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gIjXXVUXW7/cO1WImzdnCANOYo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openai.com/fr-FR/policies/terms-of-use/" TargetMode="External"/><Relationship Id="rId3" Type="http://schemas.openxmlformats.org/officeDocument/2006/relationships/hyperlink" Target="https://mistral.ai/fr/terms#terms-of-service"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hal.science/questions-juridiques/#moissonnage-conditions-dutilisation-des-donnees" TargetMode="External"/><Relationship Id="rId3" Type="http://schemas.openxmlformats.org/officeDocument/2006/relationships/hyperlink" Target="https://www.persee.fr/cgu" TargetMode="External"/><Relationship Id="rId4" Type="http://schemas.openxmlformats.org/officeDocument/2006/relationships/hyperlink" Target="https://policies.google.com/terms?hl=fr" TargetMode="External"/><Relationship Id="rId9" Type="http://schemas.openxmlformats.org/officeDocument/2006/relationships/hyperlink" Target="https://www.lemonde.fr/le-monde-et-vous/article/2024/03/13/intelligence-artificielle-un-accord-de-partenariat-entre-le-monde-et-openai_6221836_6065879.html" TargetMode="External"/><Relationship Id="rId5" Type="http://schemas.openxmlformats.org/officeDocument/2006/relationships/hyperlink" Target="https://www.erudit.org/public/documents/FR_Licence_Erudit_2.1.2.pdf" TargetMode="External"/><Relationship Id="rId6" Type="http://schemas.openxmlformats.org/officeDocument/2006/relationships/hyperlink" Target="https://timeref.net/conditions-generales-dutilisation/" TargetMode="External"/><Relationship Id="rId7" Type="http://schemas.openxmlformats.org/officeDocument/2006/relationships/hyperlink" Target="https://fr.overleaf.com/legal" TargetMode="External"/><Relationship Id="rId8" Type="http://schemas.openxmlformats.org/officeDocument/2006/relationships/hyperlink" Target="https://www.usine-digitale.fr/article/openai-noue-un-partenariat-inedit-avec-axel-springer.N2205054" TargetMode="Externa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cyber.gouv.fr/intelligence-artificielle-les-travaux-de-lanssi" TargetMode="External"/><Relationship Id="rId3" Type="http://schemas.openxmlformats.org/officeDocument/2006/relationships/hyperlink" Target="https://www.cnil.fr/fr/ia-et-rgpd-la-cnil-publie-ses-nouvelles-recommandations-pour-accompagner-une-innovation-responsable" TargetMode="Externa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9dc82d777b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g39dc82d777b_1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r-FR" u="sng">
                <a:solidFill>
                  <a:schemeClr val="hlink"/>
                </a:solidFill>
                <a:hlinkClick r:id="rId2"/>
              </a:rPr>
              <a:t>https://openai.com/fr-FR/policies/terms-of-use/</a:t>
            </a:r>
            <a:endParaRPr/>
          </a:p>
          <a:p>
            <a:pPr indent="0" lvl="0" marL="0" rtl="0" algn="l">
              <a:spcBef>
                <a:spcPts val="0"/>
              </a:spcBef>
              <a:spcAft>
                <a:spcPts val="0"/>
              </a:spcAft>
              <a:buNone/>
            </a:pPr>
            <a:r>
              <a:rPr lang="fr-FR" u="sng">
                <a:solidFill>
                  <a:schemeClr val="hlink"/>
                </a:solidFill>
                <a:hlinkClick r:id="rId3"/>
              </a:rPr>
              <a:t>https://mistral.ai/fr/terms#terms-of-service</a:t>
            </a:r>
            <a:r>
              <a:rPr lang="fr-FR"/>
              <a:t> </a:t>
            </a:r>
            <a:endParaRPr/>
          </a:p>
          <a:p>
            <a:pPr indent="0" lvl="0" marL="0" rtl="0" algn="l">
              <a:spcBef>
                <a:spcPts val="0"/>
              </a:spcBef>
              <a:spcAft>
                <a:spcPts val="0"/>
              </a:spcAft>
              <a:buNone/>
            </a:pPr>
            <a:r>
              <a:t/>
            </a:r>
            <a:endParaRPr/>
          </a:p>
        </p:txBody>
      </p:sp>
      <p:sp>
        <p:nvSpPr>
          <p:cNvPr id="201" name="Google Shape;20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r-FR" u="sng">
                <a:solidFill>
                  <a:schemeClr val="hlink"/>
                </a:solidFill>
                <a:hlinkClick r:id="rId2"/>
              </a:rPr>
              <a:t>https://doc.hal.science/questions-juridiques/#moissonnage-conditions-dutilisation-des-donnees</a:t>
            </a:r>
            <a:endParaRPr/>
          </a:p>
          <a:p>
            <a:pPr indent="0" lvl="0" marL="0" rtl="0" algn="l">
              <a:spcBef>
                <a:spcPts val="0"/>
              </a:spcBef>
              <a:spcAft>
                <a:spcPts val="0"/>
              </a:spcAft>
              <a:buNone/>
            </a:pPr>
            <a:r>
              <a:rPr lang="fr-FR" u="sng">
                <a:solidFill>
                  <a:schemeClr val="hlink"/>
                </a:solidFill>
                <a:hlinkClick r:id="rId3"/>
              </a:rPr>
              <a:t>https://www.persee.fr/cgu</a:t>
            </a:r>
            <a:r>
              <a:rPr lang="fr-FR"/>
              <a:t> (Article 12.2.1)</a:t>
            </a:r>
            <a:endParaRPr/>
          </a:p>
          <a:p>
            <a:pPr indent="0" lvl="0" marL="0" rtl="0" algn="l">
              <a:spcBef>
                <a:spcPts val="0"/>
              </a:spcBef>
              <a:spcAft>
                <a:spcPts val="0"/>
              </a:spcAft>
              <a:buNone/>
            </a:pPr>
            <a:r>
              <a:rPr lang="fr-FR" u="sng">
                <a:solidFill>
                  <a:schemeClr val="hlink"/>
                </a:solidFill>
                <a:hlinkClick r:id="rId4"/>
              </a:rPr>
              <a:t>https://policies.google.com/terms?hl=fr</a:t>
            </a:r>
            <a:endParaRPr/>
          </a:p>
          <a:p>
            <a:pPr indent="0" lvl="0" marL="0" rtl="0" algn="l">
              <a:spcBef>
                <a:spcPts val="0"/>
              </a:spcBef>
              <a:spcAft>
                <a:spcPts val="0"/>
              </a:spcAft>
              <a:buNone/>
            </a:pPr>
            <a:r>
              <a:rPr lang="fr-FR" u="sng">
                <a:solidFill>
                  <a:schemeClr val="hlink"/>
                </a:solidFill>
                <a:hlinkClick r:id="rId5"/>
              </a:rPr>
              <a:t>https://www.erudit.org/public/documents/FR_Licence_Erudit_2.1.2.pdf</a:t>
            </a:r>
            <a:r>
              <a:rPr lang="fr-FR"/>
              <a:t> (Article 6.1.3)</a:t>
            </a:r>
            <a:endParaRPr/>
          </a:p>
          <a:p>
            <a:pPr indent="0" lvl="0" marL="0" rtl="0" algn="l">
              <a:spcBef>
                <a:spcPts val="0"/>
              </a:spcBef>
              <a:spcAft>
                <a:spcPts val="0"/>
              </a:spcAft>
              <a:buNone/>
            </a:pPr>
            <a:r>
              <a:rPr lang="fr-FR" u="sng">
                <a:solidFill>
                  <a:schemeClr val="hlink"/>
                </a:solidFill>
                <a:hlinkClick r:id="rId6"/>
              </a:rPr>
              <a:t>https://timeref.net/conditions-generales-dutilisation/</a:t>
            </a:r>
            <a:r>
              <a:rPr lang="fr-FR"/>
              <a:t> (Article 4)</a:t>
            </a:r>
            <a:endParaRPr/>
          </a:p>
          <a:p>
            <a:pPr indent="0" lvl="0" marL="0" rtl="0" algn="l">
              <a:spcBef>
                <a:spcPts val="0"/>
              </a:spcBef>
              <a:spcAft>
                <a:spcPts val="0"/>
              </a:spcAft>
              <a:buNone/>
            </a:pPr>
            <a:r>
              <a:rPr lang="fr-FR" u="sng">
                <a:solidFill>
                  <a:schemeClr val="hlink"/>
                </a:solidFill>
                <a:hlinkClick r:id="rId7"/>
              </a:rPr>
              <a:t>https://fr.overleaf.com/legal</a:t>
            </a:r>
            <a:r>
              <a:rPr lang="fr-FR"/>
              <a:t> </a:t>
            </a:r>
            <a:endParaRPr/>
          </a:p>
          <a:p>
            <a:pPr indent="0" lvl="0" marL="0" rtl="0" algn="l">
              <a:spcBef>
                <a:spcPts val="0"/>
              </a:spcBef>
              <a:spcAft>
                <a:spcPts val="0"/>
              </a:spcAft>
              <a:buNone/>
            </a:pPr>
            <a:r>
              <a:rPr lang="fr-FR" u="sng">
                <a:solidFill>
                  <a:schemeClr val="hlink"/>
                </a:solidFill>
                <a:hlinkClick r:id="rId8"/>
              </a:rPr>
              <a:t>https://www.usine-digitale.fr/article/openai-noue-un-partenariat-inedit-avec-axel-springer.N2205054</a:t>
            </a:r>
            <a:r>
              <a:rPr lang="fr-FR"/>
              <a:t> </a:t>
            </a:r>
            <a:endParaRPr/>
          </a:p>
          <a:p>
            <a:pPr indent="0" lvl="0" marL="0" rtl="0" algn="l">
              <a:spcBef>
                <a:spcPts val="0"/>
              </a:spcBef>
              <a:spcAft>
                <a:spcPts val="0"/>
              </a:spcAft>
              <a:buNone/>
            </a:pPr>
            <a:r>
              <a:rPr lang="fr-FR" u="sng">
                <a:solidFill>
                  <a:schemeClr val="hlink"/>
                </a:solidFill>
                <a:hlinkClick r:id="rId9"/>
              </a:rPr>
              <a:t>https://www.lemonde.fr/le-monde-et-vous/article/2024/03/13/intelligence-artificielle-un-accord-de-partenariat-entre-le-monde-et-openai_6221836_6065879.html</a:t>
            </a:r>
            <a:r>
              <a:rPr lang="fr-FR"/>
              <a:t> </a:t>
            </a:r>
            <a:endParaRPr/>
          </a:p>
        </p:txBody>
      </p:sp>
      <p:sp>
        <p:nvSpPr>
          <p:cNvPr id="217" name="Google Shape;21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9eea4fe11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g39eea4fe110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9e7c2ce3ad_1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r-FR" u="sng">
                <a:solidFill>
                  <a:schemeClr val="hlink"/>
                </a:solidFill>
                <a:hlinkClick r:id="rId2"/>
              </a:rPr>
              <a:t>https://cyber.gouv.fr/intelligence-artificielle-les-travaux-de-lanssi</a:t>
            </a:r>
            <a:r>
              <a:rPr lang="fr-FR"/>
              <a:t> </a:t>
            </a:r>
            <a:endParaRPr/>
          </a:p>
          <a:p>
            <a:pPr indent="0" lvl="0" marL="0" rtl="0" algn="l">
              <a:spcBef>
                <a:spcPts val="0"/>
              </a:spcBef>
              <a:spcAft>
                <a:spcPts val="0"/>
              </a:spcAft>
              <a:buNone/>
            </a:pPr>
            <a:r>
              <a:rPr lang="fr-FR" u="sng">
                <a:solidFill>
                  <a:schemeClr val="hlink"/>
                </a:solidFill>
                <a:hlinkClick r:id="rId3"/>
              </a:rPr>
              <a:t>https://www.cnil.fr/fr/ia-et-rgpd-la-cnil-publie-ses-nouvelles-recommandations-pour-accompagner-une-innovation-responsable</a:t>
            </a:r>
            <a:r>
              <a:rPr lang="fr-FR"/>
              <a:t> </a:t>
            </a:r>
            <a:endParaRPr/>
          </a:p>
        </p:txBody>
      </p:sp>
      <p:sp>
        <p:nvSpPr>
          <p:cNvPr id="233" name="Google Shape;233;g39e7c2ce3ad_1_6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9e7c2ce3ad_1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g39e7c2ce3ad_1_7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9e7c2ce3ad_1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g39e7c2ce3ad_1_5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9dc82d777b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g39dc82d777b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9e7c2ce3ad_1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p>
        </p:txBody>
      </p:sp>
      <p:sp>
        <p:nvSpPr>
          <p:cNvPr id="145" name="Google Shape;145;g39e7c2ce3ad_1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9e7c2ce3ad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g39e7c2ce3ad_1_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9e7c2ce3ad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39e7c2ce3ad_1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9e7c2ce3ad_1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g39e7c2ce3ad_1_4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11" name="Shape 11"/>
        <p:cNvGrpSpPr/>
        <p:nvPr/>
      </p:nvGrpSpPr>
      <p:grpSpPr>
        <a:xfrm>
          <a:off x="0" y="0"/>
          <a:ext cx="0" cy="0"/>
          <a:chOff x="0" y="0"/>
          <a:chExt cx="0" cy="0"/>
        </a:xfrm>
      </p:grpSpPr>
      <p:sp>
        <p:nvSpPr>
          <p:cNvPr id="12" name="Google Shape;12;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68" name="Shape 68"/>
        <p:cNvGrpSpPr/>
        <p:nvPr/>
      </p:nvGrpSpPr>
      <p:grpSpPr>
        <a:xfrm>
          <a:off x="0" y="0"/>
          <a:ext cx="0" cy="0"/>
          <a:chOff x="0" y="0"/>
          <a:chExt cx="0" cy="0"/>
        </a:xfrm>
      </p:grpSpPr>
      <p:sp>
        <p:nvSpPr>
          <p:cNvPr id="69" name="Google Shape;69;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74" name="Shape 74"/>
        <p:cNvGrpSpPr/>
        <p:nvPr/>
      </p:nvGrpSpPr>
      <p:grpSpPr>
        <a:xfrm>
          <a:off x="0" y="0"/>
          <a:ext cx="0" cy="0"/>
          <a:chOff x="0" y="0"/>
          <a:chExt cx="0" cy="0"/>
        </a:xfrm>
      </p:grpSpPr>
      <p:sp>
        <p:nvSpPr>
          <p:cNvPr id="75" name="Google Shape;75;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17" name="Shape 17"/>
        <p:cNvGrpSpPr/>
        <p:nvPr/>
      </p:nvGrpSpPr>
      <p:grpSpPr>
        <a:xfrm>
          <a:off x="0" y="0"/>
          <a:ext cx="0" cy="0"/>
          <a:chOff x="0" y="0"/>
          <a:chExt cx="0" cy="0"/>
        </a:xfrm>
      </p:grpSpPr>
      <p:sp>
        <p:nvSpPr>
          <p:cNvPr id="18" name="Google Shape;18;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23" name="Shape 23"/>
        <p:cNvGrpSpPr/>
        <p:nvPr/>
      </p:nvGrpSpPr>
      <p:grpSpPr>
        <a:xfrm>
          <a:off x="0" y="0"/>
          <a:ext cx="0" cy="0"/>
          <a:chOff x="0" y="0"/>
          <a:chExt cx="0" cy="0"/>
        </a:xfrm>
      </p:grpSpPr>
      <p:sp>
        <p:nvSpPr>
          <p:cNvPr id="24" name="Google Shape;24;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29" name="Shape 29"/>
        <p:cNvGrpSpPr/>
        <p:nvPr/>
      </p:nvGrpSpPr>
      <p:grpSpPr>
        <a:xfrm>
          <a:off x="0" y="0"/>
          <a:ext cx="0" cy="0"/>
          <a:chOff x="0" y="0"/>
          <a:chExt cx="0" cy="0"/>
        </a:xfrm>
      </p:grpSpPr>
      <p:sp>
        <p:nvSpPr>
          <p:cNvPr id="30" name="Google Shape;3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36" name="Shape 36"/>
        <p:cNvGrpSpPr/>
        <p:nvPr/>
      </p:nvGrpSpPr>
      <p:grpSpPr>
        <a:xfrm>
          <a:off x="0" y="0"/>
          <a:ext cx="0" cy="0"/>
          <a:chOff x="0" y="0"/>
          <a:chExt cx="0" cy="0"/>
        </a:xfrm>
      </p:grpSpPr>
      <p:sp>
        <p:nvSpPr>
          <p:cNvPr id="37" name="Google Shape;37;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45" name="Shape 45"/>
        <p:cNvGrpSpPr/>
        <p:nvPr/>
      </p:nvGrpSpPr>
      <p:grpSpPr>
        <a:xfrm>
          <a:off x="0" y="0"/>
          <a:ext cx="0" cy="0"/>
          <a:chOff x="0" y="0"/>
          <a:chExt cx="0" cy="0"/>
        </a:xfrm>
      </p:grpSpPr>
      <p:sp>
        <p:nvSpPr>
          <p:cNvPr id="46" name="Google Shape;46;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50" name="Shape 50"/>
        <p:cNvGrpSpPr/>
        <p:nvPr/>
      </p:nvGrpSpPr>
      <p:grpSpPr>
        <a:xfrm>
          <a:off x="0" y="0"/>
          <a:ext cx="0" cy="0"/>
          <a:chOff x="0" y="0"/>
          <a:chExt cx="0" cy="0"/>
        </a:xfrm>
      </p:grpSpPr>
      <p:sp>
        <p:nvSpPr>
          <p:cNvPr id="51" name="Google Shape;5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54" name="Shape 54"/>
        <p:cNvGrpSpPr/>
        <p:nvPr/>
      </p:nvGrpSpPr>
      <p:grpSpPr>
        <a:xfrm>
          <a:off x="0" y="0"/>
          <a:ext cx="0" cy="0"/>
          <a:chOff x="0" y="0"/>
          <a:chExt cx="0" cy="0"/>
        </a:xfrm>
      </p:grpSpPr>
      <p:sp>
        <p:nvSpPr>
          <p:cNvPr id="55" name="Google Shape;55;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61" name="Shape 61"/>
        <p:cNvGrpSpPr/>
        <p:nvPr/>
      </p:nvGrpSpPr>
      <p:grpSpPr>
        <a:xfrm>
          <a:off x="0" y="0"/>
          <a:ext cx="0" cy="0"/>
          <a:chOff x="0" y="0"/>
          <a:chExt cx="0" cy="0"/>
        </a:xfrm>
      </p:grpSpPr>
      <p:sp>
        <p:nvSpPr>
          <p:cNvPr id="62" name="Google Shape;62;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2"/>
          <p:cNvSpPr/>
          <p:nvPr>
            <p:ph idx="2" type="pic"/>
          </p:nvPr>
        </p:nvSpPr>
        <p:spPr>
          <a:xfrm>
            <a:off x="5183188" y="987425"/>
            <a:ext cx="6172200" cy="4873625"/>
          </a:xfrm>
          <a:prstGeom prst="rect">
            <a:avLst/>
          </a:prstGeom>
          <a:noFill/>
          <a:ln>
            <a:noFill/>
          </a:ln>
        </p:spPr>
      </p:sp>
      <p:sp>
        <p:nvSpPr>
          <p:cNvPr id="64" name="Google Shape;64;p2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2.png"/><Relationship Id="rId4" Type="http://schemas.openxmlformats.org/officeDocument/2006/relationships/hyperlink" Target="mailto:dpo@parisnanterre.fr"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7.png"/><Relationship Id="rId5" Type="http://schemas.openxmlformats.org/officeDocument/2006/relationships/image" Target="../media/image6.png"/><Relationship Id="rId6" Type="http://schemas.openxmlformats.org/officeDocument/2006/relationships/image" Target="../media/image4.png"/><Relationship Id="rId7"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1"/>
          <p:cNvGrpSpPr/>
          <p:nvPr/>
        </p:nvGrpSpPr>
        <p:grpSpPr>
          <a:xfrm>
            <a:off x="9035" y="-31501"/>
            <a:ext cx="12173922" cy="6921021"/>
            <a:chOff x="1466122" y="-62938"/>
            <a:chExt cx="9231760" cy="6983876"/>
          </a:xfrm>
        </p:grpSpPr>
        <p:sp>
          <p:nvSpPr>
            <p:cNvPr id="85" name="Google Shape;85;p1"/>
            <p:cNvSpPr/>
            <p:nvPr/>
          </p:nvSpPr>
          <p:spPr>
            <a:xfrm>
              <a:off x="2696766" y="-5953"/>
              <a:ext cx="7976723" cy="5887409"/>
            </a:xfrm>
            <a:prstGeom prst="rect">
              <a:avLst/>
            </a:prstGeom>
            <a:solidFill>
              <a:srgbClr val="AE2D2C"/>
            </a:solidFill>
            <a:ln>
              <a:noFill/>
            </a:ln>
          </p:spPr>
          <p:txBody>
            <a:bodyPr anchorCtr="0" anchor="ctr" bIns="35700" lIns="35700" spcFirstLastPara="1" rIns="35700" wrap="square" tIns="35700">
              <a:noAutofit/>
            </a:bodyPr>
            <a:lstStyle/>
            <a:p>
              <a:pPr indent="0" lvl="0" marL="0" marR="0" rtl="0" algn="l">
                <a:spcBef>
                  <a:spcPts val="0"/>
                </a:spcBef>
                <a:spcAft>
                  <a:spcPts val="0"/>
                </a:spcAft>
                <a:buNone/>
              </a:pPr>
              <a:r>
                <a:t/>
              </a:r>
              <a:endParaRPr b="0" i="0" sz="1687" u="none" cap="none" strike="noStrike">
                <a:solidFill>
                  <a:schemeClr val="dk1"/>
                </a:solidFill>
                <a:latin typeface="Arial"/>
                <a:ea typeface="Arial"/>
                <a:cs typeface="Arial"/>
                <a:sym typeface="Arial"/>
              </a:endParaRPr>
            </a:p>
          </p:txBody>
        </p:sp>
        <p:pic>
          <p:nvPicPr>
            <p:cNvPr id="86" name="Google Shape;86;p1"/>
            <p:cNvPicPr preferRelativeResize="0"/>
            <p:nvPr/>
          </p:nvPicPr>
          <p:blipFill rotWithShape="1">
            <a:blip r:embed="rId3">
              <a:alphaModFix/>
            </a:blip>
            <a:srcRect b="0" l="0" r="0" t="0"/>
            <a:stretch/>
          </p:blipFill>
          <p:spPr>
            <a:xfrm>
              <a:off x="1522123" y="-62938"/>
              <a:ext cx="9147754" cy="6983876"/>
            </a:xfrm>
            <a:prstGeom prst="rect">
              <a:avLst/>
            </a:prstGeom>
            <a:noFill/>
            <a:ln>
              <a:noFill/>
            </a:ln>
          </p:spPr>
        </p:pic>
        <p:pic>
          <p:nvPicPr>
            <p:cNvPr id="87" name="Google Shape;87;p1"/>
            <p:cNvPicPr preferRelativeResize="0"/>
            <p:nvPr/>
          </p:nvPicPr>
          <p:blipFill rotWithShape="1">
            <a:blip r:embed="rId4">
              <a:alphaModFix/>
            </a:blip>
            <a:srcRect b="0" l="0" r="0" t="0"/>
            <a:stretch/>
          </p:blipFill>
          <p:spPr>
            <a:xfrm>
              <a:off x="2142263" y="5724890"/>
              <a:ext cx="2146079" cy="457327"/>
            </a:xfrm>
            <a:prstGeom prst="rect">
              <a:avLst/>
            </a:prstGeom>
            <a:noFill/>
            <a:ln>
              <a:noFill/>
            </a:ln>
          </p:spPr>
        </p:pic>
        <p:sp>
          <p:nvSpPr>
            <p:cNvPr id="88" name="Google Shape;88;p1"/>
            <p:cNvSpPr/>
            <p:nvPr/>
          </p:nvSpPr>
          <p:spPr>
            <a:xfrm>
              <a:off x="1466122" y="3154133"/>
              <a:ext cx="9231760" cy="3725618"/>
            </a:xfrm>
            <a:custGeom>
              <a:rect b="b" l="l" r="r" t="t"/>
              <a:pathLst>
                <a:path extrusionOk="0" h="21600" w="21600">
                  <a:moveTo>
                    <a:pt x="21570" y="0"/>
                  </a:moveTo>
                  <a:lnTo>
                    <a:pt x="70" y="16099"/>
                  </a:lnTo>
                  <a:lnTo>
                    <a:pt x="0" y="21600"/>
                  </a:lnTo>
                  <a:lnTo>
                    <a:pt x="21600" y="21600"/>
                  </a:lnTo>
                  <a:lnTo>
                    <a:pt x="21570" y="0"/>
                  </a:lnTo>
                  <a:close/>
                </a:path>
              </a:pathLst>
            </a:custGeom>
            <a:solidFill>
              <a:srgbClr val="FFFFFF"/>
            </a:solidFill>
            <a:ln>
              <a:noFill/>
            </a:ln>
          </p:spPr>
          <p:txBody>
            <a:bodyPr anchorCtr="0" anchor="ctr" bIns="35700" lIns="35700" spcFirstLastPara="1" rIns="35700" wrap="square" tIns="35700">
              <a:noAutofit/>
            </a:bodyPr>
            <a:lstStyle/>
            <a:p>
              <a:pPr indent="0" lvl="0" marL="0" marR="0" rtl="0" algn="l">
                <a:spcBef>
                  <a:spcPts val="0"/>
                </a:spcBef>
                <a:spcAft>
                  <a:spcPts val="0"/>
                </a:spcAft>
                <a:buNone/>
              </a:pPr>
              <a:r>
                <a:t/>
              </a:r>
              <a:endParaRPr b="0" i="0" sz="1687" u="none" cap="none" strike="noStrike">
                <a:solidFill>
                  <a:schemeClr val="dk1"/>
                </a:solidFill>
                <a:latin typeface="Arial"/>
                <a:ea typeface="Arial"/>
                <a:cs typeface="Arial"/>
                <a:sym typeface="Arial"/>
              </a:endParaRPr>
            </a:p>
          </p:txBody>
        </p:sp>
        <p:sp>
          <p:nvSpPr>
            <p:cNvPr id="89" name="Google Shape;89;p1"/>
            <p:cNvSpPr/>
            <p:nvPr/>
          </p:nvSpPr>
          <p:spPr>
            <a:xfrm>
              <a:off x="1494119" y="-20383"/>
              <a:ext cx="9203760" cy="6898770"/>
            </a:xfrm>
            <a:custGeom>
              <a:rect b="b" l="l" r="r" t="t"/>
              <a:pathLst>
                <a:path extrusionOk="0" h="21600" w="21600">
                  <a:moveTo>
                    <a:pt x="38" y="21600"/>
                  </a:moveTo>
                  <a:lnTo>
                    <a:pt x="21600" y="21600"/>
                  </a:lnTo>
                  <a:lnTo>
                    <a:pt x="3854" y="0"/>
                  </a:lnTo>
                  <a:lnTo>
                    <a:pt x="0" y="0"/>
                  </a:lnTo>
                  <a:lnTo>
                    <a:pt x="38" y="21600"/>
                  </a:lnTo>
                  <a:close/>
                </a:path>
              </a:pathLst>
            </a:custGeom>
            <a:solidFill>
              <a:srgbClr val="D8232A"/>
            </a:solidFill>
            <a:ln>
              <a:noFill/>
            </a:ln>
          </p:spPr>
          <p:txBody>
            <a:bodyPr anchorCtr="0" anchor="ctr" bIns="35700" lIns="35700" spcFirstLastPara="1" rIns="35700" wrap="square" tIns="35700">
              <a:noAutofit/>
            </a:bodyPr>
            <a:lstStyle/>
            <a:p>
              <a:pPr indent="0" lvl="0" marL="0" marR="0" rtl="0" algn="l">
                <a:spcBef>
                  <a:spcPts val="0"/>
                </a:spcBef>
                <a:spcAft>
                  <a:spcPts val="0"/>
                </a:spcAft>
                <a:buNone/>
              </a:pPr>
              <a:r>
                <a:t/>
              </a:r>
              <a:endParaRPr b="0" i="0" sz="1687" u="none" cap="none" strike="noStrike">
                <a:solidFill>
                  <a:schemeClr val="dk1"/>
                </a:solidFill>
                <a:latin typeface="Arial"/>
                <a:ea typeface="Arial"/>
                <a:cs typeface="Arial"/>
                <a:sym typeface="Arial"/>
              </a:endParaRPr>
            </a:p>
          </p:txBody>
        </p:sp>
        <p:sp>
          <p:nvSpPr>
            <p:cNvPr id="90" name="Google Shape;90;p1"/>
            <p:cNvSpPr/>
            <p:nvPr/>
          </p:nvSpPr>
          <p:spPr>
            <a:xfrm>
              <a:off x="2119312" y="4671927"/>
              <a:ext cx="232870" cy="45486"/>
            </a:xfrm>
            <a:prstGeom prst="rect">
              <a:avLst/>
            </a:prstGeom>
            <a:solidFill>
              <a:srgbClr val="FFFFFF"/>
            </a:solidFill>
            <a:ln>
              <a:noFill/>
            </a:ln>
          </p:spPr>
          <p:txBody>
            <a:bodyPr anchorCtr="0" anchor="ctr" bIns="35700" lIns="35700" spcFirstLastPara="1" rIns="35700" wrap="square" tIns="35700">
              <a:noAutofit/>
            </a:bodyPr>
            <a:lstStyle/>
            <a:p>
              <a:pPr indent="0" lvl="0" marL="0" marR="0" rtl="0" algn="l">
                <a:spcBef>
                  <a:spcPts val="0"/>
                </a:spcBef>
                <a:spcAft>
                  <a:spcPts val="0"/>
                </a:spcAft>
                <a:buNone/>
              </a:pPr>
              <a:r>
                <a:t/>
              </a:r>
              <a:endParaRPr b="0" i="0" sz="1687" u="none" cap="none" strike="noStrike">
                <a:solidFill>
                  <a:schemeClr val="dk1"/>
                </a:solidFill>
                <a:latin typeface="Arial"/>
                <a:ea typeface="Arial"/>
                <a:cs typeface="Arial"/>
                <a:sym typeface="Arial"/>
              </a:endParaRPr>
            </a:p>
          </p:txBody>
        </p:sp>
        <p:sp>
          <p:nvSpPr>
            <p:cNvPr id="91" name="Google Shape;91;p1"/>
            <p:cNvSpPr/>
            <p:nvPr/>
          </p:nvSpPr>
          <p:spPr>
            <a:xfrm>
              <a:off x="1591797" y="3108860"/>
              <a:ext cx="5349600" cy="1521300"/>
            </a:xfrm>
            <a:prstGeom prst="rect">
              <a:avLst/>
            </a:prstGeom>
            <a:noFill/>
            <a:ln>
              <a:noFill/>
            </a:ln>
          </p:spPr>
          <p:txBody>
            <a:bodyPr anchorCtr="0" anchor="ctr" bIns="35700" lIns="35700" spcFirstLastPara="1" rIns="35700" wrap="square" tIns="35700">
              <a:spAutoFit/>
            </a:bodyPr>
            <a:lstStyle/>
            <a:p>
              <a:pPr indent="0" lvl="0" marL="0" marR="0" rtl="0" algn="l">
                <a:spcBef>
                  <a:spcPts val="0"/>
                </a:spcBef>
                <a:spcAft>
                  <a:spcPts val="0"/>
                </a:spcAft>
                <a:buNone/>
              </a:pPr>
              <a:r>
                <a:rPr lang="fr-FR" sz="3200">
                  <a:solidFill>
                    <a:srgbClr val="FFFFFF"/>
                  </a:solidFill>
                </a:rPr>
                <a:t>Les enjeux juridiques de l’usage de l’intelligence artificielle dans la recherche académique </a:t>
              </a:r>
              <a:endParaRPr/>
            </a:p>
          </p:txBody>
        </p:sp>
        <p:sp>
          <p:nvSpPr>
            <p:cNvPr id="92" name="Google Shape;92;p1"/>
            <p:cNvSpPr/>
            <p:nvPr/>
          </p:nvSpPr>
          <p:spPr>
            <a:xfrm>
              <a:off x="2119312" y="4671927"/>
              <a:ext cx="232870" cy="45486"/>
            </a:xfrm>
            <a:prstGeom prst="rect">
              <a:avLst/>
            </a:prstGeom>
            <a:solidFill>
              <a:srgbClr val="FFFFFF"/>
            </a:solidFill>
            <a:ln>
              <a:noFill/>
            </a:ln>
          </p:spPr>
          <p:txBody>
            <a:bodyPr anchorCtr="0" anchor="ctr" bIns="35700" lIns="35700" spcFirstLastPara="1" rIns="35700" wrap="square" tIns="35700">
              <a:noAutofit/>
            </a:bodyPr>
            <a:lstStyle/>
            <a:p>
              <a:pPr indent="0" lvl="0" marL="0" marR="0" rtl="0" algn="l">
                <a:spcBef>
                  <a:spcPts val="0"/>
                </a:spcBef>
                <a:spcAft>
                  <a:spcPts val="0"/>
                </a:spcAft>
                <a:buNone/>
              </a:pPr>
              <a:r>
                <a:t/>
              </a:r>
              <a:endParaRPr b="0" i="0" sz="1687" u="none" cap="none" strike="noStrike">
                <a:solidFill>
                  <a:schemeClr val="dk1"/>
                </a:solidFill>
                <a:latin typeface="Arial"/>
                <a:ea typeface="Arial"/>
                <a:cs typeface="Arial"/>
                <a:sym typeface="Arial"/>
              </a:endParaRPr>
            </a:p>
          </p:txBody>
        </p:sp>
      </p:grpSp>
      <p:pic>
        <p:nvPicPr>
          <p:cNvPr id="93" name="Google Shape;93;p1"/>
          <p:cNvPicPr preferRelativeResize="0"/>
          <p:nvPr/>
        </p:nvPicPr>
        <p:blipFill rotWithShape="1">
          <a:blip r:embed="rId5">
            <a:alphaModFix/>
          </a:blip>
          <a:srcRect b="0" l="0" r="0" t="0"/>
          <a:stretch/>
        </p:blipFill>
        <p:spPr>
          <a:xfrm>
            <a:off x="772430" y="5564331"/>
            <a:ext cx="3052201" cy="65298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g39dc82d777b_1_14"/>
          <p:cNvSpPr txBox="1"/>
          <p:nvPr>
            <p:ph type="title"/>
          </p:nvPr>
        </p:nvSpPr>
        <p:spPr>
          <a:xfrm>
            <a:off x="2753124" y="361125"/>
            <a:ext cx="5938500" cy="11283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Arial"/>
              <a:buNone/>
            </a:pPr>
            <a:r>
              <a:rPr lang="fr-FR" sz="3200"/>
              <a:t>Le droit d’auteur à l’ère des IAG</a:t>
            </a:r>
            <a:endParaRPr/>
          </a:p>
        </p:txBody>
      </p:sp>
      <p:pic>
        <p:nvPicPr>
          <p:cNvPr id="180" name="Google Shape;180;g39dc82d777b_1_14"/>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81" name="Google Shape;181;g39dc82d777b_1_14"/>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82" name="Google Shape;182;g39dc82d777b_1_14"/>
          <p:cNvSpPr txBox="1"/>
          <p:nvPr/>
        </p:nvSpPr>
        <p:spPr>
          <a:xfrm>
            <a:off x="767550" y="1250500"/>
            <a:ext cx="10618500" cy="4949400"/>
          </a:xfrm>
          <a:prstGeom prst="rect">
            <a:avLst/>
          </a:prstGeom>
          <a:noFill/>
          <a:ln>
            <a:noFill/>
          </a:ln>
        </p:spPr>
        <p:txBody>
          <a:bodyPr anchorCtr="0" anchor="ctr" bIns="45700" lIns="91425" spcFirstLastPara="1" rIns="91425" wrap="square" tIns="45700">
            <a:normAutofit/>
          </a:bodyPr>
          <a:lstStyle/>
          <a:p>
            <a:pPr indent="0" lvl="0" marL="0" marR="0" rtl="0" algn="l">
              <a:lnSpc>
                <a:spcPct val="115000"/>
              </a:lnSpc>
              <a:spcBef>
                <a:spcPts val="0"/>
              </a:spcBef>
              <a:spcAft>
                <a:spcPts val="0"/>
              </a:spcAft>
              <a:buNone/>
            </a:pPr>
            <a:r>
              <a:rPr b="1" lang="fr-FR" sz="2000">
                <a:solidFill>
                  <a:srgbClr val="AE2D2C"/>
                </a:solidFill>
              </a:rPr>
              <a:t>Le droit d’auteur : Qu’est-ce que c’est?</a:t>
            </a:r>
            <a:endParaRPr sz="2000">
              <a:solidFill>
                <a:schemeClr val="dk1"/>
              </a:solidFill>
            </a:endParaRPr>
          </a:p>
          <a:p>
            <a:pPr indent="-355600" lvl="0" marL="457200" marR="0" rtl="0" algn="just">
              <a:lnSpc>
                <a:spcPct val="115000"/>
              </a:lnSpc>
              <a:spcBef>
                <a:spcPts val="0"/>
              </a:spcBef>
              <a:spcAft>
                <a:spcPts val="0"/>
              </a:spcAft>
              <a:buClr>
                <a:schemeClr val="dk1"/>
              </a:buClr>
              <a:buSzPts val="2000"/>
              <a:buFont typeface="Arial"/>
              <a:buChar char="●"/>
            </a:pPr>
            <a:r>
              <a:rPr lang="fr-FR" sz="2000">
                <a:solidFill>
                  <a:schemeClr val="dk1"/>
                </a:solidFill>
              </a:rPr>
              <a:t>Un droit de propriété conféré aux auteurs sur les oeuvres de l’esprit (articles scientifiques, thèses, ouvrages, etc.).</a:t>
            </a:r>
            <a:endParaRPr sz="2000">
              <a:solidFill>
                <a:schemeClr val="dk1"/>
              </a:solidFill>
            </a:endParaRPr>
          </a:p>
          <a:p>
            <a:pPr indent="0" lvl="0" marL="0" marR="0" rtl="0" algn="l">
              <a:lnSpc>
                <a:spcPct val="115000"/>
              </a:lnSpc>
              <a:spcBef>
                <a:spcPts val="0"/>
              </a:spcBef>
              <a:spcAft>
                <a:spcPts val="0"/>
              </a:spcAft>
              <a:buNone/>
            </a:pPr>
            <a:r>
              <a:t/>
            </a:r>
            <a:endParaRPr sz="2000">
              <a:solidFill>
                <a:schemeClr val="dk1"/>
              </a:solidFill>
            </a:endParaRPr>
          </a:p>
          <a:p>
            <a:pPr indent="0" lvl="0" marL="0" marR="0" rtl="0" algn="l">
              <a:lnSpc>
                <a:spcPct val="115000"/>
              </a:lnSpc>
              <a:spcBef>
                <a:spcPts val="0"/>
              </a:spcBef>
              <a:spcAft>
                <a:spcPts val="0"/>
              </a:spcAft>
              <a:buNone/>
            </a:pPr>
            <a:r>
              <a:rPr b="1" lang="fr-FR" sz="2000">
                <a:solidFill>
                  <a:srgbClr val="AE2D2C"/>
                </a:solidFill>
                <a:highlight>
                  <a:schemeClr val="lt1"/>
                </a:highlight>
              </a:rPr>
              <a:t>Qui peut être considéré comme auteur?</a:t>
            </a:r>
            <a:endParaRPr b="1" sz="2000">
              <a:solidFill>
                <a:srgbClr val="AE2D2C"/>
              </a:solidFill>
              <a:highlight>
                <a:schemeClr val="lt1"/>
              </a:highlight>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highlight>
                  <a:schemeClr val="lt1"/>
                </a:highlight>
              </a:rPr>
              <a:t>Le Code de la Propriété intellectuelle réserve la qualité d’auteur aux personnes physiques.(cf. Article L.113-1 du CPI)</a:t>
            </a:r>
            <a:endParaRPr sz="2000">
              <a:solidFill>
                <a:schemeClr val="dk1"/>
              </a:solidFill>
              <a:highlight>
                <a:schemeClr val="lt1"/>
              </a:highlight>
            </a:endParaRPr>
          </a:p>
          <a:p>
            <a:pPr indent="0" lvl="0" marL="0" marR="0" rtl="0" algn="l">
              <a:lnSpc>
                <a:spcPct val="115000"/>
              </a:lnSpc>
              <a:spcBef>
                <a:spcPts val="0"/>
              </a:spcBef>
              <a:spcAft>
                <a:spcPts val="0"/>
              </a:spcAft>
              <a:buNone/>
            </a:pPr>
            <a:r>
              <a:t/>
            </a:r>
            <a:endParaRPr sz="2000">
              <a:solidFill>
                <a:schemeClr val="dk1"/>
              </a:solidFill>
              <a:highlight>
                <a:schemeClr val="lt1"/>
              </a:highlight>
            </a:endParaRPr>
          </a:p>
          <a:p>
            <a:pPr indent="0" lvl="0" marL="0" rtl="0" algn="l">
              <a:lnSpc>
                <a:spcPct val="115000"/>
              </a:lnSpc>
              <a:spcBef>
                <a:spcPts val="0"/>
              </a:spcBef>
              <a:spcAft>
                <a:spcPts val="0"/>
              </a:spcAft>
              <a:buNone/>
            </a:pPr>
            <a:r>
              <a:rPr b="1" lang="fr-FR" sz="2000">
                <a:solidFill>
                  <a:srgbClr val="AE2D2C"/>
                </a:solidFill>
                <a:highlight>
                  <a:schemeClr val="lt1"/>
                </a:highlight>
              </a:rPr>
              <a:t>Qu’est-ce qu’une oeuvre protégée?</a:t>
            </a:r>
            <a:endParaRPr sz="2000">
              <a:solidFill>
                <a:schemeClr val="dk1"/>
              </a:solidFill>
              <a:highlight>
                <a:schemeClr val="lt1"/>
              </a:highlight>
            </a:endParaRPr>
          </a:p>
          <a:p>
            <a:pPr indent="-355600" lvl="0" marL="457200" marR="0" rtl="0" algn="just">
              <a:lnSpc>
                <a:spcPct val="115000"/>
              </a:lnSpc>
              <a:spcBef>
                <a:spcPts val="0"/>
              </a:spcBef>
              <a:spcAft>
                <a:spcPts val="0"/>
              </a:spcAft>
              <a:buClr>
                <a:schemeClr val="dk1"/>
              </a:buClr>
              <a:buSzPts val="2000"/>
              <a:buFont typeface="Arial"/>
              <a:buChar char="●"/>
            </a:pPr>
            <a:r>
              <a:rPr lang="fr-FR" sz="2000">
                <a:solidFill>
                  <a:schemeClr val="dk1"/>
                </a:solidFill>
              </a:rPr>
              <a:t>La jurisprudence définit les oeuvres protégées comme celles portant “la création intellectuelle propre à son auteur” (cf. </a:t>
            </a:r>
            <a:r>
              <a:rPr i="1" lang="fr-FR" sz="2000">
                <a:solidFill>
                  <a:schemeClr val="dk1"/>
                </a:solidFill>
              </a:rPr>
              <a:t>CJUE, Infopaq  C5-08</a:t>
            </a:r>
            <a:r>
              <a:rPr lang="fr-FR" sz="2000">
                <a:solidFill>
                  <a:schemeClr val="dk1"/>
                </a:solidFill>
              </a:rPr>
              <a:t>)</a:t>
            </a:r>
            <a:endParaRPr sz="20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
          <p:cNvSpPr txBox="1"/>
          <p:nvPr>
            <p:ph type="title"/>
          </p:nvPr>
        </p:nvSpPr>
        <p:spPr>
          <a:xfrm>
            <a:off x="3719482" y="493325"/>
            <a:ext cx="3762900" cy="11283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Arial"/>
              <a:buNone/>
            </a:pPr>
            <a:r>
              <a:rPr lang="fr-FR" sz="3200"/>
              <a:t>L’IAG : un auteur ?</a:t>
            </a:r>
            <a:endParaRPr/>
          </a:p>
        </p:txBody>
      </p:sp>
      <p:pic>
        <p:nvPicPr>
          <p:cNvPr id="188" name="Google Shape;188;p3"/>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189" name="Google Shape;189;p3"/>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190" name="Google Shape;190;p3"/>
          <p:cNvSpPr txBox="1"/>
          <p:nvPr/>
        </p:nvSpPr>
        <p:spPr>
          <a:xfrm>
            <a:off x="767556" y="1621614"/>
            <a:ext cx="9666764" cy="4583708"/>
          </a:xfrm>
          <a:prstGeom prst="rect">
            <a:avLst/>
          </a:prstGeom>
          <a:noFill/>
          <a:ln>
            <a:noFill/>
          </a:ln>
        </p:spPr>
        <p:txBody>
          <a:bodyPr anchorCtr="0" anchor="ctr" bIns="45700" lIns="91425" spcFirstLastPara="1" rIns="91425" wrap="square" tIns="45700">
            <a:normAutofit/>
          </a:bodyPr>
          <a:lstStyle/>
          <a:p>
            <a:pPr indent="0" lvl="0" marL="0" marR="0" rtl="0" algn="just">
              <a:lnSpc>
                <a:spcPct val="115000"/>
              </a:lnSpc>
              <a:spcBef>
                <a:spcPts val="0"/>
              </a:spcBef>
              <a:spcAft>
                <a:spcPts val="0"/>
              </a:spcAft>
              <a:buClr>
                <a:schemeClr val="dk1"/>
              </a:buClr>
              <a:buSzPts val="2000"/>
              <a:buFont typeface="Arial"/>
              <a:buNone/>
            </a:pPr>
            <a:r>
              <a:rPr lang="fr-FR" sz="2000">
                <a:solidFill>
                  <a:schemeClr val="dk1"/>
                </a:solidFill>
              </a:rPr>
              <a:t>Est-ce qu’un système de génération automatique de texte peut avoir la qualité d’auteur ?</a:t>
            </a:r>
            <a:endParaRPr sz="2000">
              <a:solidFill>
                <a:schemeClr val="dk1"/>
              </a:solidFill>
            </a:endParaRPr>
          </a:p>
          <a:p>
            <a:pPr indent="0" lvl="0" marL="0" marR="0" rtl="0" algn="just">
              <a:lnSpc>
                <a:spcPct val="115000"/>
              </a:lnSpc>
              <a:spcBef>
                <a:spcPts val="0"/>
              </a:spcBef>
              <a:spcAft>
                <a:spcPts val="0"/>
              </a:spcAft>
              <a:buClr>
                <a:schemeClr val="dk1"/>
              </a:buClr>
              <a:buSzPts val="2000"/>
              <a:buFont typeface="Arial"/>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Il s’agit d’un système informatique et non d’une personne physique.</a:t>
            </a:r>
            <a:endParaRPr sz="2000">
              <a:solidFill>
                <a:schemeClr val="dk1"/>
              </a:solidFill>
            </a:endParaRPr>
          </a:p>
          <a:p>
            <a:pPr indent="0" lvl="0" marL="0" marR="0" rtl="0" algn="just">
              <a:lnSpc>
                <a:spcPct val="115000"/>
              </a:lnSpc>
              <a:spcBef>
                <a:spcPts val="0"/>
              </a:spcBef>
              <a:spcAft>
                <a:spcPts val="0"/>
              </a:spcAft>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Les systèmes de génération automatique de texte ne sont pas en mesure d’effectuer des actes de “création intellectuelle”</a:t>
            </a:r>
            <a:endParaRPr sz="2000">
              <a:solidFill>
                <a:schemeClr val="dk1"/>
              </a:solidFill>
            </a:endParaRPr>
          </a:p>
          <a:p>
            <a:pPr indent="0" lvl="0" marL="457200" marR="0" rtl="0" algn="just">
              <a:lnSpc>
                <a:spcPct val="115000"/>
              </a:lnSpc>
              <a:spcBef>
                <a:spcPts val="0"/>
              </a:spcBef>
              <a:spcAft>
                <a:spcPts val="0"/>
              </a:spcAft>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Les systèmes de génération automatique de texte ne sont que des outils qui utilisent des méthodes statistiques pour générer du texte à partir de la combinaison de sources existantes et des instructions en entrée</a:t>
            </a:r>
            <a:endParaRPr sz="2000">
              <a:solidFill>
                <a:schemeClr val="dk1"/>
              </a:solidFill>
            </a:endParaRPr>
          </a:p>
          <a:p>
            <a:pPr indent="0" lvl="0" marL="0" marR="0" rtl="0" algn="l">
              <a:lnSpc>
                <a:spcPct val="90000"/>
              </a:lnSpc>
              <a:spcBef>
                <a:spcPts val="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0">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4"/>
          <p:cNvSpPr txBox="1"/>
          <p:nvPr>
            <p:ph type="title"/>
          </p:nvPr>
        </p:nvSpPr>
        <p:spPr>
          <a:xfrm>
            <a:off x="1882343" y="493319"/>
            <a:ext cx="74373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3200"/>
              <a:t>L’utilisation des systèmes d’intelligence artificielle pour la collecte des données</a:t>
            </a:r>
            <a:endParaRPr/>
          </a:p>
        </p:txBody>
      </p:sp>
      <p:pic>
        <p:nvPicPr>
          <p:cNvPr id="196" name="Google Shape;196;p4"/>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197" name="Google Shape;197;p4"/>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198" name="Google Shape;198;p4"/>
          <p:cNvSpPr txBox="1"/>
          <p:nvPr/>
        </p:nvSpPr>
        <p:spPr>
          <a:xfrm>
            <a:off x="767550" y="1857750"/>
            <a:ext cx="9666900" cy="3908400"/>
          </a:xfrm>
          <a:prstGeom prst="rect">
            <a:avLst/>
          </a:prstGeom>
          <a:noFill/>
          <a:ln>
            <a:noFill/>
          </a:ln>
        </p:spPr>
        <p:txBody>
          <a:bodyPr anchorCtr="0" anchor="ctr" bIns="45700" lIns="91425" spcFirstLastPara="1" rIns="91425" wrap="square" tIns="45700">
            <a:normAutofit lnSpcReduction="20000"/>
          </a:bodyPr>
          <a:lstStyle/>
          <a:p>
            <a:pPr indent="0" lvl="0" marL="0" rtl="0" algn="just">
              <a:lnSpc>
                <a:spcPct val="115000"/>
              </a:lnSpc>
              <a:spcBef>
                <a:spcPts val="0"/>
              </a:spcBef>
              <a:spcAft>
                <a:spcPts val="0"/>
              </a:spcAft>
              <a:buNone/>
            </a:pPr>
            <a:r>
              <a:rPr lang="fr-FR" sz="2000">
                <a:solidFill>
                  <a:schemeClr val="dk1"/>
                </a:solidFill>
              </a:rPr>
              <a:t>Le Code de la Propriété Intellectuelle permet aux chercheurs d’utiliser des oeuvres protégées dans leurs recherches notamment dans le cadre de l’exception permettant la reproduction d’oeuvres pour la “fouille de texte et de données” (cf. L.122-5 10° et L.122-5-3 CPI)</a:t>
            </a:r>
            <a:endParaRPr sz="2000">
              <a:solidFill>
                <a:schemeClr val="dk1"/>
              </a:solidFill>
            </a:endParaRPr>
          </a:p>
          <a:p>
            <a:pPr indent="0" lvl="0" marL="0" rtl="0" algn="just">
              <a:lnSpc>
                <a:spcPct val="115000"/>
              </a:lnSpc>
              <a:spcBef>
                <a:spcPts val="0"/>
              </a:spcBef>
              <a:spcAft>
                <a:spcPts val="0"/>
              </a:spcAft>
              <a:buNone/>
            </a:pPr>
            <a:r>
              <a:t/>
            </a:r>
            <a:endParaRPr sz="2000">
              <a:solidFill>
                <a:schemeClr val="dk1"/>
              </a:solidFill>
            </a:endParaRPr>
          </a:p>
          <a:p>
            <a:pPr indent="0" lvl="0" marL="0" rtl="0" algn="just">
              <a:lnSpc>
                <a:spcPct val="115000"/>
              </a:lnSpc>
              <a:spcBef>
                <a:spcPts val="0"/>
              </a:spcBef>
              <a:spcAft>
                <a:spcPts val="0"/>
              </a:spcAft>
              <a:buNone/>
            </a:pPr>
            <a:r>
              <a:rPr b="1" lang="fr-FR" sz="2000" u="sng">
                <a:solidFill>
                  <a:schemeClr val="dk1"/>
                </a:solidFill>
              </a:rPr>
              <a:t>2 conditions </a:t>
            </a:r>
            <a:r>
              <a:rPr lang="fr-FR" sz="2000">
                <a:solidFill>
                  <a:schemeClr val="dk1"/>
                </a:solidFill>
              </a:rPr>
              <a:t>:</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Accès licite aux oeuvres originales (licence ouverte, domaine public, droit d’accès spécifique (abonnement))</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Stockage sécurisé des reproductions </a:t>
            </a:r>
            <a:endParaRPr sz="2000">
              <a:solidFill>
                <a:schemeClr val="dk1"/>
              </a:solidFill>
            </a:endParaRPr>
          </a:p>
          <a:p>
            <a:pPr indent="0" lvl="0" marL="0" rtl="0" algn="just">
              <a:lnSpc>
                <a:spcPct val="115000"/>
              </a:lnSpc>
              <a:spcBef>
                <a:spcPts val="0"/>
              </a:spcBef>
              <a:spcAft>
                <a:spcPts val="0"/>
              </a:spcAft>
              <a:buNone/>
            </a:pPr>
            <a:r>
              <a:t/>
            </a:r>
            <a:endParaRPr sz="2000">
              <a:solidFill>
                <a:schemeClr val="dk1"/>
              </a:solidFill>
            </a:endParaRPr>
          </a:p>
          <a:p>
            <a:pPr indent="0" lvl="0" marL="0" rtl="0" algn="just">
              <a:lnSpc>
                <a:spcPct val="115000"/>
              </a:lnSpc>
              <a:spcBef>
                <a:spcPts val="0"/>
              </a:spcBef>
              <a:spcAft>
                <a:spcPts val="0"/>
              </a:spcAft>
              <a:buNone/>
            </a:pPr>
            <a:r>
              <a:rPr b="1" lang="fr-FR" sz="2000">
                <a:solidFill>
                  <a:srgbClr val="AE2D2C"/>
                </a:solidFill>
                <a:highlight>
                  <a:schemeClr val="lt1"/>
                </a:highlight>
              </a:rPr>
              <a:t>Pas de possibilité d’opposition des auteurs pour les réutilisations d’oeuvres réalisées dans le cadre de la recherche scientifique.</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5"/>
          <p:cNvSpPr txBox="1"/>
          <p:nvPr>
            <p:ph type="title"/>
          </p:nvPr>
        </p:nvSpPr>
        <p:spPr>
          <a:xfrm>
            <a:off x="767550" y="366675"/>
            <a:ext cx="11000400" cy="731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fr-FR" sz="3200"/>
              <a:t>Publier un manuscrit amélioré par IAG : une bonne idée? (1/2) </a:t>
            </a:r>
            <a:endParaRPr/>
          </a:p>
        </p:txBody>
      </p:sp>
      <p:pic>
        <p:nvPicPr>
          <p:cNvPr id="204" name="Google Shape;204;p5"/>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205" name="Google Shape;205;p5"/>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206" name="Google Shape;206;p5"/>
          <p:cNvSpPr txBox="1"/>
          <p:nvPr/>
        </p:nvSpPr>
        <p:spPr>
          <a:xfrm>
            <a:off x="767550" y="1242525"/>
            <a:ext cx="10077300" cy="4743900"/>
          </a:xfrm>
          <a:prstGeom prst="rect">
            <a:avLst/>
          </a:prstGeom>
          <a:noFill/>
          <a:ln>
            <a:noFill/>
          </a:ln>
        </p:spPr>
        <p:txBody>
          <a:bodyPr anchorCtr="0" anchor="ctr" bIns="45700" lIns="91425" spcFirstLastPara="1" rIns="91425" wrap="square" tIns="45700">
            <a:noAutofit/>
          </a:bodyPr>
          <a:lstStyle/>
          <a:p>
            <a:pPr indent="0" lvl="0" marL="0" marR="0" rtl="0" algn="just">
              <a:lnSpc>
                <a:spcPct val="115000"/>
              </a:lnSpc>
              <a:spcBef>
                <a:spcPts val="0"/>
              </a:spcBef>
              <a:spcAft>
                <a:spcPts val="0"/>
              </a:spcAft>
              <a:buClr>
                <a:schemeClr val="dk1"/>
              </a:buClr>
              <a:buSzPts val="2000"/>
              <a:buFont typeface="Arial"/>
              <a:buNone/>
            </a:pPr>
            <a:r>
              <a:rPr lang="fr-FR" sz="2000">
                <a:solidFill>
                  <a:schemeClr val="dk1"/>
                </a:solidFill>
              </a:rPr>
              <a:t>Faire relire, corriger ou rédiger un manuscrit par une IA avant publication peut sembler une bonne idée pour gagner du temps.</a:t>
            </a:r>
            <a:endParaRPr sz="2000">
              <a:solidFill>
                <a:schemeClr val="dk1"/>
              </a:solidFill>
            </a:endParaRPr>
          </a:p>
          <a:p>
            <a:pPr indent="0" lvl="0" marL="0" marR="0" rtl="0" algn="just">
              <a:lnSpc>
                <a:spcPct val="115000"/>
              </a:lnSpc>
              <a:spcBef>
                <a:spcPts val="0"/>
              </a:spcBef>
              <a:spcAft>
                <a:spcPts val="0"/>
              </a:spcAft>
              <a:buClr>
                <a:schemeClr val="dk1"/>
              </a:buClr>
              <a:buSzPts val="2000"/>
              <a:buFont typeface="Arial"/>
              <a:buNone/>
            </a:pPr>
            <a:r>
              <a:t/>
            </a:r>
            <a:endParaRPr sz="2000">
              <a:solidFill>
                <a:schemeClr val="dk1"/>
              </a:solidFill>
            </a:endParaRPr>
          </a:p>
          <a:p>
            <a:pPr indent="0" lvl="0" marL="0" marR="0" rtl="0" algn="just">
              <a:lnSpc>
                <a:spcPct val="115000"/>
              </a:lnSpc>
              <a:spcBef>
                <a:spcPts val="0"/>
              </a:spcBef>
              <a:spcAft>
                <a:spcPts val="0"/>
              </a:spcAft>
              <a:buClr>
                <a:schemeClr val="dk1"/>
              </a:buClr>
              <a:buSzPts val="2000"/>
              <a:buFont typeface="Arial"/>
              <a:buNone/>
            </a:pPr>
            <a:r>
              <a:rPr lang="fr-FR" sz="2000">
                <a:solidFill>
                  <a:schemeClr val="dk1"/>
                </a:solidFill>
              </a:rPr>
              <a:t>	</a:t>
            </a:r>
            <a:r>
              <a:rPr b="1" lang="fr-FR" sz="2000" u="sng">
                <a:solidFill>
                  <a:srgbClr val="AE2D2C"/>
                </a:solidFill>
              </a:rPr>
              <a:t>Conséquences</a:t>
            </a:r>
            <a:endParaRPr b="1" sz="2000" u="sng">
              <a:solidFill>
                <a:srgbClr val="AE2D2C"/>
              </a:solidFill>
            </a:endParaRPr>
          </a:p>
          <a:p>
            <a:pPr indent="0" lvl="0" marL="0" marR="0" rtl="0" algn="just">
              <a:lnSpc>
                <a:spcPct val="115000"/>
              </a:lnSpc>
              <a:spcBef>
                <a:spcPts val="0"/>
              </a:spcBef>
              <a:spcAft>
                <a:spcPts val="0"/>
              </a:spcAft>
              <a:buClr>
                <a:schemeClr val="dk1"/>
              </a:buClr>
              <a:buSzPts val="2000"/>
              <a:buFont typeface="Arial"/>
              <a:buNone/>
            </a:pPr>
            <a:r>
              <a:t/>
            </a:r>
            <a:endParaRPr b="1" sz="2000" u="sng">
              <a:solidFill>
                <a:srgbClr val="AE2D2C"/>
              </a:solidFill>
            </a:endParaRPr>
          </a:p>
          <a:p>
            <a:pPr indent="0" lvl="0" marL="0" marR="0" rtl="0" algn="just">
              <a:lnSpc>
                <a:spcPct val="115000"/>
              </a:lnSpc>
              <a:spcBef>
                <a:spcPts val="0"/>
              </a:spcBef>
              <a:spcAft>
                <a:spcPts val="0"/>
              </a:spcAft>
              <a:buClr>
                <a:schemeClr val="dk1"/>
              </a:buClr>
              <a:buSzPts val="2000"/>
              <a:buFont typeface="Arial"/>
              <a:buNone/>
            </a:pPr>
            <a:r>
              <a:rPr b="1" lang="fr-FR" sz="2000">
                <a:solidFill>
                  <a:schemeClr val="dk1"/>
                </a:solidFill>
              </a:rPr>
              <a:t>Possibilité de réutilisation par les systèmes d’IA pour le réentrainement des modèles</a:t>
            </a:r>
            <a:r>
              <a:rPr lang="fr-FR" sz="2000">
                <a:solidFill>
                  <a:schemeClr val="dk1"/>
                </a:solidFill>
              </a:rPr>
              <a:t>:</a:t>
            </a:r>
            <a:endParaRPr sz="2000">
              <a:solidFill>
                <a:schemeClr val="dk1"/>
              </a:solidFill>
            </a:endParaRPr>
          </a:p>
          <a:p>
            <a:pPr indent="0" lvl="0" marL="457200" marR="0" rtl="0" algn="just">
              <a:lnSpc>
                <a:spcPct val="115000"/>
              </a:lnSpc>
              <a:spcBef>
                <a:spcPts val="0"/>
              </a:spcBef>
              <a:spcAft>
                <a:spcPts val="0"/>
              </a:spcAft>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ChatGPT : Réutilisation des données d’entrée à des fins d’amélioration des modèles (sauf version Entreprise et Business)</a:t>
            </a:r>
            <a:endParaRPr sz="2000">
              <a:solidFill>
                <a:schemeClr val="dk1"/>
              </a:solidFill>
            </a:endParaRPr>
          </a:p>
          <a:p>
            <a:pPr indent="0" lvl="0" marL="0" marR="0" rtl="0" algn="just">
              <a:lnSpc>
                <a:spcPct val="115000"/>
              </a:lnSpc>
              <a:spcBef>
                <a:spcPts val="0"/>
              </a:spcBef>
              <a:spcAft>
                <a:spcPts val="0"/>
              </a:spcAft>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MistralAI: Réutilisation des données d’entrée et de sortie dans le cadre de la fonctionnalité d’évaluation des données de sortie et dans les abonnements gratuits (sauf </a:t>
            </a:r>
            <a:r>
              <a:rPr lang="fr-FR" sz="2000">
                <a:solidFill>
                  <a:schemeClr val="dk1"/>
                </a:solidFill>
              </a:rPr>
              <a:t>opposition</a:t>
            </a:r>
            <a:r>
              <a:rPr lang="fr-FR" sz="2000">
                <a:solidFill>
                  <a:schemeClr val="dk1"/>
                </a:solidFill>
              </a:rPr>
              <a:t>)</a:t>
            </a:r>
            <a:endParaRPr sz="20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6">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pic>
        <p:nvPicPr>
          <p:cNvPr id="211" name="Google Shape;211;p6"/>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212" name="Google Shape;212;p6"/>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213" name="Google Shape;213;p6"/>
          <p:cNvSpPr txBox="1"/>
          <p:nvPr/>
        </p:nvSpPr>
        <p:spPr>
          <a:xfrm>
            <a:off x="767550" y="1278700"/>
            <a:ext cx="9968700" cy="4776300"/>
          </a:xfrm>
          <a:prstGeom prst="rect">
            <a:avLst/>
          </a:prstGeom>
          <a:noFill/>
          <a:ln>
            <a:noFill/>
          </a:ln>
        </p:spPr>
        <p:txBody>
          <a:bodyPr anchorCtr="0" anchor="ctr"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2000"/>
              <a:buFont typeface="Arial"/>
              <a:buNone/>
            </a:pPr>
            <a:r>
              <a:rPr b="1" lang="fr-FR" sz="2000" u="sng">
                <a:solidFill>
                  <a:srgbClr val="AE2D2C"/>
                </a:solidFill>
              </a:rPr>
              <a:t>Opposition entre la licence d’utilisation et la stratégie de non-cession de droits</a:t>
            </a:r>
            <a:endParaRPr b="1" sz="2000" u="sng">
              <a:solidFill>
                <a:srgbClr val="AE2D2C"/>
              </a:solidFill>
            </a:endParaRPr>
          </a:p>
          <a:p>
            <a:pPr indent="0" lvl="0" marL="0" marR="0" rtl="0" algn="l">
              <a:lnSpc>
                <a:spcPct val="90000"/>
              </a:lnSpc>
              <a:spcBef>
                <a:spcPts val="0"/>
              </a:spcBef>
              <a:spcAft>
                <a:spcPts val="0"/>
              </a:spcAft>
              <a:buClr>
                <a:schemeClr val="dk1"/>
              </a:buClr>
              <a:buSzPts val="2000"/>
              <a:buFont typeface="Arial"/>
              <a:buNone/>
            </a:pPr>
            <a:r>
              <a:t/>
            </a:r>
            <a:endParaRPr b="1" sz="2000" u="sng">
              <a:solidFill>
                <a:srgbClr val="AE2D2C"/>
              </a:solidFill>
            </a:endParaRPr>
          </a:p>
          <a:p>
            <a:pPr indent="0" lvl="0" marL="0" marR="0" rtl="0" algn="just">
              <a:lnSpc>
                <a:spcPct val="115000"/>
              </a:lnSpc>
              <a:spcBef>
                <a:spcPts val="0"/>
              </a:spcBef>
              <a:spcAft>
                <a:spcPts val="0"/>
              </a:spcAft>
              <a:buClr>
                <a:schemeClr val="dk1"/>
              </a:buClr>
              <a:buSzPts val="2000"/>
              <a:buFont typeface="Arial"/>
              <a:buNone/>
            </a:pPr>
            <a:r>
              <a:rPr lang="fr-FR" sz="2000">
                <a:solidFill>
                  <a:schemeClr val="dk1"/>
                </a:solidFill>
              </a:rPr>
              <a:t>La stratégie de non-cession vise à apposer une licence ouverte (ex. CC-BY) sur toutes les versions du manuscrit jusqu’à la version finale publiée par un éditeur afin de publier la version acceptée par l’auteur de façon ouverte.</a:t>
            </a:r>
            <a:endParaRPr sz="2000">
              <a:solidFill>
                <a:schemeClr val="dk1"/>
              </a:solidFill>
            </a:endParaRPr>
          </a:p>
          <a:p>
            <a:pPr indent="0" lvl="0" marL="0" marR="0" rtl="0" algn="l">
              <a:lnSpc>
                <a:spcPct val="115000"/>
              </a:lnSpc>
              <a:spcBef>
                <a:spcPts val="0"/>
              </a:spcBef>
              <a:spcAft>
                <a:spcPts val="0"/>
              </a:spcAft>
              <a:buClr>
                <a:schemeClr val="dk1"/>
              </a:buClr>
              <a:buSzPts val="2000"/>
              <a:buFont typeface="Arial"/>
              <a:buNone/>
            </a:pPr>
            <a:r>
              <a:t/>
            </a:r>
            <a:endParaRPr sz="2000">
              <a:solidFill>
                <a:schemeClr val="dk1"/>
              </a:solidFill>
            </a:endParaRPr>
          </a:p>
          <a:p>
            <a:pPr indent="0" lvl="0" marL="0" marR="0" rtl="0" algn="l">
              <a:lnSpc>
                <a:spcPct val="115000"/>
              </a:lnSpc>
              <a:spcBef>
                <a:spcPts val="0"/>
              </a:spcBef>
              <a:spcAft>
                <a:spcPts val="0"/>
              </a:spcAft>
              <a:buClr>
                <a:schemeClr val="dk1"/>
              </a:buClr>
              <a:buSzPts val="2000"/>
              <a:buFont typeface="Arial"/>
              <a:buNone/>
            </a:pPr>
            <a:r>
              <a:rPr lang="fr-FR" sz="2000">
                <a:solidFill>
                  <a:schemeClr val="dk1"/>
                </a:solidFill>
              </a:rPr>
              <a:t>La soumission d’une version d’un manuscrit dans une IA:</a:t>
            </a:r>
            <a:endParaRPr sz="2000">
              <a:solidFill>
                <a:schemeClr val="dk1"/>
              </a:solidFill>
            </a:endParaRPr>
          </a:p>
          <a:p>
            <a:pPr indent="0" lvl="0" marL="0" marR="0" rtl="0" algn="l">
              <a:lnSpc>
                <a:spcPct val="115000"/>
              </a:lnSpc>
              <a:spcBef>
                <a:spcPts val="0"/>
              </a:spcBef>
              <a:spcAft>
                <a:spcPts val="0"/>
              </a:spcAft>
              <a:buClr>
                <a:schemeClr val="dk1"/>
              </a:buClr>
              <a:buSzPts val="2000"/>
              <a:buFont typeface="Arial"/>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Rupture de la stratégie de non-cession de droits</a:t>
            </a:r>
            <a:endParaRPr sz="2000">
              <a:solidFill>
                <a:schemeClr val="dk1"/>
              </a:solidFill>
            </a:endParaRPr>
          </a:p>
          <a:p>
            <a:pPr indent="0" lvl="0" marL="457200" marR="0" rtl="0" algn="just">
              <a:lnSpc>
                <a:spcPct val="115000"/>
              </a:lnSpc>
              <a:spcBef>
                <a:spcPts val="0"/>
              </a:spcBef>
              <a:spcAft>
                <a:spcPts val="0"/>
              </a:spcAft>
              <a:buNone/>
            </a:pPr>
            <a:r>
              <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Confère une licence d’utilisation au fournisseur pour réutiliser le contenu du manuscrit pour l'entraînement d’un modèle </a:t>
            </a:r>
            <a:endParaRPr sz="2000">
              <a:solidFill>
                <a:schemeClr val="dk1"/>
              </a:solidFill>
            </a:endParaRPr>
          </a:p>
          <a:p>
            <a:pPr indent="0" lvl="0" marL="0" marR="0" rtl="0" algn="just">
              <a:lnSpc>
                <a:spcPct val="115000"/>
              </a:lnSpc>
              <a:spcBef>
                <a:spcPts val="0"/>
              </a:spcBef>
              <a:spcAft>
                <a:spcPts val="0"/>
              </a:spcAft>
              <a:buNone/>
            </a:pPr>
            <a:r>
              <a:t/>
            </a:r>
            <a:endParaRPr sz="2000">
              <a:solidFill>
                <a:schemeClr val="dk1"/>
              </a:solidFill>
            </a:endParaRPr>
          </a:p>
          <a:p>
            <a:pPr indent="-355600" lvl="0" marL="457200" marR="0" rtl="0" algn="just">
              <a:lnSpc>
                <a:spcPct val="115000"/>
              </a:lnSpc>
              <a:spcBef>
                <a:spcPts val="0"/>
              </a:spcBef>
              <a:spcAft>
                <a:spcPts val="0"/>
              </a:spcAft>
              <a:buClr>
                <a:schemeClr val="dk1"/>
              </a:buClr>
              <a:buSzPts val="2000"/>
              <a:buChar char="-"/>
            </a:pPr>
            <a:r>
              <a:rPr lang="fr-FR" sz="2000">
                <a:solidFill>
                  <a:schemeClr val="dk1"/>
                </a:solidFill>
              </a:rPr>
              <a:t>Possible diffusons non </a:t>
            </a:r>
            <a:r>
              <a:rPr lang="fr-FR" sz="2000">
                <a:solidFill>
                  <a:schemeClr val="dk1"/>
                </a:solidFill>
              </a:rPr>
              <a:t>contrôlées</a:t>
            </a:r>
            <a:r>
              <a:rPr lang="fr-FR" sz="2000">
                <a:solidFill>
                  <a:schemeClr val="dk1"/>
                </a:solidFill>
              </a:rPr>
              <a:t>, utilisation de données ou oeuvres appartenant à des tiers</a:t>
            </a:r>
            <a:endParaRPr sz="2000">
              <a:solidFill>
                <a:schemeClr val="dk1"/>
              </a:solidFill>
            </a:endParaRPr>
          </a:p>
        </p:txBody>
      </p:sp>
      <p:sp>
        <p:nvSpPr>
          <p:cNvPr id="214" name="Google Shape;214;p6"/>
          <p:cNvSpPr txBox="1"/>
          <p:nvPr>
            <p:ph type="title"/>
          </p:nvPr>
        </p:nvSpPr>
        <p:spPr>
          <a:xfrm>
            <a:off x="767550" y="366675"/>
            <a:ext cx="11000400" cy="731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fr-FR" sz="3200"/>
              <a:t>Publier un manuscrit corrigé par IAG : une bonne idée? (2/2)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7"/>
          <p:cNvSpPr txBox="1"/>
          <p:nvPr>
            <p:ph type="title"/>
          </p:nvPr>
        </p:nvSpPr>
        <p:spPr>
          <a:xfrm>
            <a:off x="665475" y="263700"/>
            <a:ext cx="11079600" cy="671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Arial"/>
              <a:buNone/>
            </a:pPr>
            <a:r>
              <a:rPr lang="fr-FR" sz="2850"/>
              <a:t>La protection des oeuvres et outils de la recherche</a:t>
            </a:r>
            <a:endParaRPr sz="2850"/>
          </a:p>
        </p:txBody>
      </p:sp>
      <p:pic>
        <p:nvPicPr>
          <p:cNvPr id="220" name="Google Shape;220;p7"/>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221" name="Google Shape;221;p7"/>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222" name="Google Shape;222;p7"/>
          <p:cNvSpPr txBox="1"/>
          <p:nvPr/>
        </p:nvSpPr>
        <p:spPr>
          <a:xfrm>
            <a:off x="785650" y="934800"/>
            <a:ext cx="9666900" cy="5331900"/>
          </a:xfrm>
          <a:prstGeom prst="rect">
            <a:avLst/>
          </a:prstGeom>
          <a:noFill/>
          <a:ln>
            <a:noFill/>
          </a:ln>
        </p:spPr>
        <p:txBody>
          <a:bodyPr anchorCtr="0" anchor="ctr" bIns="45700" lIns="91425" spcFirstLastPara="1" rIns="91425" wrap="square" tIns="45700">
            <a:normAutofit fontScale="25000"/>
          </a:bodyPr>
          <a:lstStyle/>
          <a:p>
            <a:pPr indent="0" lvl="0" marL="0" marR="0" rtl="0" algn="l">
              <a:lnSpc>
                <a:spcPct val="115000"/>
              </a:lnSpc>
              <a:spcBef>
                <a:spcPts val="0"/>
              </a:spcBef>
              <a:spcAft>
                <a:spcPts val="0"/>
              </a:spcAft>
              <a:buNone/>
            </a:pPr>
            <a:r>
              <a:rPr b="1" lang="fr-FR" sz="7200">
                <a:solidFill>
                  <a:schemeClr val="dk1"/>
                </a:solidFill>
              </a:rPr>
              <a:t>Les portails d’accès aux revues</a:t>
            </a:r>
            <a:endParaRPr b="1" sz="7200">
              <a:solidFill>
                <a:schemeClr val="dk1"/>
              </a:solidFill>
            </a:endParaRPr>
          </a:p>
          <a:p>
            <a:pPr indent="0" lvl="0" marL="0" marR="0" rtl="0" algn="just">
              <a:lnSpc>
                <a:spcPct val="115000"/>
              </a:lnSpc>
              <a:spcBef>
                <a:spcPts val="0"/>
              </a:spcBef>
              <a:spcAft>
                <a:spcPts val="0"/>
              </a:spcAft>
              <a:buNone/>
            </a:pPr>
            <a:r>
              <a:rPr lang="fr-FR" sz="7200">
                <a:solidFill>
                  <a:schemeClr val="dk1"/>
                </a:solidFill>
              </a:rPr>
              <a:t>Variété de conditions d’utilisation</a:t>
            </a:r>
            <a:endParaRPr sz="7200">
              <a:solidFill>
                <a:schemeClr val="dk1"/>
              </a:solidFill>
            </a:endParaRPr>
          </a:p>
          <a:p>
            <a:pPr indent="-342900" lvl="0" marL="457200" marR="0" rtl="0" algn="just">
              <a:lnSpc>
                <a:spcPct val="115000"/>
              </a:lnSpc>
              <a:spcBef>
                <a:spcPts val="0"/>
              </a:spcBef>
              <a:spcAft>
                <a:spcPts val="0"/>
              </a:spcAft>
              <a:buClr>
                <a:schemeClr val="dk1"/>
              </a:buClr>
              <a:buSzPct val="100000"/>
              <a:buChar char="-"/>
            </a:pPr>
            <a:r>
              <a:rPr lang="fr-FR" sz="7200">
                <a:solidFill>
                  <a:schemeClr val="dk1"/>
                </a:solidFill>
              </a:rPr>
              <a:t>Persée interdit la réutilisation de données à des fins commerciales</a:t>
            </a:r>
            <a:endParaRPr sz="7200">
              <a:solidFill>
                <a:schemeClr val="dk1"/>
              </a:solidFill>
            </a:endParaRPr>
          </a:p>
          <a:p>
            <a:pPr indent="-342900" lvl="0" marL="457200" marR="0" rtl="0" algn="just">
              <a:lnSpc>
                <a:spcPct val="115000"/>
              </a:lnSpc>
              <a:spcBef>
                <a:spcPts val="0"/>
              </a:spcBef>
              <a:spcAft>
                <a:spcPts val="0"/>
              </a:spcAft>
              <a:buClr>
                <a:schemeClr val="dk1"/>
              </a:buClr>
              <a:buSzPct val="100000"/>
              <a:buChar char="-"/>
            </a:pPr>
            <a:r>
              <a:rPr lang="fr-FR" sz="7200">
                <a:solidFill>
                  <a:schemeClr val="dk1"/>
                </a:solidFill>
              </a:rPr>
              <a:t>Erudit interdit le moissonnage des documents</a:t>
            </a:r>
            <a:endParaRPr sz="7200">
              <a:solidFill>
                <a:schemeClr val="dk1"/>
              </a:solidFill>
            </a:endParaRPr>
          </a:p>
          <a:p>
            <a:pPr indent="-342900" lvl="0" marL="457200" marR="0" rtl="0" algn="just">
              <a:lnSpc>
                <a:spcPct val="115000"/>
              </a:lnSpc>
              <a:spcBef>
                <a:spcPts val="0"/>
              </a:spcBef>
              <a:spcAft>
                <a:spcPts val="0"/>
              </a:spcAft>
              <a:buClr>
                <a:schemeClr val="dk1"/>
              </a:buClr>
              <a:buSzPct val="100000"/>
              <a:buChar char="-"/>
            </a:pPr>
            <a:r>
              <a:rPr lang="fr-FR" sz="7200">
                <a:solidFill>
                  <a:schemeClr val="dk1"/>
                </a:solidFill>
              </a:rPr>
              <a:t>HAL autorise le moissonnage des métadonnées</a:t>
            </a:r>
            <a:endParaRPr sz="7200">
              <a:solidFill>
                <a:schemeClr val="dk1"/>
              </a:solidFill>
            </a:endParaRPr>
          </a:p>
          <a:p>
            <a:pPr indent="0" lvl="0" marL="0" marR="0" rtl="0" algn="just">
              <a:lnSpc>
                <a:spcPct val="115000"/>
              </a:lnSpc>
              <a:spcBef>
                <a:spcPts val="0"/>
              </a:spcBef>
              <a:spcAft>
                <a:spcPts val="0"/>
              </a:spcAft>
              <a:buNone/>
            </a:pPr>
            <a:r>
              <a:t/>
            </a:r>
            <a:endParaRPr sz="7200">
              <a:solidFill>
                <a:schemeClr val="dk1"/>
              </a:solidFill>
            </a:endParaRPr>
          </a:p>
          <a:p>
            <a:pPr indent="0" lvl="0" marL="0" marR="0" rtl="0" algn="just">
              <a:lnSpc>
                <a:spcPct val="115000"/>
              </a:lnSpc>
              <a:spcBef>
                <a:spcPts val="0"/>
              </a:spcBef>
              <a:spcAft>
                <a:spcPts val="0"/>
              </a:spcAft>
              <a:buNone/>
            </a:pPr>
            <a:r>
              <a:rPr b="1" lang="fr-FR" sz="7200">
                <a:solidFill>
                  <a:schemeClr val="dk1"/>
                </a:solidFill>
              </a:rPr>
              <a:t>Les outils collaboratifs</a:t>
            </a:r>
            <a:endParaRPr b="1" sz="7200">
              <a:solidFill>
                <a:schemeClr val="dk1"/>
              </a:solidFill>
            </a:endParaRPr>
          </a:p>
          <a:p>
            <a:pPr indent="0" lvl="0" marL="0" marR="0" rtl="0" algn="just">
              <a:lnSpc>
                <a:spcPct val="115000"/>
              </a:lnSpc>
              <a:spcBef>
                <a:spcPts val="0"/>
              </a:spcBef>
              <a:spcAft>
                <a:spcPts val="0"/>
              </a:spcAft>
              <a:buNone/>
            </a:pPr>
            <a:r>
              <a:rPr lang="fr-FR" sz="7200">
                <a:solidFill>
                  <a:schemeClr val="dk1"/>
                </a:solidFill>
              </a:rPr>
              <a:t>Google Drive impose une licence accordée par les utilisateurs pour réutiliser les documents déposés à des fins d’amélioration du service</a:t>
            </a:r>
            <a:endParaRPr sz="7200">
              <a:solidFill>
                <a:schemeClr val="dk1"/>
              </a:solidFill>
            </a:endParaRPr>
          </a:p>
          <a:p>
            <a:pPr indent="0" lvl="0" marL="0" marR="0" rtl="0" algn="l">
              <a:lnSpc>
                <a:spcPct val="115000"/>
              </a:lnSpc>
              <a:spcBef>
                <a:spcPts val="0"/>
              </a:spcBef>
              <a:spcAft>
                <a:spcPts val="0"/>
              </a:spcAft>
              <a:buClr>
                <a:schemeClr val="dk1"/>
              </a:buClr>
              <a:buSzPct val="27777"/>
              <a:buFont typeface="Arial"/>
              <a:buNone/>
            </a:pPr>
            <a:r>
              <a:t/>
            </a:r>
            <a:endParaRPr sz="7200">
              <a:solidFill>
                <a:schemeClr val="dk1"/>
              </a:solidFill>
            </a:endParaRPr>
          </a:p>
          <a:p>
            <a:pPr indent="0" lvl="0" marL="0" marR="0" rtl="0" algn="just">
              <a:lnSpc>
                <a:spcPct val="115000"/>
              </a:lnSpc>
              <a:spcBef>
                <a:spcPts val="0"/>
              </a:spcBef>
              <a:spcAft>
                <a:spcPts val="0"/>
              </a:spcAft>
              <a:buClr>
                <a:schemeClr val="dk1"/>
              </a:buClr>
              <a:buSzPct val="27777"/>
              <a:buFont typeface="Arial"/>
              <a:buNone/>
            </a:pPr>
            <a:r>
              <a:rPr b="1" lang="fr-FR" sz="7200">
                <a:solidFill>
                  <a:srgbClr val="AE2D2C"/>
                </a:solidFill>
              </a:rPr>
              <a:t>Privilégier des plateformes ne demandant aucun droit sur les contenus téléchargés (ex. OverLeaf)</a:t>
            </a:r>
            <a:endParaRPr b="1" sz="7200">
              <a:solidFill>
                <a:srgbClr val="AE2D2C"/>
              </a:solidFill>
            </a:endParaRPr>
          </a:p>
          <a:p>
            <a:pPr indent="0" lvl="0" marL="0" marR="0" rtl="0" algn="just">
              <a:lnSpc>
                <a:spcPct val="115000"/>
              </a:lnSpc>
              <a:spcBef>
                <a:spcPts val="0"/>
              </a:spcBef>
              <a:spcAft>
                <a:spcPts val="0"/>
              </a:spcAft>
              <a:buClr>
                <a:schemeClr val="dk1"/>
              </a:buClr>
              <a:buSzPct val="27777"/>
              <a:buFont typeface="Arial"/>
              <a:buNone/>
            </a:pPr>
            <a:r>
              <a:t/>
            </a:r>
            <a:endParaRPr sz="7200">
              <a:solidFill>
                <a:srgbClr val="AE2D2C"/>
              </a:solidFill>
            </a:endParaRPr>
          </a:p>
          <a:p>
            <a:pPr indent="0" lvl="0" marL="0" marR="0" rtl="0" algn="just">
              <a:lnSpc>
                <a:spcPct val="115000"/>
              </a:lnSpc>
              <a:spcBef>
                <a:spcPts val="0"/>
              </a:spcBef>
              <a:spcAft>
                <a:spcPts val="0"/>
              </a:spcAft>
              <a:buClr>
                <a:schemeClr val="dk1"/>
              </a:buClr>
              <a:buSzPct val="27777"/>
              <a:buFont typeface="Arial"/>
              <a:buNone/>
            </a:pPr>
            <a:r>
              <a:rPr b="1" lang="fr-FR" sz="7200"/>
              <a:t>Les éditeurs</a:t>
            </a:r>
            <a:endParaRPr b="1" sz="7200"/>
          </a:p>
          <a:p>
            <a:pPr indent="0" lvl="0" marL="0" marR="0" rtl="0" algn="just">
              <a:lnSpc>
                <a:spcPct val="115000"/>
              </a:lnSpc>
              <a:spcBef>
                <a:spcPts val="0"/>
              </a:spcBef>
              <a:spcAft>
                <a:spcPts val="0"/>
              </a:spcAft>
              <a:buClr>
                <a:schemeClr val="dk1"/>
              </a:buClr>
              <a:buSzPct val="27777"/>
              <a:buFont typeface="Arial"/>
              <a:buNone/>
            </a:pPr>
            <a:r>
              <a:rPr lang="fr-FR" sz="7200">
                <a:solidFill>
                  <a:schemeClr val="dk1"/>
                </a:solidFill>
              </a:rPr>
              <a:t>ex: Partenariat entre des éditeurs de presse et OpenAI pour l’utilisation de leurs articles commes données </a:t>
            </a:r>
            <a:r>
              <a:rPr lang="fr-FR" sz="7200">
                <a:solidFill>
                  <a:schemeClr val="dk1"/>
                </a:solidFill>
              </a:rPr>
              <a:t>d'entraînement (ex: Springer, Le Monde)</a:t>
            </a:r>
            <a:endParaRPr sz="7200">
              <a:solidFill>
                <a:schemeClr val="dk1"/>
              </a:solidFill>
            </a:endParaRPr>
          </a:p>
          <a:p>
            <a:pPr indent="0" lvl="0" marL="0" marR="0" rtl="0" algn="l">
              <a:lnSpc>
                <a:spcPct val="90000"/>
              </a:lnSpc>
              <a:spcBef>
                <a:spcPts val="0"/>
              </a:spcBef>
              <a:spcAft>
                <a:spcPts val="0"/>
              </a:spcAft>
              <a:buClr>
                <a:schemeClr val="dk1"/>
              </a:buClr>
              <a:buSzPct val="100000"/>
              <a:buFont typeface="Arial"/>
              <a:buNone/>
            </a:pPr>
            <a:r>
              <a:t/>
            </a:r>
            <a:endParaRPr sz="20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3" st="1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g39eea4fe110_0_0"/>
          <p:cNvSpPr txBox="1"/>
          <p:nvPr>
            <p:ph type="title"/>
          </p:nvPr>
        </p:nvSpPr>
        <p:spPr>
          <a:xfrm>
            <a:off x="1389350" y="341425"/>
            <a:ext cx="95382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2900"/>
              <a:t>Conclusion - Les sanctions possibles </a:t>
            </a:r>
            <a:endParaRPr sz="4100"/>
          </a:p>
        </p:txBody>
      </p:sp>
      <p:pic>
        <p:nvPicPr>
          <p:cNvPr id="228" name="Google Shape;228;g39eea4fe110_0_0"/>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229" name="Google Shape;229;g39eea4fe110_0_0"/>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230" name="Google Shape;230;g39eea4fe110_0_0"/>
          <p:cNvSpPr txBox="1"/>
          <p:nvPr/>
        </p:nvSpPr>
        <p:spPr>
          <a:xfrm>
            <a:off x="586875" y="1469725"/>
            <a:ext cx="10667700" cy="4822200"/>
          </a:xfrm>
          <a:prstGeom prst="rect">
            <a:avLst/>
          </a:prstGeom>
          <a:noFill/>
          <a:ln>
            <a:noFill/>
          </a:ln>
        </p:spPr>
        <p:txBody>
          <a:bodyPr anchorCtr="0" anchor="ctr" bIns="45700" lIns="91425" spcFirstLastPara="1" rIns="91425" wrap="square" tIns="45700">
            <a:normAutofit lnSpcReduction="10000"/>
          </a:bodyPr>
          <a:lstStyle/>
          <a:p>
            <a:pPr indent="0" lvl="0" marL="0" rtl="0" algn="just">
              <a:lnSpc>
                <a:spcPct val="115000"/>
              </a:lnSpc>
              <a:spcBef>
                <a:spcPts val="0"/>
              </a:spcBef>
              <a:spcAft>
                <a:spcPts val="0"/>
              </a:spcAft>
              <a:buNone/>
            </a:pPr>
            <a:r>
              <a:rPr b="1" lang="fr-FR" sz="2400">
                <a:solidFill>
                  <a:srgbClr val="AE2D2C"/>
                </a:solidFill>
              </a:rPr>
              <a:t>Administratives</a:t>
            </a:r>
            <a:r>
              <a:rPr lang="fr-FR" sz="2400">
                <a:solidFill>
                  <a:schemeClr val="dk1"/>
                </a:solidFill>
              </a:rPr>
              <a:t> : avertissement, suspension du projet. </a:t>
            </a:r>
            <a:endParaRPr sz="2400">
              <a:solidFill>
                <a:schemeClr val="dk1"/>
              </a:solidFill>
            </a:endParaRPr>
          </a:p>
          <a:p>
            <a:pPr indent="0" lvl="0" marL="0" rtl="0" algn="just">
              <a:lnSpc>
                <a:spcPct val="115000"/>
              </a:lnSpc>
              <a:spcBef>
                <a:spcPts val="0"/>
              </a:spcBef>
              <a:spcAft>
                <a:spcPts val="0"/>
              </a:spcAft>
              <a:buNone/>
            </a:pPr>
            <a:r>
              <a:t/>
            </a:r>
            <a:endParaRPr sz="2400">
              <a:solidFill>
                <a:schemeClr val="dk1"/>
              </a:solidFill>
            </a:endParaRPr>
          </a:p>
          <a:p>
            <a:pPr indent="0" lvl="0" marL="0" rtl="0" algn="just">
              <a:lnSpc>
                <a:spcPct val="115000"/>
              </a:lnSpc>
              <a:spcBef>
                <a:spcPts val="0"/>
              </a:spcBef>
              <a:spcAft>
                <a:spcPts val="0"/>
              </a:spcAft>
              <a:buNone/>
            </a:pPr>
            <a:r>
              <a:rPr b="1" lang="fr-FR" sz="2400">
                <a:solidFill>
                  <a:srgbClr val="AE2D2C"/>
                </a:solidFill>
              </a:rPr>
              <a:t>Financières</a:t>
            </a:r>
            <a:r>
              <a:rPr lang="fr-FR" sz="2400">
                <a:solidFill>
                  <a:schemeClr val="dk1"/>
                </a:solidFill>
              </a:rPr>
              <a:t> : </a:t>
            </a:r>
            <a:r>
              <a:rPr lang="fr-FR" sz="2400">
                <a:solidFill>
                  <a:schemeClr val="dk1"/>
                </a:solidFill>
              </a:rPr>
              <a:t>amende pour l’établissement. Amende personnelle pour contrefaçon. </a:t>
            </a:r>
            <a:endParaRPr sz="2400">
              <a:solidFill>
                <a:schemeClr val="dk1"/>
              </a:solidFill>
            </a:endParaRPr>
          </a:p>
          <a:p>
            <a:pPr indent="0" lvl="0" marL="0" rtl="0" algn="just">
              <a:lnSpc>
                <a:spcPct val="115000"/>
              </a:lnSpc>
              <a:spcBef>
                <a:spcPts val="0"/>
              </a:spcBef>
              <a:spcAft>
                <a:spcPts val="0"/>
              </a:spcAft>
              <a:buNone/>
            </a:pPr>
            <a:r>
              <a:t/>
            </a:r>
            <a:endParaRPr sz="2400">
              <a:solidFill>
                <a:schemeClr val="dk1"/>
              </a:solidFill>
            </a:endParaRPr>
          </a:p>
          <a:p>
            <a:pPr indent="0" lvl="0" marL="0" rtl="0" algn="just">
              <a:lnSpc>
                <a:spcPct val="115000"/>
              </a:lnSpc>
              <a:spcBef>
                <a:spcPts val="0"/>
              </a:spcBef>
              <a:spcAft>
                <a:spcPts val="0"/>
              </a:spcAft>
              <a:buNone/>
            </a:pPr>
            <a:r>
              <a:rPr b="1" lang="fr-FR" sz="2400">
                <a:solidFill>
                  <a:srgbClr val="AE2D2C"/>
                </a:solidFill>
              </a:rPr>
              <a:t>Disciplinaires </a:t>
            </a:r>
            <a:r>
              <a:rPr lang="fr-FR" sz="2400">
                <a:solidFill>
                  <a:schemeClr val="dk1"/>
                </a:solidFill>
              </a:rPr>
              <a:t>: manquement à l’obligation de confidentialité scientifique et en tant qu’agent public. </a:t>
            </a:r>
            <a:endParaRPr sz="2400">
              <a:solidFill>
                <a:schemeClr val="dk1"/>
              </a:solidFill>
            </a:endParaRPr>
          </a:p>
          <a:p>
            <a:pPr indent="0" lvl="0" marL="0" rtl="0" algn="just">
              <a:lnSpc>
                <a:spcPct val="115000"/>
              </a:lnSpc>
              <a:spcBef>
                <a:spcPts val="0"/>
              </a:spcBef>
              <a:spcAft>
                <a:spcPts val="0"/>
              </a:spcAft>
              <a:buNone/>
            </a:pPr>
            <a:r>
              <a:t/>
            </a:r>
            <a:endParaRPr sz="2400">
              <a:solidFill>
                <a:schemeClr val="dk1"/>
              </a:solidFill>
            </a:endParaRPr>
          </a:p>
          <a:p>
            <a:pPr indent="0" lvl="0" marL="0" rtl="0" algn="just">
              <a:lnSpc>
                <a:spcPct val="115000"/>
              </a:lnSpc>
              <a:spcBef>
                <a:spcPts val="0"/>
              </a:spcBef>
              <a:spcAft>
                <a:spcPts val="0"/>
              </a:spcAft>
              <a:buNone/>
            </a:pPr>
            <a:r>
              <a:rPr b="1" lang="fr-FR" sz="2400">
                <a:solidFill>
                  <a:srgbClr val="AE2D2C"/>
                </a:solidFill>
              </a:rPr>
              <a:t>Réputationnelles</a:t>
            </a:r>
            <a:r>
              <a:rPr lang="fr-FR" sz="2400">
                <a:solidFill>
                  <a:schemeClr val="dk1"/>
                </a:solidFill>
              </a:rPr>
              <a:t> : perte de financements, perte de confiance des partenaires. Risque de plagiat inconscient.</a:t>
            </a:r>
            <a:endParaRPr sz="2400">
              <a:solidFill>
                <a:schemeClr val="dk1"/>
              </a:solidFill>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ts val="11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g39e7c2ce3ad_1_63"/>
          <p:cNvSpPr txBox="1"/>
          <p:nvPr>
            <p:ph type="title"/>
          </p:nvPr>
        </p:nvSpPr>
        <p:spPr>
          <a:xfrm>
            <a:off x="1615975" y="588475"/>
            <a:ext cx="9144000" cy="67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2961"/>
              <a:t>Conclusion - Quelques précautions d’usage </a:t>
            </a:r>
            <a:endParaRPr sz="2961"/>
          </a:p>
        </p:txBody>
      </p:sp>
      <p:pic>
        <p:nvPicPr>
          <p:cNvPr id="236" name="Google Shape;236;g39e7c2ce3ad_1_63"/>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237" name="Google Shape;237;g39e7c2ce3ad_1_63"/>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238" name="Google Shape;238;g39e7c2ce3ad_1_63"/>
          <p:cNvSpPr txBox="1"/>
          <p:nvPr/>
        </p:nvSpPr>
        <p:spPr>
          <a:xfrm>
            <a:off x="762625" y="1404375"/>
            <a:ext cx="9666900" cy="4436100"/>
          </a:xfrm>
          <a:prstGeom prst="rect">
            <a:avLst/>
          </a:prstGeom>
          <a:noFill/>
          <a:ln>
            <a:noFill/>
          </a:ln>
        </p:spPr>
        <p:txBody>
          <a:bodyPr anchorCtr="0" anchor="ctr" bIns="45700" lIns="91425" spcFirstLastPara="1" rIns="91425" wrap="square" tIns="45700">
            <a:normAutofit lnSpcReduction="10000"/>
          </a:bodyPr>
          <a:lstStyle/>
          <a:p>
            <a:pPr indent="0" lvl="0" marL="0" marR="0" rtl="0" algn="l">
              <a:lnSpc>
                <a:spcPct val="90000"/>
              </a:lnSpc>
              <a:spcBef>
                <a:spcPts val="0"/>
              </a:spcBef>
              <a:spcAft>
                <a:spcPts val="0"/>
              </a:spcAft>
              <a:buNone/>
            </a:pPr>
            <a:r>
              <a:t/>
            </a:r>
            <a:endParaRPr sz="1900">
              <a:solidFill>
                <a:schemeClr val="dk1"/>
              </a:solidFill>
            </a:endParaRPr>
          </a:p>
          <a:p>
            <a:pPr indent="-390525" lvl="0" marL="457200" marR="0" rtl="0" algn="just">
              <a:lnSpc>
                <a:spcPct val="115000"/>
              </a:lnSpc>
              <a:spcBef>
                <a:spcPts val="0"/>
              </a:spcBef>
              <a:spcAft>
                <a:spcPts val="0"/>
              </a:spcAft>
              <a:buClr>
                <a:schemeClr val="dk1"/>
              </a:buClr>
              <a:buSzPts val="2550"/>
              <a:buChar char="●"/>
            </a:pPr>
            <a:r>
              <a:rPr lang="fr-FR" sz="2550">
                <a:solidFill>
                  <a:schemeClr val="dk1"/>
                </a:solidFill>
              </a:rPr>
              <a:t>Éviter tout usage de l’IA sur des informations contenant des données personnelles ou protégées. </a:t>
            </a:r>
            <a:endParaRPr sz="2550">
              <a:solidFill>
                <a:schemeClr val="dk1"/>
              </a:solidFill>
            </a:endParaRPr>
          </a:p>
          <a:p>
            <a:pPr indent="-390525" lvl="0" marL="457200" marR="0" rtl="0" algn="just">
              <a:lnSpc>
                <a:spcPct val="115000"/>
              </a:lnSpc>
              <a:spcBef>
                <a:spcPts val="0"/>
              </a:spcBef>
              <a:spcAft>
                <a:spcPts val="0"/>
              </a:spcAft>
              <a:buClr>
                <a:schemeClr val="dk1"/>
              </a:buClr>
              <a:buSzPts val="2550"/>
              <a:buChar char="●"/>
            </a:pPr>
            <a:r>
              <a:rPr lang="fr-FR" sz="2550">
                <a:solidFill>
                  <a:schemeClr val="dk1"/>
                </a:solidFill>
              </a:rPr>
              <a:t>Maintenir un degré de </a:t>
            </a:r>
            <a:r>
              <a:rPr b="1" lang="fr-FR" sz="2550">
                <a:solidFill>
                  <a:schemeClr val="dk1"/>
                </a:solidFill>
              </a:rPr>
              <a:t>méfiance</a:t>
            </a:r>
            <a:r>
              <a:rPr lang="fr-FR" sz="2550">
                <a:solidFill>
                  <a:schemeClr val="dk1"/>
                </a:solidFill>
              </a:rPr>
              <a:t> sur les données de sorties (vérifier systématiquement les sources). </a:t>
            </a:r>
            <a:endParaRPr sz="2550">
              <a:solidFill>
                <a:schemeClr val="dk1"/>
              </a:solidFill>
            </a:endParaRPr>
          </a:p>
          <a:p>
            <a:pPr indent="-390525" lvl="0" marL="457200" marR="0" rtl="0" algn="just">
              <a:lnSpc>
                <a:spcPct val="115000"/>
              </a:lnSpc>
              <a:spcBef>
                <a:spcPts val="0"/>
              </a:spcBef>
              <a:spcAft>
                <a:spcPts val="0"/>
              </a:spcAft>
              <a:buClr>
                <a:schemeClr val="dk1"/>
              </a:buClr>
              <a:buSzPts val="2550"/>
              <a:buChar char="●"/>
            </a:pPr>
            <a:r>
              <a:rPr lang="fr-FR" sz="2550">
                <a:solidFill>
                  <a:schemeClr val="dk1"/>
                </a:solidFill>
              </a:rPr>
              <a:t>Privilégier l’usage de services hébergés en France (vérifier les conditions d’usage).</a:t>
            </a:r>
            <a:endParaRPr sz="2550">
              <a:solidFill>
                <a:schemeClr val="dk1"/>
              </a:solidFill>
            </a:endParaRPr>
          </a:p>
          <a:p>
            <a:pPr indent="-390525" lvl="0" marL="457200" marR="0" rtl="0" algn="just">
              <a:lnSpc>
                <a:spcPct val="115000"/>
              </a:lnSpc>
              <a:spcBef>
                <a:spcPts val="0"/>
              </a:spcBef>
              <a:spcAft>
                <a:spcPts val="0"/>
              </a:spcAft>
              <a:buClr>
                <a:schemeClr val="dk1"/>
              </a:buClr>
              <a:buSzPts val="2550"/>
              <a:buChar char="●"/>
            </a:pPr>
            <a:r>
              <a:rPr lang="fr-FR" sz="2550">
                <a:solidFill>
                  <a:schemeClr val="dk1"/>
                </a:solidFill>
              </a:rPr>
              <a:t>Penser à protéger vos contenus</a:t>
            </a:r>
            <a:r>
              <a:rPr lang="fr-FR" sz="2550">
                <a:solidFill>
                  <a:schemeClr val="dk1"/>
                </a:solidFill>
              </a:rPr>
              <a:t> avec les licences appropriées et des solutions de stockage sécurisées.</a:t>
            </a:r>
            <a:endParaRPr sz="2550">
              <a:solidFill>
                <a:schemeClr val="dk1"/>
              </a:solidFill>
            </a:endParaRPr>
          </a:p>
          <a:p>
            <a:pPr indent="-390525" lvl="0" marL="457200" rtl="0" algn="l">
              <a:lnSpc>
                <a:spcPct val="115000"/>
              </a:lnSpc>
              <a:spcBef>
                <a:spcPts val="0"/>
              </a:spcBef>
              <a:spcAft>
                <a:spcPts val="0"/>
              </a:spcAft>
              <a:buSzPts val="2550"/>
              <a:buChar char="●"/>
            </a:pPr>
            <a:r>
              <a:rPr lang="fr-FR" sz="2550">
                <a:solidFill>
                  <a:schemeClr val="dk1"/>
                </a:solidFill>
              </a:rPr>
              <a:t>Penser à effectuer votre déclaration de traitement et vérifier la conformité de votre projet au RGPD : </a:t>
            </a:r>
            <a:r>
              <a:rPr lang="fr-FR" sz="2550" u="sng">
                <a:solidFill>
                  <a:schemeClr val="hlink"/>
                </a:solidFill>
                <a:hlinkClick r:id="rId4"/>
              </a:rPr>
              <a:t>dpo@parisnanterre.fr</a:t>
            </a:r>
            <a:r>
              <a:rPr lang="fr-FR" sz="2550">
                <a:solidFill>
                  <a:schemeClr val="dk1"/>
                </a:solidFill>
              </a:rPr>
              <a:t> </a:t>
            </a:r>
            <a:endParaRPr sz="255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pic>
        <p:nvPicPr>
          <p:cNvPr id="243" name="Google Shape;243;p12"/>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244" name="Google Shape;244;p12"/>
          <p:cNvSpPr txBox="1"/>
          <p:nvPr>
            <p:ph idx="1" type="body"/>
          </p:nvPr>
        </p:nvSpPr>
        <p:spPr>
          <a:xfrm>
            <a:off x="498850" y="1253325"/>
            <a:ext cx="10515600" cy="43512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fr-FR"/>
              <a:t>		Merci de votre attention ! </a:t>
            </a:r>
            <a:endParaRPr/>
          </a:p>
          <a:p>
            <a:pPr indent="0" lvl="0" marL="0" rtl="0" algn="l">
              <a:lnSpc>
                <a:spcPct val="90000"/>
              </a:lnSpc>
              <a:spcBef>
                <a:spcPts val="0"/>
              </a:spcBef>
              <a:spcAft>
                <a:spcPts val="0"/>
              </a:spcAft>
              <a:buClr>
                <a:schemeClr val="dk1"/>
              </a:buClr>
              <a:buSzPts val="2800"/>
              <a:buNone/>
            </a:pPr>
            <a:r>
              <a:t/>
            </a:r>
            <a:endParaRPr/>
          </a:p>
          <a:p>
            <a:pPr indent="0" lvl="0" marL="0" rtl="0" algn="l">
              <a:lnSpc>
                <a:spcPct val="90000"/>
              </a:lnSpc>
              <a:spcBef>
                <a:spcPts val="0"/>
              </a:spcBef>
              <a:spcAft>
                <a:spcPts val="0"/>
              </a:spcAft>
              <a:buClr>
                <a:schemeClr val="dk1"/>
              </a:buClr>
              <a:buSzPts val="2800"/>
              <a:buNone/>
            </a:pPr>
            <a:r>
              <a:t/>
            </a:r>
            <a:endParaRPr sz="2300"/>
          </a:p>
          <a:p>
            <a:pPr indent="0" lvl="0" marL="0" rtl="0" algn="l">
              <a:lnSpc>
                <a:spcPct val="90000"/>
              </a:lnSpc>
              <a:spcBef>
                <a:spcPts val="0"/>
              </a:spcBef>
              <a:spcAft>
                <a:spcPts val="0"/>
              </a:spcAft>
              <a:buClr>
                <a:schemeClr val="dk1"/>
              </a:buClr>
              <a:buSzPts val="2800"/>
              <a:buNone/>
            </a:pPr>
            <a:r>
              <a:t/>
            </a:r>
            <a:endParaRPr sz="2400"/>
          </a:p>
          <a:p>
            <a:pPr indent="0" lvl="0" marL="0" rtl="0" algn="l">
              <a:lnSpc>
                <a:spcPct val="90000"/>
              </a:lnSpc>
              <a:spcBef>
                <a:spcPts val="0"/>
              </a:spcBef>
              <a:spcAft>
                <a:spcPts val="0"/>
              </a:spcAft>
              <a:buClr>
                <a:schemeClr val="dk1"/>
              </a:buClr>
              <a:buSzPts val="2800"/>
              <a:buNone/>
            </a:pPr>
            <a:r>
              <a:t/>
            </a:r>
            <a:endParaRPr sz="2300"/>
          </a:p>
          <a:p>
            <a:pPr indent="0" lvl="0" marL="0" rtl="0" algn="l">
              <a:lnSpc>
                <a:spcPct val="90000"/>
              </a:lnSpc>
              <a:spcBef>
                <a:spcPts val="0"/>
              </a:spcBef>
              <a:spcAft>
                <a:spcPts val="0"/>
              </a:spcAft>
              <a:buClr>
                <a:schemeClr val="dk1"/>
              </a:buClr>
              <a:buSzPts val="2800"/>
              <a:buNone/>
            </a:pPr>
            <a:r>
              <a:t/>
            </a:r>
            <a:endParaRPr sz="2300"/>
          </a:p>
          <a:p>
            <a:pPr indent="0" lvl="0" marL="0" rtl="0" algn="l">
              <a:lnSpc>
                <a:spcPct val="90000"/>
              </a:lnSpc>
              <a:spcBef>
                <a:spcPts val="0"/>
              </a:spcBef>
              <a:spcAft>
                <a:spcPts val="0"/>
              </a:spcAft>
              <a:buClr>
                <a:schemeClr val="dk1"/>
              </a:buClr>
              <a:buSzPts val="2800"/>
              <a:buNone/>
            </a:pPr>
            <a:r>
              <a:t/>
            </a:r>
            <a:endParaRPr sz="2300"/>
          </a:p>
        </p:txBody>
      </p:sp>
      <p:pic>
        <p:nvPicPr>
          <p:cNvPr id="245" name="Google Shape;245;p12"/>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
          <p:cNvSpPr txBox="1"/>
          <p:nvPr>
            <p:ph type="title"/>
          </p:nvPr>
        </p:nvSpPr>
        <p:spPr>
          <a:xfrm>
            <a:off x="2834774" y="0"/>
            <a:ext cx="59385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3200"/>
              <a:t>Sommaire</a:t>
            </a:r>
            <a:endParaRPr/>
          </a:p>
        </p:txBody>
      </p:sp>
      <p:pic>
        <p:nvPicPr>
          <p:cNvPr id="99" name="Google Shape;99;p2"/>
          <p:cNvPicPr preferRelativeResize="0"/>
          <p:nvPr/>
        </p:nvPicPr>
        <p:blipFill rotWithShape="1">
          <a:blip r:embed="rId3">
            <a:alphaModFix/>
          </a:blip>
          <a:srcRect b="0" l="12509" r="79097" t="86667"/>
          <a:stretch/>
        </p:blipFill>
        <p:spPr>
          <a:xfrm>
            <a:off x="0" y="5486400"/>
            <a:ext cx="1535113" cy="1371600"/>
          </a:xfrm>
          <a:prstGeom prst="rect">
            <a:avLst/>
          </a:prstGeom>
          <a:noFill/>
          <a:ln>
            <a:noFill/>
          </a:ln>
        </p:spPr>
      </p:pic>
      <p:pic>
        <p:nvPicPr>
          <p:cNvPr id="100" name="Google Shape;100;p2"/>
          <p:cNvPicPr preferRelativeResize="0"/>
          <p:nvPr/>
        </p:nvPicPr>
        <p:blipFill rotWithShape="1">
          <a:blip r:embed="rId3">
            <a:alphaModFix/>
          </a:blip>
          <a:srcRect b="0" l="59127" r="12535" t="85520"/>
          <a:stretch/>
        </p:blipFill>
        <p:spPr>
          <a:xfrm>
            <a:off x="7009800" y="5368471"/>
            <a:ext cx="5182200" cy="1489529"/>
          </a:xfrm>
          <a:prstGeom prst="rect">
            <a:avLst/>
          </a:prstGeom>
          <a:noFill/>
          <a:ln>
            <a:noFill/>
          </a:ln>
        </p:spPr>
      </p:pic>
      <p:sp>
        <p:nvSpPr>
          <p:cNvPr id="101" name="Google Shape;101;p2"/>
          <p:cNvSpPr txBox="1"/>
          <p:nvPr/>
        </p:nvSpPr>
        <p:spPr>
          <a:xfrm>
            <a:off x="629600" y="1011350"/>
            <a:ext cx="10585500" cy="5399100"/>
          </a:xfrm>
          <a:prstGeom prst="rect">
            <a:avLst/>
          </a:prstGeom>
          <a:noFill/>
          <a:ln>
            <a:noFill/>
          </a:ln>
        </p:spPr>
        <p:txBody>
          <a:bodyPr anchorCtr="0" anchor="ctr" bIns="45700" lIns="91425" spcFirstLastPara="1" rIns="91425" wrap="square" tIns="45700">
            <a:normAutofit fontScale="92500" lnSpcReduction="20000"/>
          </a:bodyPr>
          <a:lstStyle/>
          <a:p>
            <a:pPr indent="0" lvl="0" marL="0" marR="0" rtl="0" algn="l">
              <a:lnSpc>
                <a:spcPct val="115000"/>
              </a:lnSpc>
              <a:spcBef>
                <a:spcPts val="0"/>
              </a:spcBef>
              <a:spcAft>
                <a:spcPts val="0"/>
              </a:spcAft>
              <a:buNone/>
            </a:pPr>
            <a:r>
              <a:t/>
            </a:r>
            <a:endParaRPr sz="2108">
              <a:solidFill>
                <a:schemeClr val="dk1"/>
              </a:solidFill>
            </a:endParaRPr>
          </a:p>
          <a:p>
            <a:pPr indent="-352425" lvl="0" marL="457200" marR="0" rtl="0" algn="just">
              <a:lnSpc>
                <a:spcPct val="115000"/>
              </a:lnSpc>
              <a:spcBef>
                <a:spcPts val="0"/>
              </a:spcBef>
              <a:spcAft>
                <a:spcPts val="0"/>
              </a:spcAft>
              <a:buClr>
                <a:srgbClr val="AE2D2C"/>
              </a:buClr>
              <a:buSzPct val="100000"/>
              <a:buChar char="●"/>
            </a:pPr>
            <a:r>
              <a:rPr b="1" lang="fr-FR" sz="2108">
                <a:solidFill>
                  <a:srgbClr val="AE2D2C"/>
                </a:solidFill>
                <a:highlight>
                  <a:schemeClr val="lt1"/>
                </a:highlight>
              </a:rPr>
              <a:t>Introduction </a:t>
            </a:r>
            <a:endParaRPr b="1" sz="2108">
              <a:solidFill>
                <a:srgbClr val="AE2D2C"/>
              </a:solidFill>
              <a:highlight>
                <a:schemeClr val="lt1"/>
              </a:highlight>
            </a:endParaRPr>
          </a:p>
          <a:p>
            <a:pPr indent="0" lvl="0" marL="457200" marR="0" rtl="0" algn="just">
              <a:lnSpc>
                <a:spcPct val="115000"/>
              </a:lnSpc>
              <a:spcBef>
                <a:spcPts val="0"/>
              </a:spcBef>
              <a:spcAft>
                <a:spcPts val="0"/>
              </a:spcAft>
              <a:buNone/>
            </a:pPr>
            <a:r>
              <a:rPr lang="fr-FR" sz="2108">
                <a:solidFill>
                  <a:schemeClr val="dk1"/>
                </a:solidFill>
                <a:highlight>
                  <a:schemeClr val="lt1"/>
                </a:highlight>
              </a:rPr>
              <a:t>- Cadre juridique </a:t>
            </a:r>
            <a:endParaRPr sz="2108">
              <a:solidFill>
                <a:schemeClr val="dk1"/>
              </a:solidFill>
              <a:highlight>
                <a:schemeClr val="lt1"/>
              </a:highlight>
            </a:endParaRPr>
          </a:p>
          <a:p>
            <a:pPr indent="0" lvl="0" marL="457200" marR="0" rtl="0" algn="just">
              <a:lnSpc>
                <a:spcPct val="115000"/>
              </a:lnSpc>
              <a:spcBef>
                <a:spcPts val="0"/>
              </a:spcBef>
              <a:spcAft>
                <a:spcPts val="0"/>
              </a:spcAft>
              <a:buNone/>
            </a:pPr>
            <a:r>
              <a:rPr lang="fr-FR" sz="2108">
                <a:solidFill>
                  <a:schemeClr val="dk1"/>
                </a:solidFill>
                <a:highlight>
                  <a:schemeClr val="lt1"/>
                </a:highlight>
              </a:rPr>
              <a:t>- Comment fonctionne un système d’IA générative ? </a:t>
            </a:r>
            <a:endParaRPr sz="2108">
              <a:solidFill>
                <a:schemeClr val="dk1"/>
              </a:solidFill>
              <a:highlight>
                <a:schemeClr val="lt1"/>
              </a:highlight>
            </a:endParaRPr>
          </a:p>
          <a:p>
            <a:pPr indent="0" lvl="0" marL="0" marR="0" rtl="0" algn="just">
              <a:lnSpc>
                <a:spcPct val="115000"/>
              </a:lnSpc>
              <a:spcBef>
                <a:spcPts val="0"/>
              </a:spcBef>
              <a:spcAft>
                <a:spcPts val="0"/>
              </a:spcAft>
              <a:buNone/>
            </a:pPr>
            <a:r>
              <a:t/>
            </a:r>
            <a:endParaRPr sz="2108">
              <a:solidFill>
                <a:schemeClr val="dk1"/>
              </a:solidFill>
              <a:highlight>
                <a:schemeClr val="lt1"/>
              </a:highlight>
            </a:endParaRPr>
          </a:p>
          <a:p>
            <a:pPr indent="-352425" lvl="0" marL="457200" rtl="0" algn="just">
              <a:lnSpc>
                <a:spcPct val="115000"/>
              </a:lnSpc>
              <a:spcBef>
                <a:spcPts val="0"/>
              </a:spcBef>
              <a:spcAft>
                <a:spcPts val="0"/>
              </a:spcAft>
              <a:buClr>
                <a:srgbClr val="AE2D2C"/>
              </a:buClr>
              <a:buSzPct val="100000"/>
              <a:buChar char="●"/>
            </a:pPr>
            <a:r>
              <a:rPr b="1" lang="fr-FR" sz="2108">
                <a:solidFill>
                  <a:srgbClr val="AE2D2C"/>
                </a:solidFill>
                <a:highlight>
                  <a:schemeClr val="lt1"/>
                </a:highlight>
              </a:rPr>
              <a:t>Protection des données personnelles  </a:t>
            </a:r>
            <a:endParaRPr b="1" sz="2108">
              <a:solidFill>
                <a:srgbClr val="AE2D2C"/>
              </a:solidFill>
              <a:highlight>
                <a:schemeClr val="lt1"/>
              </a:highlight>
            </a:endParaRPr>
          </a:p>
          <a:p>
            <a:pPr indent="0" lvl="0" marL="457200" rtl="0" algn="just">
              <a:lnSpc>
                <a:spcPct val="115000"/>
              </a:lnSpc>
              <a:spcBef>
                <a:spcPts val="0"/>
              </a:spcBef>
              <a:spcAft>
                <a:spcPts val="0"/>
              </a:spcAft>
              <a:buClr>
                <a:schemeClr val="dk1"/>
              </a:buClr>
              <a:buSzPct val="52179"/>
              <a:buFont typeface="Arial"/>
              <a:buNone/>
            </a:pPr>
            <a:r>
              <a:rPr lang="fr-FR" sz="2108">
                <a:solidFill>
                  <a:schemeClr val="dk1"/>
                </a:solidFill>
                <a:highlight>
                  <a:schemeClr val="lt1"/>
                </a:highlight>
              </a:rPr>
              <a:t>- Fragilisation du cadre juridique en matière de protection des données</a:t>
            </a:r>
            <a:endParaRPr sz="2108">
              <a:solidFill>
                <a:schemeClr val="dk1"/>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Exemples de risques : réidentification, vol/fuite de données, hallucinations et biais</a:t>
            </a:r>
            <a:endParaRPr sz="2108">
              <a:solidFill>
                <a:schemeClr val="dk1"/>
              </a:solidFill>
              <a:highlight>
                <a:schemeClr val="lt1"/>
              </a:highlight>
            </a:endParaRPr>
          </a:p>
          <a:p>
            <a:pPr indent="0" lvl="0" marL="457200" rtl="0" algn="just">
              <a:lnSpc>
                <a:spcPct val="115000"/>
              </a:lnSpc>
              <a:spcBef>
                <a:spcPts val="0"/>
              </a:spcBef>
              <a:spcAft>
                <a:spcPts val="0"/>
              </a:spcAft>
              <a:buNone/>
            </a:pPr>
            <a:r>
              <a:t/>
            </a:r>
            <a:endParaRPr sz="2108">
              <a:solidFill>
                <a:schemeClr val="dk1"/>
              </a:solidFill>
              <a:highlight>
                <a:schemeClr val="lt1"/>
              </a:highlight>
            </a:endParaRPr>
          </a:p>
          <a:p>
            <a:pPr indent="-352425" lvl="0" marL="457200" rtl="0" algn="just">
              <a:lnSpc>
                <a:spcPct val="115000"/>
              </a:lnSpc>
              <a:spcBef>
                <a:spcPts val="0"/>
              </a:spcBef>
              <a:spcAft>
                <a:spcPts val="0"/>
              </a:spcAft>
              <a:buClr>
                <a:srgbClr val="AE2D2C"/>
              </a:buClr>
              <a:buSzPct val="100000"/>
              <a:buChar char="●"/>
            </a:pPr>
            <a:r>
              <a:rPr b="1" lang="fr-FR" sz="2108">
                <a:solidFill>
                  <a:srgbClr val="AE2D2C"/>
                </a:solidFill>
                <a:highlight>
                  <a:schemeClr val="lt1"/>
                </a:highlight>
              </a:rPr>
              <a:t>Propriété intellectuelle </a:t>
            </a:r>
            <a:endParaRPr b="1" sz="2108">
              <a:solidFill>
                <a:srgbClr val="AE2D2C"/>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Droit d’auteur et IAG</a:t>
            </a:r>
            <a:endParaRPr sz="2108">
              <a:solidFill>
                <a:schemeClr val="dk1"/>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IA et Collecte de données</a:t>
            </a:r>
            <a:endParaRPr sz="2108">
              <a:solidFill>
                <a:schemeClr val="dk1"/>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La publication assistée par IA</a:t>
            </a:r>
            <a:endParaRPr sz="2108">
              <a:solidFill>
                <a:schemeClr val="dk1"/>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Protection des oeuvres et outils de la recherche</a:t>
            </a:r>
            <a:endParaRPr sz="2108">
              <a:solidFill>
                <a:schemeClr val="dk1"/>
              </a:solidFill>
              <a:highlight>
                <a:schemeClr val="lt1"/>
              </a:highlight>
            </a:endParaRPr>
          </a:p>
          <a:p>
            <a:pPr indent="0" lvl="0" marL="0" rtl="0" algn="just">
              <a:lnSpc>
                <a:spcPct val="115000"/>
              </a:lnSpc>
              <a:spcBef>
                <a:spcPts val="0"/>
              </a:spcBef>
              <a:spcAft>
                <a:spcPts val="0"/>
              </a:spcAft>
              <a:buNone/>
            </a:pPr>
            <a:r>
              <a:t/>
            </a:r>
            <a:endParaRPr sz="2108">
              <a:solidFill>
                <a:schemeClr val="dk1"/>
              </a:solidFill>
              <a:highlight>
                <a:schemeClr val="lt1"/>
              </a:highlight>
            </a:endParaRPr>
          </a:p>
          <a:p>
            <a:pPr indent="-352425" lvl="0" marL="457200" rtl="0" algn="just">
              <a:lnSpc>
                <a:spcPct val="115000"/>
              </a:lnSpc>
              <a:spcBef>
                <a:spcPts val="0"/>
              </a:spcBef>
              <a:spcAft>
                <a:spcPts val="0"/>
              </a:spcAft>
              <a:buClr>
                <a:srgbClr val="AE2D2C"/>
              </a:buClr>
              <a:buSzPct val="100000"/>
              <a:buChar char="●"/>
            </a:pPr>
            <a:r>
              <a:rPr b="1" lang="fr-FR" sz="2108">
                <a:solidFill>
                  <a:srgbClr val="AE2D2C"/>
                </a:solidFill>
                <a:highlight>
                  <a:schemeClr val="lt1"/>
                </a:highlight>
              </a:rPr>
              <a:t>Conclusion </a:t>
            </a:r>
            <a:endParaRPr b="1" sz="2108">
              <a:solidFill>
                <a:srgbClr val="AE2D2C"/>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Les sanctions possibles </a:t>
            </a:r>
            <a:endParaRPr sz="2108">
              <a:solidFill>
                <a:schemeClr val="dk1"/>
              </a:solidFill>
              <a:highlight>
                <a:schemeClr val="lt1"/>
              </a:highlight>
            </a:endParaRPr>
          </a:p>
          <a:p>
            <a:pPr indent="0" lvl="0" marL="457200" rtl="0" algn="just">
              <a:lnSpc>
                <a:spcPct val="115000"/>
              </a:lnSpc>
              <a:spcBef>
                <a:spcPts val="0"/>
              </a:spcBef>
              <a:spcAft>
                <a:spcPts val="0"/>
              </a:spcAft>
              <a:buNone/>
            </a:pPr>
            <a:r>
              <a:rPr lang="fr-FR" sz="2108">
                <a:solidFill>
                  <a:schemeClr val="dk1"/>
                </a:solidFill>
                <a:highlight>
                  <a:schemeClr val="lt1"/>
                </a:highlight>
              </a:rPr>
              <a:t>- Quelques précautions d’usage</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ct val="550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3" st="1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4" st="1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5" st="1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6" st="1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7" st="1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xEl>
                                              <p:pRg end="18" st="1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39e7c2ce3ad_1_70"/>
          <p:cNvSpPr txBox="1"/>
          <p:nvPr>
            <p:ph type="title"/>
          </p:nvPr>
        </p:nvSpPr>
        <p:spPr>
          <a:xfrm>
            <a:off x="2753124" y="361125"/>
            <a:ext cx="59385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3200"/>
              <a:t>Introduction  </a:t>
            </a:r>
            <a:endParaRPr/>
          </a:p>
        </p:txBody>
      </p:sp>
      <p:pic>
        <p:nvPicPr>
          <p:cNvPr id="107" name="Google Shape;107;g39e7c2ce3ad_1_70"/>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08" name="Google Shape;108;g39e7c2ce3ad_1_70"/>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09" name="Google Shape;109;g39e7c2ce3ad_1_70"/>
          <p:cNvSpPr txBox="1"/>
          <p:nvPr/>
        </p:nvSpPr>
        <p:spPr>
          <a:xfrm>
            <a:off x="629600" y="1614425"/>
            <a:ext cx="10100700" cy="4258200"/>
          </a:xfrm>
          <a:prstGeom prst="rect">
            <a:avLst/>
          </a:prstGeom>
          <a:noFill/>
          <a:ln>
            <a:noFill/>
          </a:ln>
        </p:spPr>
        <p:txBody>
          <a:bodyPr anchorCtr="0" anchor="ctr" bIns="45700" lIns="91425" spcFirstLastPara="1" rIns="91425" wrap="square" tIns="45700">
            <a:normAutofit lnSpcReduction="20000"/>
          </a:bodyPr>
          <a:lstStyle/>
          <a:p>
            <a:pPr indent="0" lvl="0" marL="0" marR="0" rtl="0" algn="just">
              <a:lnSpc>
                <a:spcPct val="115000"/>
              </a:lnSpc>
              <a:spcBef>
                <a:spcPts val="0"/>
              </a:spcBef>
              <a:spcAft>
                <a:spcPts val="0"/>
              </a:spcAft>
              <a:buNone/>
            </a:pPr>
            <a:r>
              <a:rPr b="1" lang="fr-FR" sz="2108">
                <a:solidFill>
                  <a:srgbClr val="AE2D2C"/>
                </a:solidFill>
              </a:rPr>
              <a:t>Le contexte d’essor des IA génératives dans la recherche scientifique soulève des interrogations nouvelles pour l’université sur la protection des données personnelles et la propriété intellectuelle.  </a:t>
            </a:r>
            <a:endParaRPr b="1" sz="2108">
              <a:solidFill>
                <a:srgbClr val="AE2D2C"/>
              </a:solidFill>
            </a:endParaRPr>
          </a:p>
          <a:p>
            <a:pPr indent="0" lvl="0" marL="0" marR="0" rtl="0" algn="l">
              <a:lnSpc>
                <a:spcPct val="115000"/>
              </a:lnSpc>
              <a:spcBef>
                <a:spcPts val="0"/>
              </a:spcBef>
              <a:spcAft>
                <a:spcPts val="0"/>
              </a:spcAft>
              <a:buNone/>
            </a:pPr>
            <a:r>
              <a:t/>
            </a:r>
            <a:endParaRPr sz="2108">
              <a:solidFill>
                <a:schemeClr val="dk1"/>
              </a:solidFill>
            </a:endParaRPr>
          </a:p>
          <a:p>
            <a:pPr indent="-362465" lvl="0" marL="457200" marR="0" rtl="0" algn="just">
              <a:lnSpc>
                <a:spcPct val="115000"/>
              </a:lnSpc>
              <a:spcBef>
                <a:spcPts val="0"/>
              </a:spcBef>
              <a:spcAft>
                <a:spcPts val="0"/>
              </a:spcAft>
              <a:buClr>
                <a:schemeClr val="dk1"/>
              </a:buClr>
              <a:buSzPts val="2108"/>
              <a:buFont typeface="Arial"/>
              <a:buChar char="●"/>
            </a:pPr>
            <a:r>
              <a:rPr lang="fr-FR" sz="2108">
                <a:solidFill>
                  <a:schemeClr val="dk1"/>
                </a:solidFill>
              </a:rPr>
              <a:t>Comment ces technologies affectent-elles la confidentialité et l’intégrité des données dans un cadre de recherche ouverte ? </a:t>
            </a:r>
            <a:endParaRPr sz="2108">
              <a:solidFill>
                <a:schemeClr val="dk1"/>
              </a:solidFill>
            </a:endParaRPr>
          </a:p>
          <a:p>
            <a:pPr indent="0" lvl="0" marL="0" marR="0" rtl="0" algn="l">
              <a:lnSpc>
                <a:spcPct val="115000"/>
              </a:lnSpc>
              <a:spcBef>
                <a:spcPts val="0"/>
              </a:spcBef>
              <a:spcAft>
                <a:spcPts val="0"/>
              </a:spcAft>
              <a:buNone/>
            </a:pPr>
            <a:r>
              <a:t/>
            </a:r>
            <a:endParaRPr b="1" sz="2108">
              <a:solidFill>
                <a:srgbClr val="AE2D2C"/>
              </a:solidFill>
              <a:highlight>
                <a:schemeClr val="lt1"/>
              </a:highlight>
            </a:endParaRPr>
          </a:p>
          <a:p>
            <a:pPr indent="-362465" lvl="0" marL="457200" marR="0" rtl="0" algn="just">
              <a:lnSpc>
                <a:spcPct val="115000"/>
              </a:lnSpc>
              <a:spcBef>
                <a:spcPts val="0"/>
              </a:spcBef>
              <a:spcAft>
                <a:spcPts val="0"/>
              </a:spcAft>
              <a:buClr>
                <a:schemeClr val="dk1"/>
              </a:buClr>
              <a:buSzPts val="2108"/>
              <a:buChar char="●"/>
            </a:pPr>
            <a:r>
              <a:rPr lang="fr-FR" sz="2108">
                <a:solidFill>
                  <a:schemeClr val="dk1"/>
                </a:solidFill>
                <a:highlight>
                  <a:schemeClr val="lt1"/>
                </a:highlight>
              </a:rPr>
              <a:t>Comment envisager un usage prudent pour rester en conformité avec nos obligations légales ? </a:t>
            </a:r>
            <a:endParaRPr sz="2108">
              <a:solidFill>
                <a:schemeClr val="dk1"/>
              </a:solidFill>
              <a:highlight>
                <a:schemeClr val="lt1"/>
              </a:highlight>
            </a:endParaRPr>
          </a:p>
          <a:p>
            <a:pPr indent="0" lvl="0" marL="457200" marR="0" rtl="0" algn="l">
              <a:lnSpc>
                <a:spcPct val="90000"/>
              </a:lnSpc>
              <a:spcBef>
                <a:spcPts val="0"/>
              </a:spcBef>
              <a:spcAft>
                <a:spcPts val="0"/>
              </a:spcAft>
              <a:buNone/>
            </a:pPr>
            <a:r>
              <a:t/>
            </a:r>
            <a:endParaRPr sz="2000">
              <a:solidFill>
                <a:schemeClr val="dk1"/>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ts val="11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g39e7c2ce3ad_1_56"/>
          <p:cNvSpPr txBox="1"/>
          <p:nvPr>
            <p:ph type="title"/>
          </p:nvPr>
        </p:nvSpPr>
        <p:spPr>
          <a:xfrm>
            <a:off x="2753124" y="361125"/>
            <a:ext cx="59385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3200"/>
              <a:t>Cadre juridique </a:t>
            </a:r>
            <a:endParaRPr/>
          </a:p>
        </p:txBody>
      </p:sp>
      <p:pic>
        <p:nvPicPr>
          <p:cNvPr id="115" name="Google Shape;115;g39e7c2ce3ad_1_56"/>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16" name="Google Shape;116;g39e7c2ce3ad_1_56"/>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17" name="Google Shape;117;g39e7c2ce3ad_1_56"/>
          <p:cNvSpPr txBox="1"/>
          <p:nvPr/>
        </p:nvSpPr>
        <p:spPr>
          <a:xfrm>
            <a:off x="471950" y="1280950"/>
            <a:ext cx="10554000" cy="4907100"/>
          </a:xfrm>
          <a:prstGeom prst="rect">
            <a:avLst/>
          </a:prstGeom>
          <a:noFill/>
          <a:ln>
            <a:noFill/>
          </a:ln>
        </p:spPr>
        <p:txBody>
          <a:bodyPr anchorCtr="0" anchor="ctr" bIns="45700" lIns="91425" spcFirstLastPara="1" rIns="91425" wrap="square" tIns="45700">
            <a:normAutofit fontScale="70000" lnSpcReduction="20000"/>
          </a:bodyPr>
          <a:lstStyle/>
          <a:p>
            <a:pPr indent="0" lvl="0" marL="0" marR="0" rtl="0" algn="l">
              <a:lnSpc>
                <a:spcPct val="115000"/>
              </a:lnSpc>
              <a:spcBef>
                <a:spcPts val="0"/>
              </a:spcBef>
              <a:spcAft>
                <a:spcPts val="0"/>
              </a:spcAft>
              <a:buNone/>
            </a:pPr>
            <a:r>
              <a:rPr b="1" lang="fr-FR" sz="2850">
                <a:solidFill>
                  <a:srgbClr val="AE2D2C"/>
                </a:solidFill>
              </a:rPr>
              <a:t>Règlement général sur la protection des données (RGPD) </a:t>
            </a:r>
            <a:endParaRPr b="1" sz="2850">
              <a:solidFill>
                <a:srgbClr val="AE2D2C"/>
              </a:solidFill>
            </a:endParaRPr>
          </a:p>
          <a:p>
            <a:pPr indent="0" lvl="0" marL="0" marR="0" rtl="0" algn="l">
              <a:lnSpc>
                <a:spcPct val="115000"/>
              </a:lnSpc>
              <a:spcBef>
                <a:spcPts val="0"/>
              </a:spcBef>
              <a:spcAft>
                <a:spcPts val="0"/>
              </a:spcAft>
              <a:buNone/>
            </a:pPr>
            <a:r>
              <a:t/>
            </a:r>
            <a:endParaRPr sz="2850">
              <a:solidFill>
                <a:schemeClr val="dk1"/>
              </a:solidFill>
            </a:endParaRPr>
          </a:p>
          <a:p>
            <a:pPr indent="-355282" lvl="0" marL="457200" marR="0" rtl="0" algn="just">
              <a:lnSpc>
                <a:spcPct val="115000"/>
              </a:lnSpc>
              <a:spcBef>
                <a:spcPts val="0"/>
              </a:spcBef>
              <a:spcAft>
                <a:spcPts val="0"/>
              </a:spcAft>
              <a:buClr>
                <a:schemeClr val="dk1"/>
              </a:buClr>
              <a:buSzPct val="100000"/>
              <a:buFont typeface="Arial"/>
              <a:buChar char="●"/>
            </a:pPr>
            <a:r>
              <a:rPr lang="fr-FR" sz="2850">
                <a:solidFill>
                  <a:schemeClr val="dk1"/>
                </a:solidFill>
              </a:rPr>
              <a:t>Renforcement par l’UE des droits et obligations en matière de protection des données.  </a:t>
            </a:r>
            <a:endParaRPr sz="2850">
              <a:solidFill>
                <a:schemeClr val="dk1"/>
              </a:solidFill>
            </a:endParaRPr>
          </a:p>
          <a:p>
            <a:pPr indent="0" lvl="0" marL="457200" marR="0" rtl="0" algn="just">
              <a:lnSpc>
                <a:spcPct val="115000"/>
              </a:lnSpc>
              <a:spcBef>
                <a:spcPts val="0"/>
              </a:spcBef>
              <a:spcAft>
                <a:spcPts val="0"/>
              </a:spcAft>
              <a:buNone/>
            </a:pPr>
            <a:r>
              <a:t/>
            </a:r>
            <a:endParaRPr sz="2850">
              <a:solidFill>
                <a:schemeClr val="dk1"/>
              </a:solidFill>
            </a:endParaRPr>
          </a:p>
          <a:p>
            <a:pPr indent="-355282" lvl="0" marL="457200" marR="0" rtl="0" algn="just">
              <a:lnSpc>
                <a:spcPct val="115000"/>
              </a:lnSpc>
              <a:spcBef>
                <a:spcPts val="0"/>
              </a:spcBef>
              <a:spcAft>
                <a:spcPts val="0"/>
              </a:spcAft>
              <a:buClr>
                <a:schemeClr val="dk1"/>
              </a:buClr>
              <a:buSzPct val="100000"/>
              <a:buFont typeface="Arial"/>
              <a:buChar char="●"/>
            </a:pPr>
            <a:r>
              <a:rPr lang="fr-FR" sz="2850">
                <a:solidFill>
                  <a:schemeClr val="dk1"/>
                </a:solidFill>
              </a:rPr>
              <a:t>Obligations strictes pour les chercheurs et chercheuses qui traitent des données personnelles, d’autant plus dans une dynamique de science ouverte : minimisation, sécurité, transparence, etc. </a:t>
            </a:r>
            <a:endParaRPr sz="2850">
              <a:solidFill>
                <a:schemeClr val="dk1"/>
              </a:solidFill>
            </a:endParaRPr>
          </a:p>
          <a:p>
            <a:pPr indent="0" lvl="0" marL="0" marR="0" rtl="0" algn="just">
              <a:lnSpc>
                <a:spcPct val="115000"/>
              </a:lnSpc>
              <a:spcBef>
                <a:spcPts val="0"/>
              </a:spcBef>
              <a:spcAft>
                <a:spcPts val="0"/>
              </a:spcAft>
              <a:buNone/>
            </a:pPr>
            <a:r>
              <a:t/>
            </a:r>
            <a:endParaRPr sz="2850">
              <a:solidFill>
                <a:schemeClr val="dk1"/>
              </a:solidFill>
            </a:endParaRPr>
          </a:p>
          <a:p>
            <a:pPr indent="0" lvl="0" marL="0" rtl="0" algn="l">
              <a:lnSpc>
                <a:spcPct val="115000"/>
              </a:lnSpc>
              <a:spcBef>
                <a:spcPts val="0"/>
              </a:spcBef>
              <a:spcAft>
                <a:spcPts val="0"/>
              </a:spcAft>
              <a:buNone/>
            </a:pPr>
            <a:r>
              <a:rPr b="1" lang="fr-FR" sz="2850">
                <a:solidFill>
                  <a:srgbClr val="AE2D2C"/>
                </a:solidFill>
              </a:rPr>
              <a:t>Code la propriété intellectuelle </a:t>
            </a:r>
            <a:endParaRPr b="1" sz="2850">
              <a:solidFill>
                <a:srgbClr val="AE2D2C"/>
              </a:solidFill>
            </a:endParaRPr>
          </a:p>
          <a:p>
            <a:pPr indent="0" lvl="0" marL="0" rtl="0" algn="l">
              <a:lnSpc>
                <a:spcPct val="115000"/>
              </a:lnSpc>
              <a:spcBef>
                <a:spcPts val="0"/>
              </a:spcBef>
              <a:spcAft>
                <a:spcPts val="0"/>
              </a:spcAft>
              <a:buNone/>
            </a:pPr>
            <a:r>
              <a:t/>
            </a:r>
            <a:endParaRPr b="1" sz="2850">
              <a:solidFill>
                <a:srgbClr val="AE2D2C"/>
              </a:solidFill>
            </a:endParaRPr>
          </a:p>
          <a:p>
            <a:pPr indent="-355282" lvl="0" marL="457200" rtl="0" algn="l">
              <a:lnSpc>
                <a:spcPct val="115000"/>
              </a:lnSpc>
              <a:spcBef>
                <a:spcPts val="0"/>
              </a:spcBef>
              <a:spcAft>
                <a:spcPts val="0"/>
              </a:spcAft>
              <a:buClr>
                <a:schemeClr val="dk1"/>
              </a:buClr>
              <a:buSzPct val="100000"/>
              <a:buChar char="●"/>
            </a:pPr>
            <a:r>
              <a:rPr lang="fr-FR" sz="2850">
                <a:solidFill>
                  <a:schemeClr val="dk1"/>
                </a:solidFill>
              </a:rPr>
              <a:t>Règles de propriété concernant l’exploitation des oeuvres de l’esprit. </a:t>
            </a:r>
            <a:endParaRPr b="1" sz="2850">
              <a:solidFill>
                <a:srgbClr val="AE2D2C"/>
              </a:solidFill>
            </a:endParaRPr>
          </a:p>
          <a:p>
            <a:pPr indent="0" lvl="0" marL="0" marR="0" rtl="0" algn="l">
              <a:lnSpc>
                <a:spcPct val="115000"/>
              </a:lnSpc>
              <a:spcBef>
                <a:spcPts val="0"/>
              </a:spcBef>
              <a:spcAft>
                <a:spcPts val="0"/>
              </a:spcAft>
              <a:buNone/>
            </a:pPr>
            <a:r>
              <a:t/>
            </a:r>
            <a:endParaRPr sz="2850">
              <a:solidFill>
                <a:schemeClr val="dk1"/>
              </a:solidFill>
            </a:endParaRPr>
          </a:p>
          <a:p>
            <a:pPr indent="0" lvl="0" marL="0" marR="0" rtl="0" algn="l">
              <a:lnSpc>
                <a:spcPct val="115000"/>
              </a:lnSpc>
              <a:spcBef>
                <a:spcPts val="0"/>
              </a:spcBef>
              <a:spcAft>
                <a:spcPts val="0"/>
              </a:spcAft>
              <a:buNone/>
            </a:pPr>
            <a:r>
              <a:rPr b="1" lang="fr-FR" sz="2850">
                <a:solidFill>
                  <a:srgbClr val="AE2D2C"/>
                </a:solidFill>
                <a:highlight>
                  <a:schemeClr val="lt1"/>
                </a:highlight>
              </a:rPr>
              <a:t>Règlement sur l’intelligence artificielle (RIA, ou </a:t>
            </a:r>
            <a:r>
              <a:rPr b="1" i="1" lang="fr-FR" sz="2850">
                <a:solidFill>
                  <a:srgbClr val="AE2D2C"/>
                </a:solidFill>
                <a:highlight>
                  <a:schemeClr val="lt1"/>
                </a:highlight>
              </a:rPr>
              <a:t>IA Act</a:t>
            </a:r>
            <a:r>
              <a:rPr b="1" lang="fr-FR" sz="2850">
                <a:solidFill>
                  <a:srgbClr val="AE2D2C"/>
                </a:solidFill>
                <a:highlight>
                  <a:schemeClr val="lt1"/>
                </a:highlight>
              </a:rPr>
              <a:t>)</a:t>
            </a:r>
            <a:endParaRPr b="1" sz="2850">
              <a:solidFill>
                <a:srgbClr val="AE2D2C"/>
              </a:solidFill>
              <a:highlight>
                <a:schemeClr val="lt1"/>
              </a:highlight>
            </a:endParaRPr>
          </a:p>
          <a:p>
            <a:pPr indent="0" lvl="0" marL="0" marR="0" rtl="0" algn="l">
              <a:lnSpc>
                <a:spcPct val="115000"/>
              </a:lnSpc>
              <a:spcBef>
                <a:spcPts val="0"/>
              </a:spcBef>
              <a:spcAft>
                <a:spcPts val="0"/>
              </a:spcAft>
              <a:buNone/>
            </a:pPr>
            <a:r>
              <a:t/>
            </a:r>
            <a:endParaRPr b="1" sz="2850">
              <a:solidFill>
                <a:srgbClr val="AE2D2C"/>
              </a:solidFill>
              <a:highlight>
                <a:schemeClr val="lt1"/>
              </a:highlight>
            </a:endParaRPr>
          </a:p>
          <a:p>
            <a:pPr indent="-355282" lvl="0" marL="457200" marR="0" rtl="0" algn="just">
              <a:lnSpc>
                <a:spcPct val="115000"/>
              </a:lnSpc>
              <a:spcBef>
                <a:spcPts val="0"/>
              </a:spcBef>
              <a:spcAft>
                <a:spcPts val="0"/>
              </a:spcAft>
              <a:buClr>
                <a:schemeClr val="dk1"/>
              </a:buClr>
              <a:buSzPct val="100000"/>
              <a:buChar char="●"/>
            </a:pPr>
            <a:r>
              <a:rPr lang="fr-FR" sz="2850">
                <a:solidFill>
                  <a:schemeClr val="dk1"/>
                </a:solidFill>
                <a:highlight>
                  <a:schemeClr val="lt1"/>
                </a:highlight>
              </a:rPr>
              <a:t>Adopté en 2024. Entrée en vigueur progressive avec une approche par les risques. </a:t>
            </a:r>
            <a:endParaRPr sz="2850">
              <a:solidFill>
                <a:schemeClr val="dk1"/>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ct val="550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3" st="1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xEl>
                                              <p:pRg end="14" st="1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39dc82d777b_1_0"/>
          <p:cNvSpPr txBox="1"/>
          <p:nvPr>
            <p:ph type="title"/>
          </p:nvPr>
        </p:nvSpPr>
        <p:spPr>
          <a:xfrm>
            <a:off x="1193850" y="210900"/>
            <a:ext cx="9804300" cy="7404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Arial"/>
              <a:buNone/>
            </a:pPr>
            <a:r>
              <a:rPr lang="fr-FR" sz="2800"/>
              <a:t>Comment fonctionne un système d’IA générative ? </a:t>
            </a:r>
            <a:endParaRPr sz="4000"/>
          </a:p>
        </p:txBody>
      </p:sp>
      <p:pic>
        <p:nvPicPr>
          <p:cNvPr id="123" name="Google Shape;123;g39dc82d777b_1_0"/>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24" name="Google Shape;124;g39dc82d777b_1_0"/>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pic>
        <p:nvPicPr>
          <p:cNvPr id="125" name="Google Shape;125;g39dc82d777b_1_0"/>
          <p:cNvPicPr preferRelativeResize="0"/>
          <p:nvPr/>
        </p:nvPicPr>
        <p:blipFill>
          <a:blip r:embed="rId4">
            <a:alphaModFix/>
          </a:blip>
          <a:stretch>
            <a:fillRect/>
          </a:stretch>
        </p:blipFill>
        <p:spPr>
          <a:xfrm>
            <a:off x="526400" y="1194224"/>
            <a:ext cx="1535100" cy="1535077"/>
          </a:xfrm>
          <a:prstGeom prst="rect">
            <a:avLst/>
          </a:prstGeom>
          <a:noFill/>
          <a:ln>
            <a:noFill/>
          </a:ln>
        </p:spPr>
      </p:pic>
      <p:pic>
        <p:nvPicPr>
          <p:cNvPr id="126" name="Google Shape;126;g39dc82d777b_1_0"/>
          <p:cNvPicPr preferRelativeResize="0"/>
          <p:nvPr/>
        </p:nvPicPr>
        <p:blipFill>
          <a:blip r:embed="rId4">
            <a:alphaModFix/>
          </a:blip>
          <a:stretch>
            <a:fillRect/>
          </a:stretch>
        </p:blipFill>
        <p:spPr>
          <a:xfrm>
            <a:off x="526400" y="3281849"/>
            <a:ext cx="1535100" cy="1535077"/>
          </a:xfrm>
          <a:prstGeom prst="rect">
            <a:avLst/>
          </a:prstGeom>
          <a:noFill/>
          <a:ln>
            <a:noFill/>
          </a:ln>
        </p:spPr>
      </p:pic>
      <p:sp>
        <p:nvSpPr>
          <p:cNvPr id="127" name="Google Shape;127;g39dc82d777b_1_0"/>
          <p:cNvSpPr txBox="1"/>
          <p:nvPr/>
        </p:nvSpPr>
        <p:spPr>
          <a:xfrm>
            <a:off x="29450" y="4984775"/>
            <a:ext cx="2529000" cy="7404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b="1" lang="fr-FR" sz="2240">
                <a:solidFill>
                  <a:srgbClr val="AE2D2C"/>
                </a:solidFill>
              </a:rPr>
              <a:t>Données d’apprentissage</a:t>
            </a:r>
            <a:endParaRPr b="1" sz="2240">
              <a:solidFill>
                <a:srgbClr val="AE2D2C"/>
              </a:solidFill>
            </a:endParaRPr>
          </a:p>
        </p:txBody>
      </p:sp>
      <p:sp>
        <p:nvSpPr>
          <p:cNvPr id="128" name="Google Shape;128;g39dc82d777b_1_0"/>
          <p:cNvSpPr/>
          <p:nvPr/>
        </p:nvSpPr>
        <p:spPr>
          <a:xfrm>
            <a:off x="1287350" y="2656738"/>
            <a:ext cx="2234100" cy="740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9" name="Google Shape;129;g39dc82d777b_1_0"/>
          <p:cNvSpPr txBox="1"/>
          <p:nvPr/>
        </p:nvSpPr>
        <p:spPr>
          <a:xfrm>
            <a:off x="1287350" y="2813713"/>
            <a:ext cx="2061000" cy="3837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b="1" lang="fr-FR" sz="2240">
                <a:solidFill>
                  <a:srgbClr val="AE2D2C"/>
                </a:solidFill>
              </a:rPr>
              <a:t>Entraînement</a:t>
            </a:r>
            <a:endParaRPr b="1" sz="2240">
              <a:solidFill>
                <a:srgbClr val="AE2D2C"/>
              </a:solidFill>
            </a:endParaRPr>
          </a:p>
        </p:txBody>
      </p:sp>
      <p:pic>
        <p:nvPicPr>
          <p:cNvPr id="130" name="Google Shape;130;g39dc82d777b_1_0"/>
          <p:cNvPicPr preferRelativeResize="0"/>
          <p:nvPr/>
        </p:nvPicPr>
        <p:blipFill>
          <a:blip r:embed="rId5">
            <a:alphaModFix/>
          </a:blip>
          <a:stretch>
            <a:fillRect/>
          </a:stretch>
        </p:blipFill>
        <p:spPr>
          <a:xfrm>
            <a:off x="3521450" y="1596300"/>
            <a:ext cx="3220625" cy="3220625"/>
          </a:xfrm>
          <a:prstGeom prst="rect">
            <a:avLst/>
          </a:prstGeom>
          <a:noFill/>
          <a:ln>
            <a:noFill/>
          </a:ln>
        </p:spPr>
      </p:pic>
      <p:sp>
        <p:nvSpPr>
          <p:cNvPr id="131" name="Google Shape;131;g39dc82d777b_1_0"/>
          <p:cNvSpPr txBox="1"/>
          <p:nvPr/>
        </p:nvSpPr>
        <p:spPr>
          <a:xfrm>
            <a:off x="4364213" y="4984775"/>
            <a:ext cx="1535100" cy="3837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b="1" lang="fr-FR" sz="2240">
                <a:solidFill>
                  <a:srgbClr val="AE2D2C"/>
                </a:solidFill>
              </a:rPr>
              <a:t>Modèle de langage</a:t>
            </a:r>
            <a:endParaRPr b="1" sz="2240">
              <a:solidFill>
                <a:srgbClr val="AE2D2C"/>
              </a:solidFill>
            </a:endParaRPr>
          </a:p>
        </p:txBody>
      </p:sp>
      <p:pic>
        <p:nvPicPr>
          <p:cNvPr id="132" name="Google Shape;132;g39dc82d777b_1_0"/>
          <p:cNvPicPr preferRelativeResize="0"/>
          <p:nvPr/>
        </p:nvPicPr>
        <p:blipFill>
          <a:blip r:embed="rId6">
            <a:alphaModFix/>
          </a:blip>
          <a:stretch>
            <a:fillRect/>
          </a:stretch>
        </p:blipFill>
        <p:spPr>
          <a:xfrm>
            <a:off x="10685100" y="2747900"/>
            <a:ext cx="823974" cy="823974"/>
          </a:xfrm>
          <a:prstGeom prst="rect">
            <a:avLst/>
          </a:prstGeom>
          <a:noFill/>
          <a:ln>
            <a:noFill/>
          </a:ln>
        </p:spPr>
      </p:pic>
      <p:pic>
        <p:nvPicPr>
          <p:cNvPr id="133" name="Google Shape;133;g39dc82d777b_1_0"/>
          <p:cNvPicPr preferRelativeResize="0"/>
          <p:nvPr/>
        </p:nvPicPr>
        <p:blipFill>
          <a:blip r:embed="rId7">
            <a:alphaModFix/>
          </a:blip>
          <a:stretch>
            <a:fillRect/>
          </a:stretch>
        </p:blipFill>
        <p:spPr>
          <a:xfrm>
            <a:off x="7734446" y="2663475"/>
            <a:ext cx="1086300" cy="1086275"/>
          </a:xfrm>
          <a:prstGeom prst="rect">
            <a:avLst/>
          </a:prstGeom>
          <a:noFill/>
          <a:ln>
            <a:noFill/>
          </a:ln>
        </p:spPr>
      </p:pic>
      <p:pic>
        <p:nvPicPr>
          <p:cNvPr id="134" name="Google Shape;134;g39dc82d777b_1_0"/>
          <p:cNvPicPr preferRelativeResize="0"/>
          <p:nvPr/>
        </p:nvPicPr>
        <p:blipFill>
          <a:blip r:embed="rId4">
            <a:alphaModFix/>
          </a:blip>
          <a:stretch>
            <a:fillRect/>
          </a:stretch>
        </p:blipFill>
        <p:spPr>
          <a:xfrm>
            <a:off x="9124350" y="1471250"/>
            <a:ext cx="953100" cy="953100"/>
          </a:xfrm>
          <a:prstGeom prst="rect">
            <a:avLst/>
          </a:prstGeom>
          <a:noFill/>
          <a:ln>
            <a:noFill/>
          </a:ln>
        </p:spPr>
      </p:pic>
      <p:pic>
        <p:nvPicPr>
          <p:cNvPr id="135" name="Google Shape;135;g39dc82d777b_1_0"/>
          <p:cNvPicPr preferRelativeResize="0"/>
          <p:nvPr/>
        </p:nvPicPr>
        <p:blipFill>
          <a:blip r:embed="rId4">
            <a:alphaModFix/>
          </a:blip>
          <a:stretch>
            <a:fillRect/>
          </a:stretch>
        </p:blipFill>
        <p:spPr>
          <a:xfrm>
            <a:off x="9230678" y="4339151"/>
            <a:ext cx="953100" cy="953129"/>
          </a:xfrm>
          <a:prstGeom prst="rect">
            <a:avLst/>
          </a:prstGeom>
          <a:noFill/>
          <a:ln>
            <a:noFill/>
          </a:ln>
        </p:spPr>
      </p:pic>
      <p:sp>
        <p:nvSpPr>
          <p:cNvPr id="136" name="Google Shape;136;g39dc82d777b_1_0"/>
          <p:cNvSpPr txBox="1"/>
          <p:nvPr/>
        </p:nvSpPr>
        <p:spPr>
          <a:xfrm>
            <a:off x="9057750" y="1019413"/>
            <a:ext cx="1086300" cy="3837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b="1" lang="fr-FR" sz="2240">
                <a:solidFill>
                  <a:srgbClr val="AE2D2C"/>
                </a:solidFill>
              </a:rPr>
              <a:t>Entrée</a:t>
            </a:r>
            <a:endParaRPr b="1" sz="2240">
              <a:solidFill>
                <a:srgbClr val="AE2D2C"/>
              </a:solidFill>
            </a:endParaRPr>
          </a:p>
        </p:txBody>
      </p:sp>
      <p:sp>
        <p:nvSpPr>
          <p:cNvPr id="137" name="Google Shape;137;g39dc82d777b_1_0"/>
          <p:cNvSpPr txBox="1"/>
          <p:nvPr/>
        </p:nvSpPr>
        <p:spPr>
          <a:xfrm>
            <a:off x="9164075" y="5368475"/>
            <a:ext cx="1086300" cy="3837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b="1" lang="fr-FR" sz="2240">
                <a:solidFill>
                  <a:srgbClr val="AE2D2C"/>
                </a:solidFill>
              </a:rPr>
              <a:t>Sortie</a:t>
            </a:r>
            <a:endParaRPr b="1" sz="2240">
              <a:solidFill>
                <a:srgbClr val="AE2D2C"/>
              </a:solidFill>
            </a:endParaRPr>
          </a:p>
        </p:txBody>
      </p:sp>
      <p:cxnSp>
        <p:nvCxnSpPr>
          <p:cNvPr id="138" name="Google Shape;138;g39dc82d777b_1_0"/>
          <p:cNvCxnSpPr/>
          <p:nvPr/>
        </p:nvCxnSpPr>
        <p:spPr>
          <a:xfrm rot="10800000">
            <a:off x="10183937" y="1978100"/>
            <a:ext cx="783900" cy="655200"/>
          </a:xfrm>
          <a:prstGeom prst="straightConnector1">
            <a:avLst/>
          </a:prstGeom>
          <a:noFill/>
          <a:ln cap="flat" cmpd="sng" w="76200">
            <a:solidFill>
              <a:schemeClr val="dk2"/>
            </a:solidFill>
            <a:prstDash val="solid"/>
            <a:round/>
            <a:headEnd len="med" w="med" type="none"/>
            <a:tailEnd len="med" w="med" type="triangle"/>
          </a:ln>
        </p:spPr>
      </p:cxnSp>
      <p:cxnSp>
        <p:nvCxnSpPr>
          <p:cNvPr id="139" name="Google Shape;139;g39dc82d777b_1_0"/>
          <p:cNvCxnSpPr/>
          <p:nvPr/>
        </p:nvCxnSpPr>
        <p:spPr>
          <a:xfrm flipH="1">
            <a:off x="8039550" y="1917500"/>
            <a:ext cx="846900" cy="715800"/>
          </a:xfrm>
          <a:prstGeom prst="straightConnector1">
            <a:avLst/>
          </a:prstGeom>
          <a:noFill/>
          <a:ln cap="flat" cmpd="sng" w="76200">
            <a:solidFill>
              <a:schemeClr val="dk2"/>
            </a:solidFill>
            <a:prstDash val="solid"/>
            <a:round/>
            <a:headEnd len="med" w="med" type="none"/>
            <a:tailEnd len="med" w="med" type="triangle"/>
          </a:ln>
        </p:spPr>
      </p:cxnSp>
      <p:cxnSp>
        <p:nvCxnSpPr>
          <p:cNvPr id="140" name="Google Shape;140;g39dc82d777b_1_0"/>
          <p:cNvCxnSpPr/>
          <p:nvPr/>
        </p:nvCxnSpPr>
        <p:spPr>
          <a:xfrm>
            <a:off x="8126250" y="3999500"/>
            <a:ext cx="801600" cy="793500"/>
          </a:xfrm>
          <a:prstGeom prst="straightConnector1">
            <a:avLst/>
          </a:prstGeom>
          <a:noFill/>
          <a:ln cap="flat" cmpd="sng" w="76200">
            <a:solidFill>
              <a:schemeClr val="dk2"/>
            </a:solidFill>
            <a:prstDash val="solid"/>
            <a:round/>
            <a:headEnd len="med" w="med" type="none"/>
            <a:tailEnd len="med" w="med" type="triangle"/>
          </a:ln>
        </p:spPr>
      </p:cxnSp>
      <p:cxnSp>
        <p:nvCxnSpPr>
          <p:cNvPr id="141" name="Google Shape;141;g39dc82d777b_1_0"/>
          <p:cNvCxnSpPr/>
          <p:nvPr/>
        </p:nvCxnSpPr>
        <p:spPr>
          <a:xfrm flipH="1" rot="10800000">
            <a:off x="10379325" y="3922025"/>
            <a:ext cx="851400" cy="754800"/>
          </a:xfrm>
          <a:prstGeom prst="straightConnector1">
            <a:avLst/>
          </a:prstGeom>
          <a:noFill/>
          <a:ln cap="flat" cmpd="sng" w="76200">
            <a:solidFill>
              <a:schemeClr val="dk2"/>
            </a:solidFill>
            <a:prstDash val="solid"/>
            <a:round/>
            <a:headEnd len="med" w="med" type="none"/>
            <a:tailEnd len="med" w="med" type="triangle"/>
          </a:ln>
        </p:spPr>
      </p:cxnSp>
      <p:sp>
        <p:nvSpPr>
          <p:cNvPr id="142" name="Google Shape;142;g39dc82d777b_1_0"/>
          <p:cNvSpPr/>
          <p:nvPr/>
        </p:nvSpPr>
        <p:spPr>
          <a:xfrm>
            <a:off x="6811825" y="3047313"/>
            <a:ext cx="740400" cy="220200"/>
          </a:xfrm>
          <a:prstGeom prst="lef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9e7c2ce3ad_1_21"/>
          <p:cNvSpPr txBox="1"/>
          <p:nvPr>
            <p:ph type="title"/>
          </p:nvPr>
        </p:nvSpPr>
        <p:spPr>
          <a:xfrm>
            <a:off x="1326900" y="438400"/>
            <a:ext cx="95382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3500"/>
              <a:t>Fragilisation du cadre juridique </a:t>
            </a:r>
            <a:endParaRPr sz="3500"/>
          </a:p>
        </p:txBody>
      </p:sp>
      <p:pic>
        <p:nvPicPr>
          <p:cNvPr id="148" name="Google Shape;148;g39e7c2ce3ad_1_21"/>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49" name="Google Shape;149;g39e7c2ce3ad_1_21"/>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50" name="Google Shape;150;g39e7c2ce3ad_1_21"/>
          <p:cNvSpPr txBox="1"/>
          <p:nvPr/>
        </p:nvSpPr>
        <p:spPr>
          <a:xfrm>
            <a:off x="609875" y="1566700"/>
            <a:ext cx="10435800" cy="4646400"/>
          </a:xfrm>
          <a:prstGeom prst="rect">
            <a:avLst/>
          </a:prstGeom>
          <a:noFill/>
          <a:ln>
            <a:noFill/>
          </a:ln>
        </p:spPr>
        <p:txBody>
          <a:bodyPr anchorCtr="0" anchor="ctr" bIns="45700" lIns="91425" spcFirstLastPara="1" rIns="91425" wrap="square" tIns="45700">
            <a:normAutofit lnSpcReduction="20000"/>
          </a:bodyPr>
          <a:lstStyle/>
          <a:p>
            <a:pPr indent="0" lvl="0" marL="0" marR="0" rtl="0" algn="just">
              <a:lnSpc>
                <a:spcPct val="115000"/>
              </a:lnSpc>
              <a:spcBef>
                <a:spcPts val="0"/>
              </a:spcBef>
              <a:spcAft>
                <a:spcPts val="0"/>
              </a:spcAft>
              <a:buNone/>
            </a:pPr>
            <a:r>
              <a:t/>
            </a:r>
            <a:endParaRPr sz="2198">
              <a:solidFill>
                <a:schemeClr val="dk1"/>
              </a:solidFill>
            </a:endParaRPr>
          </a:p>
          <a:p>
            <a:pPr indent="0" lvl="0" marL="0" marR="0" rtl="0" algn="just">
              <a:lnSpc>
                <a:spcPct val="115000"/>
              </a:lnSpc>
              <a:spcBef>
                <a:spcPts val="0"/>
              </a:spcBef>
              <a:spcAft>
                <a:spcPts val="0"/>
              </a:spcAft>
              <a:buNone/>
            </a:pPr>
            <a:r>
              <a:rPr lang="fr-FR" sz="2198">
                <a:solidFill>
                  <a:schemeClr val="dk1"/>
                </a:solidFill>
              </a:rPr>
              <a:t>L’utilisation des systèmes d’IA génératives entraîne inévitablement la </a:t>
            </a:r>
            <a:r>
              <a:rPr b="1" lang="fr-FR" sz="2198">
                <a:solidFill>
                  <a:schemeClr val="dk1"/>
                </a:solidFill>
              </a:rPr>
              <a:t>perte de maîtrise des données</a:t>
            </a:r>
            <a:r>
              <a:rPr lang="fr-FR" sz="2198">
                <a:solidFill>
                  <a:schemeClr val="dk1"/>
                </a:solidFill>
              </a:rPr>
              <a:t>. </a:t>
            </a:r>
            <a:endParaRPr sz="2198">
              <a:solidFill>
                <a:schemeClr val="dk1"/>
              </a:solidFill>
            </a:endParaRPr>
          </a:p>
          <a:p>
            <a:pPr indent="0" lvl="0" marL="0" marR="0" rtl="0" algn="just">
              <a:lnSpc>
                <a:spcPct val="115000"/>
              </a:lnSpc>
              <a:spcBef>
                <a:spcPts val="0"/>
              </a:spcBef>
              <a:spcAft>
                <a:spcPts val="0"/>
              </a:spcAft>
              <a:buNone/>
            </a:pPr>
            <a:r>
              <a:t/>
            </a:r>
            <a:endParaRPr sz="2198">
              <a:solidFill>
                <a:schemeClr val="dk1"/>
              </a:solidFill>
            </a:endParaRPr>
          </a:p>
          <a:p>
            <a:pPr indent="0" lvl="0" marL="0" marR="0" rtl="0" algn="just">
              <a:lnSpc>
                <a:spcPct val="115000"/>
              </a:lnSpc>
              <a:spcBef>
                <a:spcPts val="0"/>
              </a:spcBef>
              <a:spcAft>
                <a:spcPts val="0"/>
              </a:spcAft>
              <a:buNone/>
            </a:pPr>
            <a:r>
              <a:rPr b="1" lang="fr-FR" sz="2198">
                <a:solidFill>
                  <a:srgbClr val="AE2D2C"/>
                </a:solidFill>
              </a:rPr>
              <a:t>Conséquences juridiques :</a:t>
            </a:r>
            <a:endParaRPr b="1" sz="2198">
              <a:solidFill>
                <a:srgbClr val="AE2D2C"/>
              </a:solidFill>
            </a:endParaRPr>
          </a:p>
          <a:p>
            <a:pPr indent="0" lvl="0" marL="0" marR="0" rtl="0" algn="just">
              <a:lnSpc>
                <a:spcPct val="115000"/>
              </a:lnSpc>
              <a:spcBef>
                <a:spcPts val="0"/>
              </a:spcBef>
              <a:spcAft>
                <a:spcPts val="0"/>
              </a:spcAft>
              <a:buNone/>
            </a:pPr>
            <a:r>
              <a:t/>
            </a:r>
            <a:endParaRPr sz="2198">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Absence de base légale pour justifier de la communication de données à l’IA en tant que tiers non autorisé ;</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Violation de la confidentialité des données et de la sécurité des traitements ;</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Violation des droits des participants : à l’effacement, à la rectification, etc. ;</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Consentement vicié des participants ;</a:t>
            </a:r>
            <a:endParaRPr sz="2000">
              <a:solidFill>
                <a:schemeClr val="dk1"/>
              </a:solidFill>
            </a:endParaRPr>
          </a:p>
          <a:p>
            <a:pPr indent="-355600" lvl="0" marL="457200" rtl="0" algn="just">
              <a:lnSpc>
                <a:spcPct val="115000"/>
              </a:lnSpc>
              <a:spcBef>
                <a:spcPts val="0"/>
              </a:spcBef>
              <a:spcAft>
                <a:spcPts val="0"/>
              </a:spcAft>
              <a:buClr>
                <a:schemeClr val="dk1"/>
              </a:buClr>
              <a:buSzPts val="2000"/>
              <a:buChar char="●"/>
            </a:pPr>
            <a:r>
              <a:rPr lang="fr-FR" sz="2000">
                <a:solidFill>
                  <a:schemeClr val="dk1"/>
                </a:solidFill>
              </a:rPr>
              <a:t>Risques de sanctions contre l’université et d’atteinte à l’intégrité et la réputation.</a:t>
            </a:r>
            <a:endParaRPr sz="2000">
              <a:solidFill>
                <a:schemeClr val="dk1"/>
              </a:solidFill>
            </a:endParaRPr>
          </a:p>
          <a:p>
            <a:pPr indent="0" lvl="0" marL="0" rtl="0" algn="just">
              <a:lnSpc>
                <a:spcPct val="115000"/>
              </a:lnSpc>
              <a:spcBef>
                <a:spcPts val="0"/>
              </a:spcBef>
              <a:spcAft>
                <a:spcPts val="0"/>
              </a:spcAft>
              <a:buNone/>
            </a:pPr>
            <a:r>
              <a:t/>
            </a:r>
            <a:endParaRPr sz="2198">
              <a:solidFill>
                <a:schemeClr val="dk1"/>
              </a:solidFill>
              <a:highlight>
                <a:schemeClr val="lt1"/>
              </a:highlight>
            </a:endParaRPr>
          </a:p>
          <a:p>
            <a:pPr indent="0" lvl="0" marL="0" rtl="0" algn="l">
              <a:lnSpc>
                <a:spcPct val="90000"/>
              </a:lnSpc>
              <a:spcBef>
                <a:spcPts val="0"/>
              </a:spcBef>
              <a:spcAft>
                <a:spcPts val="0"/>
              </a:spcAft>
              <a:buClr>
                <a:schemeClr val="dk1"/>
              </a:buClr>
              <a:buSzPts val="11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39e7c2ce3ad_1_7"/>
          <p:cNvSpPr txBox="1"/>
          <p:nvPr>
            <p:ph type="title"/>
          </p:nvPr>
        </p:nvSpPr>
        <p:spPr>
          <a:xfrm>
            <a:off x="1615975" y="361125"/>
            <a:ext cx="95382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2900" u="sng"/>
              <a:t>Risques de ré-identification des personnes  </a:t>
            </a:r>
            <a:endParaRPr sz="4100" u="sng"/>
          </a:p>
        </p:txBody>
      </p:sp>
      <p:pic>
        <p:nvPicPr>
          <p:cNvPr id="156" name="Google Shape;156;g39e7c2ce3ad_1_7"/>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57" name="Google Shape;157;g39e7c2ce3ad_1_7"/>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58" name="Google Shape;158;g39e7c2ce3ad_1_7"/>
          <p:cNvSpPr txBox="1"/>
          <p:nvPr/>
        </p:nvSpPr>
        <p:spPr>
          <a:xfrm>
            <a:off x="473900" y="1316325"/>
            <a:ext cx="10759200" cy="4725600"/>
          </a:xfrm>
          <a:prstGeom prst="rect">
            <a:avLst/>
          </a:prstGeom>
          <a:noFill/>
          <a:ln>
            <a:noFill/>
          </a:ln>
        </p:spPr>
        <p:txBody>
          <a:bodyPr anchorCtr="0" anchor="ctr" bIns="45700" lIns="91425" spcFirstLastPara="1" rIns="91425" wrap="square" tIns="45700">
            <a:normAutofit fontScale="85000" lnSpcReduction="20000"/>
          </a:bodyPr>
          <a:lstStyle/>
          <a:p>
            <a:pPr indent="0" lvl="0" marL="0" marR="0" rtl="0" algn="just">
              <a:lnSpc>
                <a:spcPct val="115000"/>
              </a:lnSpc>
              <a:spcBef>
                <a:spcPts val="0"/>
              </a:spcBef>
              <a:spcAft>
                <a:spcPts val="0"/>
              </a:spcAft>
              <a:buNone/>
            </a:pPr>
            <a:r>
              <a:rPr lang="fr-FR" sz="2850">
                <a:solidFill>
                  <a:schemeClr val="dk1"/>
                </a:solidFill>
              </a:rPr>
              <a:t>Dans les études psychologiques ou sociologiques, les données personnelles sont souvent anonymisées pour protéger la </a:t>
            </a:r>
            <a:r>
              <a:rPr b="1" lang="fr-FR" sz="2850">
                <a:solidFill>
                  <a:schemeClr val="dk1"/>
                </a:solidFill>
              </a:rPr>
              <a:t>vie privée</a:t>
            </a:r>
            <a:r>
              <a:rPr lang="fr-FR" sz="2850">
                <a:solidFill>
                  <a:schemeClr val="dk1"/>
                </a:solidFill>
              </a:rPr>
              <a:t> des participants. </a:t>
            </a:r>
            <a:endParaRPr sz="2850">
              <a:solidFill>
                <a:schemeClr val="dk1"/>
              </a:solidFill>
            </a:endParaRPr>
          </a:p>
          <a:p>
            <a:pPr indent="0" lvl="0" marL="0" marR="0" rtl="0" algn="just">
              <a:lnSpc>
                <a:spcPct val="115000"/>
              </a:lnSpc>
              <a:spcBef>
                <a:spcPts val="0"/>
              </a:spcBef>
              <a:spcAft>
                <a:spcPts val="0"/>
              </a:spcAft>
              <a:buNone/>
            </a:pPr>
            <a:r>
              <a:t/>
            </a:r>
            <a:endParaRPr sz="2850">
              <a:solidFill>
                <a:schemeClr val="dk1"/>
              </a:solidFill>
            </a:endParaRPr>
          </a:p>
          <a:p>
            <a:pPr indent="0" lvl="0" marL="0" marR="0" rtl="0" algn="just">
              <a:lnSpc>
                <a:spcPct val="115000"/>
              </a:lnSpc>
              <a:spcBef>
                <a:spcPts val="0"/>
              </a:spcBef>
              <a:spcAft>
                <a:spcPts val="0"/>
              </a:spcAft>
              <a:buNone/>
            </a:pPr>
            <a:r>
              <a:rPr b="1" lang="fr-FR" sz="2850">
                <a:solidFill>
                  <a:srgbClr val="AE2D2C"/>
                </a:solidFill>
              </a:rPr>
              <a:t>Rupture de l’anonymisation :</a:t>
            </a:r>
            <a:r>
              <a:rPr lang="fr-FR" sz="2850">
                <a:solidFill>
                  <a:schemeClr val="dk1"/>
                </a:solidFill>
              </a:rPr>
              <a:t> Les IA génératives peuvent entraîner une reconstitution de données personnelles à travers des modèles capables de générer des informations spécifiques à un individu.  </a:t>
            </a:r>
            <a:endParaRPr sz="2850">
              <a:solidFill>
                <a:schemeClr val="dk1"/>
              </a:solidFill>
            </a:endParaRPr>
          </a:p>
          <a:p>
            <a:pPr indent="0" lvl="0" marL="0" marR="0" rtl="0" algn="just">
              <a:lnSpc>
                <a:spcPct val="115000"/>
              </a:lnSpc>
              <a:spcBef>
                <a:spcPts val="0"/>
              </a:spcBef>
              <a:spcAft>
                <a:spcPts val="0"/>
              </a:spcAft>
              <a:buNone/>
            </a:pPr>
            <a:r>
              <a:t/>
            </a:r>
            <a:endParaRPr b="1" sz="2850">
              <a:solidFill>
                <a:srgbClr val="AE2D2C"/>
              </a:solidFill>
            </a:endParaRPr>
          </a:p>
          <a:p>
            <a:pPr indent="0" lvl="0" marL="0" marR="0" rtl="0" algn="just">
              <a:lnSpc>
                <a:spcPct val="115000"/>
              </a:lnSpc>
              <a:spcBef>
                <a:spcPts val="0"/>
              </a:spcBef>
              <a:spcAft>
                <a:spcPts val="0"/>
              </a:spcAft>
              <a:buNone/>
            </a:pPr>
            <a:r>
              <a:rPr b="1" lang="fr-FR" sz="2850">
                <a:solidFill>
                  <a:srgbClr val="AE2D2C"/>
                </a:solidFill>
              </a:rPr>
              <a:t>Incapacité d’exercer ses droits : </a:t>
            </a:r>
            <a:r>
              <a:rPr lang="fr-FR" sz="2850">
                <a:solidFill>
                  <a:schemeClr val="dk1"/>
                </a:solidFill>
              </a:rPr>
              <a:t>retrait du consentement, accès, effacement, rectification, limitation, etc. </a:t>
            </a:r>
            <a:r>
              <a:rPr b="1" lang="fr-FR" sz="2850">
                <a:solidFill>
                  <a:srgbClr val="AE2D2C"/>
                </a:solidFill>
              </a:rPr>
              <a:t> </a:t>
            </a:r>
            <a:endParaRPr b="1" sz="2850">
              <a:solidFill>
                <a:srgbClr val="AE2D2C"/>
              </a:solidFill>
            </a:endParaRPr>
          </a:p>
          <a:p>
            <a:pPr indent="0" lvl="0" marL="0" marR="0" rtl="0" algn="just">
              <a:lnSpc>
                <a:spcPct val="115000"/>
              </a:lnSpc>
              <a:spcBef>
                <a:spcPts val="0"/>
              </a:spcBef>
              <a:spcAft>
                <a:spcPts val="0"/>
              </a:spcAft>
              <a:buNone/>
            </a:pPr>
            <a:r>
              <a:t/>
            </a:r>
            <a:endParaRPr b="1" sz="2850">
              <a:solidFill>
                <a:srgbClr val="AE2D2C"/>
              </a:solidFill>
            </a:endParaRPr>
          </a:p>
          <a:p>
            <a:pPr indent="0" lvl="0" marL="0" rtl="0" algn="just">
              <a:lnSpc>
                <a:spcPct val="115000"/>
              </a:lnSpc>
              <a:spcBef>
                <a:spcPts val="0"/>
              </a:spcBef>
              <a:spcAft>
                <a:spcPts val="0"/>
              </a:spcAft>
              <a:buNone/>
            </a:pPr>
            <a:r>
              <a:rPr b="1" lang="fr-FR" sz="2850">
                <a:solidFill>
                  <a:srgbClr val="AE2D2C"/>
                </a:solidFill>
              </a:rPr>
              <a:t>Consentement vicié</a:t>
            </a:r>
            <a:r>
              <a:rPr lang="fr-FR" sz="2850">
                <a:solidFill>
                  <a:schemeClr val="dk1"/>
                </a:solidFill>
              </a:rPr>
              <a:t> : Impossibilité pour les participants ou collaborateurs de la recherche de consentir à la réutilisation de leurs données.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ct val="550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39e7c2ce3ad_1_14"/>
          <p:cNvSpPr txBox="1"/>
          <p:nvPr>
            <p:ph type="title"/>
          </p:nvPr>
        </p:nvSpPr>
        <p:spPr>
          <a:xfrm>
            <a:off x="1535100" y="361125"/>
            <a:ext cx="95382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2900" u="sng"/>
              <a:t>Risques de fuite ou de vol de données </a:t>
            </a:r>
            <a:r>
              <a:rPr lang="fr-FR" sz="2900" u="sng"/>
              <a:t> </a:t>
            </a:r>
            <a:endParaRPr sz="4100" u="sng"/>
          </a:p>
        </p:txBody>
      </p:sp>
      <p:pic>
        <p:nvPicPr>
          <p:cNvPr id="164" name="Google Shape;164;g39e7c2ce3ad_1_14"/>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65" name="Google Shape;165;g39e7c2ce3ad_1_14"/>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66" name="Google Shape;166;g39e7c2ce3ad_1_14"/>
          <p:cNvSpPr txBox="1"/>
          <p:nvPr/>
        </p:nvSpPr>
        <p:spPr>
          <a:xfrm>
            <a:off x="609725" y="1379475"/>
            <a:ext cx="10593600" cy="4769100"/>
          </a:xfrm>
          <a:prstGeom prst="rect">
            <a:avLst/>
          </a:prstGeom>
          <a:noFill/>
          <a:ln>
            <a:noFill/>
          </a:ln>
        </p:spPr>
        <p:txBody>
          <a:bodyPr anchorCtr="0" anchor="ctr" bIns="45700" lIns="91425" spcFirstLastPara="1" rIns="91425" wrap="square" tIns="45700">
            <a:normAutofit fontScale="92500" lnSpcReduction="10000"/>
          </a:bodyPr>
          <a:lstStyle/>
          <a:p>
            <a:pPr indent="0" lvl="0" marL="0" marR="0" rtl="0" algn="just">
              <a:lnSpc>
                <a:spcPct val="115000"/>
              </a:lnSpc>
              <a:spcBef>
                <a:spcPts val="0"/>
              </a:spcBef>
              <a:spcAft>
                <a:spcPts val="0"/>
              </a:spcAft>
              <a:buNone/>
            </a:pPr>
            <a:r>
              <a:rPr lang="fr-FR" sz="2850">
                <a:solidFill>
                  <a:schemeClr val="dk1"/>
                </a:solidFill>
              </a:rPr>
              <a:t>L</a:t>
            </a:r>
            <a:r>
              <a:rPr lang="fr-FR" sz="2850">
                <a:solidFill>
                  <a:schemeClr val="dk1"/>
                </a:solidFill>
              </a:rPr>
              <a:t>es IA génératives peuvent aussi être vulnérables aux cyberattaques ou fuites de données. </a:t>
            </a:r>
            <a:endParaRPr sz="2850">
              <a:solidFill>
                <a:schemeClr val="dk1"/>
              </a:solidFill>
            </a:endParaRPr>
          </a:p>
          <a:p>
            <a:pPr indent="0" lvl="0" marL="457200" marR="0" rtl="0" algn="just">
              <a:lnSpc>
                <a:spcPct val="115000"/>
              </a:lnSpc>
              <a:spcBef>
                <a:spcPts val="0"/>
              </a:spcBef>
              <a:spcAft>
                <a:spcPts val="0"/>
              </a:spcAft>
              <a:buNone/>
            </a:pPr>
            <a:r>
              <a:t/>
            </a:r>
            <a:endParaRPr sz="2850">
              <a:solidFill>
                <a:schemeClr val="dk1"/>
              </a:solidFill>
            </a:endParaRPr>
          </a:p>
          <a:p>
            <a:pPr indent="0" lvl="0" marL="0" marR="0" rtl="0" algn="just">
              <a:lnSpc>
                <a:spcPct val="115000"/>
              </a:lnSpc>
              <a:spcBef>
                <a:spcPts val="0"/>
              </a:spcBef>
              <a:spcAft>
                <a:spcPts val="0"/>
              </a:spcAft>
              <a:buNone/>
            </a:pPr>
            <a:r>
              <a:rPr b="1" lang="fr-FR" sz="2850">
                <a:solidFill>
                  <a:srgbClr val="AE2D2C"/>
                </a:solidFill>
              </a:rPr>
              <a:t>Violation de la confidentialité des données</a:t>
            </a:r>
            <a:r>
              <a:rPr lang="fr-FR" sz="2850">
                <a:solidFill>
                  <a:schemeClr val="dk1"/>
                </a:solidFill>
              </a:rPr>
              <a:t> : Les IA génératives peuvent mémoriser des informations sensibles qui peuvent être réutilisées dans des contextes non autorisés, par exemple en cas d’entraînement d’un modèle de langage sur un corpus scientifique. </a:t>
            </a:r>
            <a:endParaRPr sz="2850">
              <a:solidFill>
                <a:schemeClr val="dk1"/>
              </a:solidFill>
            </a:endParaRPr>
          </a:p>
          <a:p>
            <a:pPr indent="0" lvl="0" marL="0" marR="0" rtl="0" algn="just">
              <a:lnSpc>
                <a:spcPct val="115000"/>
              </a:lnSpc>
              <a:spcBef>
                <a:spcPts val="0"/>
              </a:spcBef>
              <a:spcAft>
                <a:spcPts val="0"/>
              </a:spcAft>
              <a:buNone/>
            </a:pPr>
            <a:r>
              <a:t/>
            </a:r>
            <a:endParaRPr sz="2850">
              <a:solidFill>
                <a:schemeClr val="dk1"/>
              </a:solidFill>
            </a:endParaRPr>
          </a:p>
          <a:p>
            <a:pPr indent="0" lvl="0" marL="0" marR="0" rtl="0" algn="just">
              <a:lnSpc>
                <a:spcPct val="115000"/>
              </a:lnSpc>
              <a:spcBef>
                <a:spcPts val="0"/>
              </a:spcBef>
              <a:spcAft>
                <a:spcPts val="0"/>
              </a:spcAft>
              <a:buNone/>
            </a:pPr>
            <a:r>
              <a:rPr b="1" lang="fr-FR" sz="2850">
                <a:solidFill>
                  <a:srgbClr val="AE2D2C"/>
                </a:solidFill>
              </a:rPr>
              <a:t>Violation de la sécurité du traitement </a:t>
            </a:r>
            <a:r>
              <a:rPr lang="fr-FR" sz="2850">
                <a:solidFill>
                  <a:schemeClr val="dk1"/>
                </a:solidFill>
              </a:rPr>
              <a:t>: transfert illégal de données hors-UE. </a:t>
            </a:r>
            <a:endParaRPr b="1" sz="2850">
              <a:solidFill>
                <a:srgbClr val="AE2D2C"/>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ct val="550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6">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39e7c2ce3ad_1_42"/>
          <p:cNvSpPr txBox="1"/>
          <p:nvPr>
            <p:ph type="title"/>
          </p:nvPr>
        </p:nvSpPr>
        <p:spPr>
          <a:xfrm>
            <a:off x="1389350" y="341425"/>
            <a:ext cx="9538200" cy="1128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Arial"/>
              <a:buNone/>
            </a:pPr>
            <a:r>
              <a:rPr lang="fr-FR" sz="2900" u="sng"/>
              <a:t>Risques d’alimenter les hallucinations ou les biais de l’IA</a:t>
            </a:r>
            <a:endParaRPr sz="4100" u="sng"/>
          </a:p>
        </p:txBody>
      </p:sp>
      <p:pic>
        <p:nvPicPr>
          <p:cNvPr id="172" name="Google Shape;172;g39e7c2ce3ad_1_42"/>
          <p:cNvPicPr preferRelativeResize="0"/>
          <p:nvPr/>
        </p:nvPicPr>
        <p:blipFill rotWithShape="1">
          <a:blip r:embed="rId3">
            <a:alphaModFix/>
          </a:blip>
          <a:srcRect b="0" l="12508" r="79097" t="86667"/>
          <a:stretch/>
        </p:blipFill>
        <p:spPr>
          <a:xfrm>
            <a:off x="0" y="5486400"/>
            <a:ext cx="1535112" cy="1371600"/>
          </a:xfrm>
          <a:prstGeom prst="rect">
            <a:avLst/>
          </a:prstGeom>
          <a:noFill/>
          <a:ln>
            <a:noFill/>
          </a:ln>
        </p:spPr>
      </p:pic>
      <p:pic>
        <p:nvPicPr>
          <p:cNvPr id="173" name="Google Shape;173;g39e7c2ce3ad_1_42"/>
          <p:cNvPicPr preferRelativeResize="0"/>
          <p:nvPr/>
        </p:nvPicPr>
        <p:blipFill rotWithShape="1">
          <a:blip r:embed="rId3">
            <a:alphaModFix/>
          </a:blip>
          <a:srcRect b="0" l="59127" r="12536" t="85520"/>
          <a:stretch/>
        </p:blipFill>
        <p:spPr>
          <a:xfrm>
            <a:off x="7009800" y="5368471"/>
            <a:ext cx="5182200" cy="1489528"/>
          </a:xfrm>
          <a:prstGeom prst="rect">
            <a:avLst/>
          </a:prstGeom>
          <a:noFill/>
          <a:ln>
            <a:noFill/>
          </a:ln>
        </p:spPr>
      </p:pic>
      <p:sp>
        <p:nvSpPr>
          <p:cNvPr id="174" name="Google Shape;174;g39e7c2ce3ad_1_42"/>
          <p:cNvSpPr txBox="1"/>
          <p:nvPr/>
        </p:nvSpPr>
        <p:spPr>
          <a:xfrm>
            <a:off x="586875" y="1469725"/>
            <a:ext cx="10667700" cy="4822200"/>
          </a:xfrm>
          <a:prstGeom prst="rect">
            <a:avLst/>
          </a:prstGeom>
          <a:noFill/>
          <a:ln>
            <a:noFill/>
          </a:ln>
        </p:spPr>
        <p:txBody>
          <a:bodyPr anchorCtr="0" anchor="ctr" bIns="45700" lIns="91425" spcFirstLastPara="1" rIns="91425" wrap="square" tIns="45700">
            <a:normAutofit fontScale="32500" lnSpcReduction="20000"/>
          </a:bodyPr>
          <a:lstStyle/>
          <a:p>
            <a:pPr indent="0" lvl="0" marL="0" marR="0" rtl="0" algn="just">
              <a:lnSpc>
                <a:spcPct val="115000"/>
              </a:lnSpc>
              <a:spcBef>
                <a:spcPts val="0"/>
              </a:spcBef>
              <a:spcAft>
                <a:spcPts val="0"/>
              </a:spcAft>
              <a:buNone/>
            </a:pPr>
            <a:r>
              <a:rPr lang="fr-FR" sz="8096">
                <a:solidFill>
                  <a:schemeClr val="dk1"/>
                </a:solidFill>
              </a:rPr>
              <a:t>Une IA générative est incitée à produire une réponse plutôt que de reconnaître son incertitude ou</a:t>
            </a:r>
            <a:r>
              <a:rPr lang="fr-FR" sz="8096">
                <a:solidFill>
                  <a:schemeClr val="dk1"/>
                </a:solidFill>
              </a:rPr>
              <a:t> certains biais. </a:t>
            </a:r>
            <a:endParaRPr sz="8096">
              <a:solidFill>
                <a:schemeClr val="dk1"/>
              </a:solidFill>
            </a:endParaRPr>
          </a:p>
          <a:p>
            <a:pPr indent="0" lvl="0" marL="0" marR="0" rtl="0" algn="just">
              <a:lnSpc>
                <a:spcPct val="115000"/>
              </a:lnSpc>
              <a:spcBef>
                <a:spcPts val="0"/>
              </a:spcBef>
              <a:spcAft>
                <a:spcPts val="0"/>
              </a:spcAft>
              <a:buNone/>
            </a:pPr>
            <a:r>
              <a:t/>
            </a:r>
            <a:endParaRPr sz="8096">
              <a:solidFill>
                <a:schemeClr val="dk1"/>
              </a:solidFill>
            </a:endParaRPr>
          </a:p>
          <a:p>
            <a:pPr indent="0" lvl="0" marL="0" rtl="0" algn="just">
              <a:lnSpc>
                <a:spcPct val="115000"/>
              </a:lnSpc>
              <a:spcBef>
                <a:spcPts val="0"/>
              </a:spcBef>
              <a:spcAft>
                <a:spcPts val="0"/>
              </a:spcAft>
              <a:buClr>
                <a:schemeClr val="dk1"/>
              </a:buClr>
              <a:buSzPts val="358"/>
              <a:buFont typeface="Arial"/>
              <a:buNone/>
            </a:pPr>
            <a:r>
              <a:rPr lang="fr-FR" sz="8096">
                <a:solidFill>
                  <a:schemeClr val="dk1"/>
                </a:solidFill>
              </a:rPr>
              <a:t>L’IA peut générer des données biaisées à cause de distorsions dans les données d’entraînement ou dans la conception des algorithmes. </a:t>
            </a:r>
            <a:endParaRPr sz="8096">
              <a:solidFill>
                <a:schemeClr val="dk1"/>
              </a:solidFill>
            </a:endParaRPr>
          </a:p>
          <a:p>
            <a:pPr indent="0" lvl="0" marL="457200" marR="0" rtl="0" algn="just">
              <a:lnSpc>
                <a:spcPct val="115000"/>
              </a:lnSpc>
              <a:spcBef>
                <a:spcPts val="0"/>
              </a:spcBef>
              <a:spcAft>
                <a:spcPts val="0"/>
              </a:spcAft>
              <a:buNone/>
            </a:pPr>
            <a:r>
              <a:t/>
            </a:r>
            <a:endParaRPr b="1" sz="8096">
              <a:solidFill>
                <a:srgbClr val="AE2D2C"/>
              </a:solidFill>
            </a:endParaRPr>
          </a:p>
          <a:p>
            <a:pPr indent="0" lvl="0" marL="0" marR="0" rtl="0" algn="just">
              <a:lnSpc>
                <a:spcPct val="115000"/>
              </a:lnSpc>
              <a:spcBef>
                <a:spcPts val="0"/>
              </a:spcBef>
              <a:spcAft>
                <a:spcPts val="0"/>
              </a:spcAft>
              <a:buNone/>
            </a:pPr>
            <a:r>
              <a:rPr b="1" lang="fr-FR" sz="8096">
                <a:solidFill>
                  <a:srgbClr val="AE2D2C"/>
                </a:solidFill>
              </a:rPr>
              <a:t>Atteinte à la vie privée</a:t>
            </a:r>
            <a:r>
              <a:rPr lang="fr-FR" sz="8096">
                <a:solidFill>
                  <a:schemeClr val="dk1"/>
                </a:solidFill>
              </a:rPr>
              <a:t> : Diffusion de </a:t>
            </a:r>
            <a:r>
              <a:rPr lang="fr-FR" sz="8096">
                <a:solidFill>
                  <a:schemeClr val="dk1"/>
                </a:solidFill>
              </a:rPr>
              <a:t>fausses</a:t>
            </a:r>
            <a:r>
              <a:rPr lang="fr-FR" sz="8096">
                <a:solidFill>
                  <a:schemeClr val="dk1"/>
                </a:solidFill>
              </a:rPr>
              <a:t> informations personnelles, risques de nuire à la réputation.  </a:t>
            </a:r>
            <a:endParaRPr sz="8096">
              <a:solidFill>
                <a:schemeClr val="dk1"/>
              </a:solidFill>
            </a:endParaRPr>
          </a:p>
          <a:p>
            <a:pPr indent="0" lvl="0" marL="0" marR="0" rtl="0" algn="just">
              <a:lnSpc>
                <a:spcPct val="115000"/>
              </a:lnSpc>
              <a:spcBef>
                <a:spcPts val="0"/>
              </a:spcBef>
              <a:spcAft>
                <a:spcPts val="0"/>
              </a:spcAft>
              <a:buNone/>
            </a:pPr>
            <a:r>
              <a:t/>
            </a:r>
            <a:endParaRPr sz="8096">
              <a:solidFill>
                <a:schemeClr val="dk1"/>
              </a:solidFill>
            </a:endParaRPr>
          </a:p>
          <a:p>
            <a:pPr indent="0" lvl="0" marL="0" rtl="0" algn="just">
              <a:lnSpc>
                <a:spcPct val="115000"/>
              </a:lnSpc>
              <a:spcBef>
                <a:spcPts val="0"/>
              </a:spcBef>
              <a:spcAft>
                <a:spcPts val="0"/>
              </a:spcAft>
              <a:buNone/>
            </a:pPr>
            <a:r>
              <a:rPr b="1" lang="fr-FR" sz="8096">
                <a:solidFill>
                  <a:srgbClr val="AE2D2C"/>
                </a:solidFill>
              </a:rPr>
              <a:t>Discrimination et inégalités</a:t>
            </a:r>
            <a:r>
              <a:rPr lang="fr-FR" sz="8096">
                <a:solidFill>
                  <a:schemeClr val="dk1"/>
                </a:solidFill>
              </a:rPr>
              <a:t> : Les populations concernées dans certaines études peuvent être affectées par le renforcement de biais discriminatoires envers elles. </a:t>
            </a:r>
            <a:endParaRPr sz="2850">
              <a:solidFill>
                <a:schemeClr val="dk1"/>
              </a:solidFill>
              <a:highlight>
                <a:schemeClr val="lt1"/>
              </a:highlight>
            </a:endParaRPr>
          </a:p>
          <a:p>
            <a:pPr indent="0" lvl="0" marL="0" rtl="0" algn="l">
              <a:lnSpc>
                <a:spcPct val="90000"/>
              </a:lnSpc>
              <a:spcBef>
                <a:spcPts val="0"/>
              </a:spcBef>
              <a:spcAft>
                <a:spcPts val="0"/>
              </a:spcAft>
              <a:buNone/>
            </a:pPr>
            <a:r>
              <a:t/>
            </a:r>
            <a:endParaRPr b="1" sz="2000">
              <a:solidFill>
                <a:srgbClr val="AE2D2C"/>
              </a:solidFill>
              <a:highlight>
                <a:schemeClr val="lt1"/>
              </a:highlight>
            </a:endParaRPr>
          </a:p>
          <a:p>
            <a:pPr indent="0" lvl="0" marL="0" rtl="0" algn="l">
              <a:lnSpc>
                <a:spcPct val="90000"/>
              </a:lnSpc>
              <a:spcBef>
                <a:spcPts val="0"/>
              </a:spcBef>
              <a:spcAft>
                <a:spcPts val="0"/>
              </a:spcAft>
              <a:buClr>
                <a:schemeClr val="dk1"/>
              </a:buClr>
              <a:buSzPct val="55000"/>
              <a:buFont typeface="Arial"/>
              <a:buNone/>
            </a:pPr>
            <a:r>
              <a:t/>
            </a:r>
            <a:endParaRPr b="1" sz="2000">
              <a:solidFill>
                <a:srgbClr val="AE2D2C"/>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2021-03-01T11:59:44Z</dcterms:created>
</cp:coreProperties>
</file>