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42"/>
  </p:notesMasterIdLst>
  <p:sldIdLst>
    <p:sldId id="256" r:id="rId2"/>
    <p:sldId id="257" r:id="rId3"/>
    <p:sldId id="258" r:id="rId4"/>
    <p:sldId id="330" r:id="rId5"/>
    <p:sldId id="352" r:id="rId6"/>
    <p:sldId id="353" r:id="rId7"/>
    <p:sldId id="308" r:id="rId8"/>
    <p:sldId id="354" r:id="rId9"/>
    <p:sldId id="310" r:id="rId10"/>
    <p:sldId id="355" r:id="rId11"/>
    <p:sldId id="356" r:id="rId12"/>
    <p:sldId id="329" r:id="rId13"/>
    <p:sldId id="357" r:id="rId14"/>
    <p:sldId id="311" r:id="rId15"/>
    <p:sldId id="318" r:id="rId16"/>
    <p:sldId id="312" r:id="rId17"/>
    <p:sldId id="349" r:id="rId18"/>
    <p:sldId id="319" r:id="rId19"/>
    <p:sldId id="332" r:id="rId20"/>
    <p:sldId id="333" r:id="rId21"/>
    <p:sldId id="358" r:id="rId22"/>
    <p:sldId id="335" r:id="rId23"/>
    <p:sldId id="359" r:id="rId24"/>
    <p:sldId id="315" r:id="rId25"/>
    <p:sldId id="360" r:id="rId26"/>
    <p:sldId id="316" r:id="rId27"/>
    <p:sldId id="337" r:id="rId28"/>
    <p:sldId id="336" r:id="rId29"/>
    <p:sldId id="338" r:id="rId30"/>
    <p:sldId id="321" r:id="rId31"/>
    <p:sldId id="339" r:id="rId32"/>
    <p:sldId id="340" r:id="rId33"/>
    <p:sldId id="341" r:id="rId34"/>
    <p:sldId id="342" r:id="rId35"/>
    <p:sldId id="351" r:id="rId36"/>
    <p:sldId id="361" r:id="rId37"/>
    <p:sldId id="362" r:id="rId38"/>
    <p:sldId id="363" r:id="rId39"/>
    <p:sldId id="364" r:id="rId40"/>
    <p:sldId id="303" r:id="rId4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 SIDRE" initials="CS" lastIdx="35" clrIdx="0">
    <p:extLst>
      <p:ext uri="{19B8F6BF-5375-455C-9EA6-DF929625EA0E}">
        <p15:presenceInfo xmlns:p15="http://schemas.microsoft.com/office/powerpoint/2012/main" userId="S-1-5-21-515967899-1965331169-839522115-22151" providerId="AD"/>
      </p:ext>
    </p:extLst>
  </p:cmAuthor>
  <p:cmAuthor id="2" name="form-portable" initials="f" lastIdx="13" clrIdx="1">
    <p:extLst>
      <p:ext uri="{19B8F6BF-5375-455C-9EA6-DF929625EA0E}">
        <p15:presenceInfo xmlns:p15="http://schemas.microsoft.com/office/powerpoint/2012/main" userId="form-portable" providerId="None"/>
      </p:ext>
    </p:extLst>
  </p:cmAuthor>
  <p:cmAuthor id="3" name="PC-BC01 Droite" initials="PD" lastIdx="15" clrIdx="2">
    <p:extLst>
      <p:ext uri="{19B8F6BF-5375-455C-9EA6-DF929625EA0E}">
        <p15:presenceInfo xmlns:p15="http://schemas.microsoft.com/office/powerpoint/2012/main" userId="S-1-5-21-515967899-1965331169-839522115-101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6F3"/>
    <a:srgbClr val="4F4849"/>
    <a:srgbClr val="8A1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6"/>
    <p:restoredTop sz="96405"/>
  </p:normalViewPr>
  <p:slideViewPr>
    <p:cSldViewPr snapToGrid="0" snapToObjects="1">
      <p:cViewPr varScale="1">
        <p:scale>
          <a:sx n="151" d="100"/>
          <a:sy n="151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E2A0-23C0-8249-AFF7-BFC9EF21C8A8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43B-7D32-D94B-8E73-2FA46F032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niversiteParis — Titre">
    <p:bg>
      <p:bgPr>
        <a:solidFill>
          <a:srgbClr val="8A1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3" cy="540000"/>
          </a:xfrm>
          <a:prstGeom prst="rect">
            <a:avLst/>
          </a:prstGeom>
        </p:spPr>
      </p:pic>
      <p:sp>
        <p:nvSpPr>
          <p:cNvPr id="12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DFDF6E4-B086-8CF1-BBDF-9E93F1C7A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A15B79D-22ED-E7ED-4047-8F5A457D70F8}"/>
              </a:ext>
            </a:extLst>
          </p:cNvPr>
          <p:cNvCxnSpPr/>
          <p:nvPr userDrawn="1"/>
        </p:nvCxnSpPr>
        <p:spPr>
          <a:xfrm>
            <a:off x="288000" y="869547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D75FC461-9FF4-5170-1DB1-2E6831C880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6978" y="236631"/>
            <a:ext cx="141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2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– Image + texte fond couleur bor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-5224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EB6F76E-2965-80C2-3CED-538AE5C4CF07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DDBB5A-2F3C-6CE3-1BF9-F4E240120FA2}"/>
              </a:ext>
            </a:extLst>
          </p:cNvPr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8DEB1F8-3338-1796-A764-199E85E0E996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9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Deux images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5972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132043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Deux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4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60438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Texte fond couleur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63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5217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CF6580-B3B9-B1D7-1DA6-5C7D5C688822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4D577C2-4816-7CB5-4D88-59CD9DF8AB7D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8F9FBD-1263-698B-6F8E-BEC45F612585}"/>
              </a:ext>
            </a:extLst>
          </p:cNvPr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AF4F88-68F9-E70F-33C2-78565DA50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7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– Image + texte fond couleur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5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4828B40-9EBA-2EDB-546A-1885043C5CCA}"/>
              </a:ext>
            </a:extLst>
          </p:cNvPr>
          <p:cNvSpPr/>
          <p:nvPr userDrawn="1"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0F9BD1-E903-1A47-2E83-A5B57E865100}"/>
              </a:ext>
            </a:extLst>
          </p:cNvPr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DC2EFCD-5CE3-7EEE-05BF-DD73499A7513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1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3627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421087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niversiteParis — Titre">
    <p:bg>
      <p:bgPr>
        <a:solidFill>
          <a:srgbClr val="8A1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88000" y="869547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6978" y="236631"/>
            <a:ext cx="1416705" cy="540000"/>
          </a:xfrm>
          <a:prstGeom prst="rect">
            <a:avLst/>
          </a:prstGeom>
        </p:spPr>
      </p:pic>
      <p:sp>
        <p:nvSpPr>
          <p:cNvPr id="12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8763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niversiteParis – Titr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88000" y="804232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5207" y="185830"/>
            <a:ext cx="1416705" cy="540000"/>
          </a:xfrm>
          <a:prstGeom prst="rect">
            <a:avLst/>
          </a:prstGeom>
        </p:spPr>
      </p:pic>
      <p:sp>
        <p:nvSpPr>
          <p:cNvPr id="11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09745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niversiteParis — Sommaire">
    <p:bg>
      <p:bgPr>
        <a:solidFill>
          <a:srgbClr val="4F4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86322" y="1440000"/>
            <a:ext cx="312495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r>
              <a:rPr lang="fr-FR" dirty="0"/>
              <a:t>Partie 4</a:t>
            </a:r>
          </a:p>
          <a:p>
            <a:pPr lvl="0"/>
            <a:r>
              <a:rPr lang="fr-FR" dirty="0"/>
              <a:t>Partie 5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59836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1442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48000"/>
            <a:ext cx="7777569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cap="none" spc="0" baseline="0">
                <a:ln>
                  <a:noFill/>
                </a:ln>
                <a:solidFill>
                  <a:srgbClr val="92183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865313"/>
            <a:ext cx="7778750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Font typeface="Symbol" charset="2"/>
              <a:buChar char="⎯"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10" name="Titre 37"/>
          <p:cNvSpPr>
            <a:spLocks noGrp="1"/>
          </p:cNvSpPr>
          <p:nvPr>
            <p:ph type="title" hasCustomPrompt="1"/>
          </p:nvPr>
        </p:nvSpPr>
        <p:spPr>
          <a:xfrm>
            <a:off x="1080000" y="1008000"/>
            <a:ext cx="7776000" cy="7200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4067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niversiteParis – Titr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4" cy="540000"/>
          </a:xfrm>
          <a:prstGeom prst="rect">
            <a:avLst/>
          </a:prstGeom>
        </p:spPr>
      </p:pic>
      <p:sp>
        <p:nvSpPr>
          <p:cNvPr id="11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293B78-B6DC-7662-1F56-8AA0A8A5F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296A19A-F494-D218-A5B2-3B4B86F8F11D}"/>
              </a:ext>
            </a:extLst>
          </p:cNvPr>
          <p:cNvCxnSpPr/>
          <p:nvPr userDrawn="1"/>
        </p:nvCxnSpPr>
        <p:spPr>
          <a:xfrm>
            <a:off x="288000" y="804232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72FC264C-7D42-2FE3-5201-B77E7F271C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5207" y="185830"/>
            <a:ext cx="141670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53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 fond couleur">
    <p:bg>
      <p:bgPr>
        <a:solidFill>
          <a:srgbClr val="DE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080000"/>
            <a:ext cx="777875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88222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8779" y="1189048"/>
            <a:ext cx="2406712" cy="37014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Insérer texte </a:t>
            </a:r>
          </a:p>
        </p:txBody>
      </p:sp>
      <p:sp>
        <p:nvSpPr>
          <p:cNvPr id="7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8A153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1343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 +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6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1129553"/>
            <a:ext cx="240549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168759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Contenu li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27569" y="2382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12/03/2019</a:t>
            </a: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9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45805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10972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Image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9093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1682556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– Image + texte fond couleur bor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-5224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42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Deux images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5972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2036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Deux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4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15963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Texte fond couleur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63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5217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4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– Image + texte fond couleur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5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9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niversiteParis — Sommaire">
    <p:bg>
      <p:bgPr>
        <a:solidFill>
          <a:srgbClr val="4F4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86322" y="1440000"/>
            <a:ext cx="312495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r>
              <a:rPr lang="fr-FR" dirty="0"/>
              <a:t>Partie 4</a:t>
            </a:r>
          </a:p>
          <a:p>
            <a:pPr lvl="0"/>
            <a:r>
              <a:rPr lang="fr-FR" dirty="0"/>
              <a:t>Partie 5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59836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43287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3627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77788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48000"/>
            <a:ext cx="7777569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cap="none" spc="0" baseline="0">
                <a:ln>
                  <a:noFill/>
                </a:ln>
                <a:solidFill>
                  <a:srgbClr val="92183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865313"/>
            <a:ext cx="7778750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Font typeface="Symbol" charset="2"/>
              <a:buChar char="⎯"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10" name="Titre 37"/>
          <p:cNvSpPr>
            <a:spLocks noGrp="1"/>
          </p:cNvSpPr>
          <p:nvPr>
            <p:ph type="title" hasCustomPrompt="1"/>
          </p:nvPr>
        </p:nvSpPr>
        <p:spPr>
          <a:xfrm>
            <a:off x="1080000" y="1008000"/>
            <a:ext cx="7776000" cy="7200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0968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 fond couleur">
    <p:bg>
      <p:bgPr>
        <a:solidFill>
          <a:srgbClr val="DE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080000"/>
            <a:ext cx="777875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14487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8779" y="1189048"/>
            <a:ext cx="2406712" cy="37014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Insérer texte </a:t>
            </a:r>
          </a:p>
        </p:txBody>
      </p:sp>
      <p:sp>
        <p:nvSpPr>
          <p:cNvPr id="7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8A153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2849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 +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6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1129553"/>
            <a:ext cx="240549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221334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Contenu li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27569" y="2382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12/03/2019</a:t>
            </a: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9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45805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29092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niversiteParis — Image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9093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413187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79998" y="1152000"/>
            <a:ext cx="7776001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PARIS CITÉ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EC7EB74-E743-C36C-839A-B3E417228940}"/>
              </a:ext>
            </a:extLst>
          </p:cNvPr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815E0CD-02FF-8925-5C19-EE938B2557B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107EAC-A2AF-9ABE-947E-409A2EF8C59A}"/>
              </a:ext>
            </a:extLst>
          </p:cNvPr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183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projects.propublica.org/federal-health-worker-cuts-rfk-trump-administration/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hhs.gov/about/news/hhs-restructuring-dog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nytimes.com/2025/10/11/us/politics/trump-administration-cdc-layoffs.html?unlocked_article_code=1.sk8.TZC3.zxf7B3j4yxET&amp;smid=nytcore-ios-share&amp;referringSource=articleShare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scientificamerican.com/article/nih-director-removes-four-main-scientists-amid-massive-staff-purge/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asp.org/blog/cuts-to-niosh-and-osha-are-an-imminent-threat-to-all-workers/" TargetMode="External"/><Relationship Id="rId13" Type="http://schemas.openxmlformats.org/officeDocument/2006/relationships/hyperlink" Target="https://www.huffpost.com/entry/smithsonian-staff-scared-trump-censorship-art-history_n_689bb490e4b09184403f36c0" TargetMode="External"/><Relationship Id="rId3" Type="http://schemas.openxmlformats.org/officeDocument/2006/relationships/hyperlink" Target="https://www.washingtonpost.com/entertainment/theater/2025/05/04/trump-budget-nea-arts-grants-canceled/" TargetMode="External"/><Relationship Id="rId7" Type="http://schemas.openxmlformats.org/officeDocument/2006/relationships/hyperlink" Target="https://www.science.org/content/article/under-trump-nsf-faces-worst-crisis-its-75-year-history" TargetMode="External"/><Relationship Id="rId12" Type="http://schemas.openxmlformats.org/officeDocument/2006/relationships/hyperlink" Target="https://www.lemonde.fr/international/article/2025/02/27/plus-de-90-des-financements-a-l-etranger-de-l-agence-usaid-supprimes-par-l-administration-trump_6566441_3210.html" TargetMode="External"/><Relationship Id="rId2" Type="http://schemas.openxmlformats.org/officeDocument/2006/relationships/hyperlink" Target="https://www.statehumanities.org/action-alert-neh-targeted-by-dog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ture.com/articles/d41586-025-00756-2" TargetMode="External"/><Relationship Id="rId11" Type="http://schemas.openxmlformats.org/officeDocument/2006/relationships/hyperlink" Target="https://www.lemonde.fr/international/article/2025/03/21/donald-trump-entame-le-demantelement-du-ministere-de-l-education_6584050_3210.html" TargetMode="External"/><Relationship Id="rId5" Type="http://schemas.openxmlformats.org/officeDocument/2006/relationships/hyperlink" Target="https://www.npr.org/2025/05/09/nx-s1-5393737/carla-hayden-fired-library-of-congress-trump" TargetMode="External"/><Relationship Id="rId10" Type="http://schemas.openxmlformats.org/officeDocument/2006/relationships/hyperlink" Target="https://www.theguardian.com/us-news/2025/feb/04/doge-noaa-headquarters" TargetMode="External"/><Relationship Id="rId4" Type="http://schemas.openxmlformats.org/officeDocument/2006/relationships/hyperlink" Target="https://www.ala.org/faq-executive-order-targeting-imls" TargetMode="External"/><Relationship Id="rId9" Type="http://schemas.openxmlformats.org/officeDocument/2006/relationships/hyperlink" Target="https://www.lemonde.fr/planete/article/2025/01/30/etats-unis-le-senat-valide-le-choix-de-donald-trump-pour-l-agence-americaine-de-protection-de-l-environnement_6522790_3244.html" TargetMode="External"/><Relationship Id="rId14" Type="http://schemas.openxmlformats.org/officeDocument/2006/relationships/hyperlink" Target="https://www.defenseone.com/policy/2025/08/defense-tech-office-cuts-staff-down-40/407209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d41586-025-00969-5" TargetMode="External"/><Relationship Id="rId13" Type="http://schemas.openxmlformats.org/officeDocument/2006/relationships/hyperlink" Target="https://www.washingtonpost.com/science/2025/05/01/science-funding-nsf-cuts/" TargetMode="External"/><Relationship Id="rId3" Type="http://schemas.openxmlformats.org/officeDocument/2006/relationships/hyperlink" Target="https://airtable.com/appjhyo9NTvJLocRy/shrNto1NNp9eJlgpA?Ffj6Q=allRecords" TargetMode="External"/><Relationship Id="rId7" Type="http://schemas.openxmlformats.org/officeDocument/2006/relationships/hyperlink" Target="https://kffhealthnews.org/news/article/nih-grants-mrna-vaccines-trump-administration-hhs-rfk/" TargetMode="External"/><Relationship Id="rId12" Type="http://schemas.openxmlformats.org/officeDocument/2006/relationships/hyperlink" Target="https://www.statnews.com/2025/05/02/skinny-budget-trump-hhs-cuts-white-house-proposes-deep-reductions-nih-cdc/" TargetMode="External"/><Relationship Id="rId2" Type="http://schemas.openxmlformats.org/officeDocument/2006/relationships/hyperlink" Target="https://www.science.org/content/article/exclusive-nsf-starts-vetting-all-grants-comply-trump-s-ord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ture.com/articles/d41586-025-00954-y" TargetMode="External"/><Relationship Id="rId11" Type="http://schemas.openxmlformats.org/officeDocument/2006/relationships/hyperlink" Target="https://arstechnica.com/culture/2025/04/resist-eggheads-universities-are-not-as-weak-as-they-have-chosen-to-be/" TargetMode="External"/><Relationship Id="rId5" Type="http://schemas.openxmlformats.org/officeDocument/2006/relationships/hyperlink" Target="https://www.nature.com/articles/d41586-025-00703-1" TargetMode="External"/><Relationship Id="rId10" Type="http://schemas.openxmlformats.org/officeDocument/2006/relationships/hyperlink" Target="https://www.lemonde.fr/international/article/2025/03/15/donald-trump-decrete-la-guerre-a-l-universite-columbia_6581148_3210.html" TargetMode="External"/><Relationship Id="rId4" Type="http://schemas.openxmlformats.org/officeDocument/2006/relationships/hyperlink" Target="https://airtable.com/appGKlSVeXniQZkFC/shrFxbl1YTqb3AyOO" TargetMode="External"/><Relationship Id="rId9" Type="http://schemas.openxmlformats.org/officeDocument/2006/relationships/hyperlink" Target="https://arstechnica.com/science/2025/02/new-nih-policy-will-slash-support-money-to-research-universit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politics/2025/06/27/doge-loses-control-federal-grants/" TargetMode="External"/><Relationship Id="rId2" Type="http://schemas.openxmlformats.org/officeDocument/2006/relationships/hyperlink" Target="https://www.washingtonpost.com/politics/2025/04/11/doge-controls-federal-grant-postings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hitehouse.gov/presidential-actions/2025/08/improving-oversight-of-federal-grantmaking/" TargetMode="External"/><Relationship Id="rId4" Type="http://schemas.openxmlformats.org/officeDocument/2006/relationships/hyperlink" Target="https://www.whitehouse.gov/presidential-actions/2025/05/restoring-gold-standard-scienc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n.org/banned-words-list/" TargetMode="External"/><Relationship Id="rId2" Type="http://schemas.openxmlformats.org/officeDocument/2006/relationships/hyperlink" Target="https://www.nytimes.com/interactive/2025/03/07/us/trump-federal-agencies-websites-words-dei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pagetoday.com/special-reports/features/115256" TargetMode="External"/><Relationship Id="rId3" Type="http://schemas.openxmlformats.org/officeDocument/2006/relationships/hyperlink" Target="https://pen.org/banned-words-list/" TargetMode="External"/><Relationship Id="rId7" Type="http://schemas.openxmlformats.org/officeDocument/2006/relationships/hyperlink" Target="https://www.theguardian.com/us-news/2025/jun/01/us-veterans-affairs-agency-doctors-scientists-research?CMP=Share_iOSApp_Other" TargetMode="External"/><Relationship Id="rId2" Type="http://schemas.openxmlformats.org/officeDocument/2006/relationships/hyperlink" Target="https://www.nytimes.com/interactive/2025/03/07/us/trump-federal-agencies-websites-words-dei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ashingtonpost.com/climate-environment/2025/09/20/epa-scientists-research-publications/" TargetMode="External"/><Relationship Id="rId5" Type="http://schemas.openxmlformats.org/officeDocument/2006/relationships/hyperlink" Target="https://www.citizen.org/wp-content/uploads/1-Complaint-8.pdf" TargetMode="External"/><Relationship Id="rId4" Type="http://schemas.openxmlformats.org/officeDocument/2006/relationships/hyperlink" Target="https://acasignups.net/25/02/07/links-archived-versions-" TargetMode="External"/><Relationship Id="rId9" Type="http://schemas.openxmlformats.org/officeDocument/2006/relationships/hyperlink" Target="https://www.politico.com/news/2025/05/27/rfk-jr-nih-scientists-medical-journals-jama-lancet-nejm-00371349?_hsenc=p2ANqtz-8klTujUbJUnExYRc1zxGyDS9z4_eFCD-VZp4GlF5pythUuQbPviIH9Ai1crSek6OsahnjAlmnc9_CCzcEX1u1Z_QBQlw&amp;_hsmi=363611760&amp;utm_campaign=KHN:+First+Edition&amp;utm_content=363611760&amp;utm_medium=email&amp;utm_source=hs_emai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news.com/2025/05/01/nih-halts-research-funding-for-projects-involving-foreign-collaborators/" TargetMode="External"/><Relationship Id="rId3" Type="http://schemas.openxmlformats.org/officeDocument/2006/relationships/hyperlink" Target="https://www.nytimes.com/2025/02/06/health/usaid-clinical-trials-funding-trump.html" TargetMode="External"/><Relationship Id="rId7" Type="http://schemas.openxmlformats.org/officeDocument/2006/relationships/hyperlink" Target="https://www.lemonde.fr/sciences/article/2025/04/02/des-consignes-rappellent-aux-scientifiques-les-mesures-de-securite-a-respecter-a-l-etranger_6589778_1650684.html" TargetMode="External"/><Relationship Id="rId2" Type="http://schemas.openxmlformats.org/officeDocument/2006/relationships/hyperlink" Target="https://www.lemonde.fr/planete/article/2025/01/31/encore-sous-le-choc-du-retrait-americain-de-l-oms-les-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ired.com/story/hhs-niaid-irf-ebola-disease-research-stop/" TargetMode="External"/><Relationship Id="rId5" Type="http://schemas.openxmlformats.org/officeDocument/2006/relationships/hyperlink" Target="https://information.tv5monde.com/afrique/video/en-afrique-le-systeme-de-sante-est-fragilise-par-la-fin-de-laide-de-lusaid-2770145" TargetMode="External"/><Relationship Id="rId10" Type="http://schemas.openxmlformats.org/officeDocument/2006/relationships/hyperlink" Target="https://blog.scielo.org/en/2025/03/26/global-science-in-danger/" TargetMode="External"/><Relationship Id="rId4" Type="http://schemas.openxmlformats.org/officeDocument/2006/relationships/hyperlink" Target="https://www.lemonde.fr/international/article/2025/03/14/en-manque-de-financement-federal-l-universite-" TargetMode="External"/><Relationship Id="rId9" Type="http://schemas.openxmlformats.org/officeDocument/2006/relationships/hyperlink" Target="https://www.nature.com/articles/d41586-025-01056-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ytimes.com/2025/03/27/health/psychology-dei-apa-trump.html" TargetMode="External"/><Relationship Id="rId3" Type="http://schemas.openxmlformats.org/officeDocument/2006/relationships/hyperlink" Target="https://apnews.com/article/cancer-alley-tulane-university-researcher-resigns-0bca439d1c93049e24f7ed3708a7f81d" TargetMode="External"/><Relationship Id="rId7" Type="http://schemas.openxmlformats.org/officeDocument/2006/relationships/hyperlink" Target="https://www.statnews.com/2025/02/03/trump-executive-order-american-society-for-microbiology-removes-dei-content/" TargetMode="External"/><Relationship Id="rId2" Type="http://schemas.openxmlformats.org/officeDocument/2006/relationships/hyperlink" Target="https://standupforscience.f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ytimes.com/2025/10/02/us/trump-universities-compact-funding.html" TargetMode="External"/><Relationship Id="rId5" Type="http://schemas.openxmlformats.org/officeDocument/2006/relationships/hyperlink" Target="https://www.statnews.com/2025/07/03/nih-cuts-grant-restoration-complicated-by-limits-to-court-order-trump-dei-restrictions/" TargetMode="External"/><Relationship Id="rId10" Type="http://schemas.openxmlformats.org/officeDocument/2006/relationships/hyperlink" Target="https://www.bmj.com/content/388/bmj.r253" TargetMode="External"/><Relationship Id="rId4" Type="http://schemas.openxmlformats.org/officeDocument/2006/relationships/hyperlink" Target="https://www.texastribune.org/2025/09/08/texas-am-video-professor-student-gender-identity-content/" TargetMode="External"/><Relationship Id="rId9" Type="http://schemas.openxmlformats.org/officeDocument/2006/relationships/hyperlink" Target="https://www.thelancet.com/journals/lancet/article/PIIS0140-6736%2825%2900237-5/fulltex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pagetoday.com/opinion/faustfiles/117572" TargetMode="External"/><Relationship Id="rId3" Type="http://schemas.openxmlformats.org/officeDocument/2006/relationships/hyperlink" Target="https://www.statnews.com/2025/05/05/coalition-19-states-lawsuit-challenge-hhs-cuts-rfk-jr/" TargetMode="External"/><Relationship Id="rId7" Type="http://schemas.openxmlformats.org/officeDocument/2006/relationships/hyperlink" Target="https://www.nytimes.com/2025/08/21/us/politics/supreme-court-nih-grants.html" TargetMode="External"/><Relationship Id="rId2" Type="http://schemas.openxmlformats.org/officeDocument/2006/relationships/hyperlink" Target="https://www.medpagetoday.com/washington-watch/washington-watch/11729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opublica.org/article/trump-nih-cuts-transgender-research-grants" TargetMode="External"/><Relationship Id="rId5" Type="http://schemas.openxmlformats.org/officeDocument/2006/relationships/hyperlink" Target="https://www.wordsandmoney.com/in-a-major-win-for-libraries-federal-judge-orders-imls-to-be-restored/" TargetMode="External"/><Relationship Id="rId4" Type="http://schemas.openxmlformats.org/officeDocument/2006/relationships/hyperlink" Target="https://www.science.org/content/article/following-court-order-nih-ceases-new-terminations-politically-sensitive-grants" TargetMode="External"/><Relationship Id="rId9" Type="http://schemas.openxmlformats.org/officeDocument/2006/relationships/hyperlink" Target="https://www.citizen.org/wp-content/uploads/1-Complaint-8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rescueproject.org/data-rescue-project-portal/" TargetMode="External"/><Relationship Id="rId7" Type="http://schemas.openxmlformats.org/officeDocument/2006/relationships/hyperlink" Target="https://erica.datarescueproject.org/" TargetMode="External"/><Relationship Id="rId2" Type="http://schemas.openxmlformats.org/officeDocument/2006/relationships/hyperlink" Target="https://www.lemonde.fr/pixels/article/2025/02/16/contre-la-purge-sans-precedent-des-sites-gouvernementaux-ordonnee-par-trump-les-archivistes-du-numerique-a-l-offensive_6549807_4408996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404media.co/archivists-recreate-pre-trump-cdc-website-are-hosting-it-in-europe/" TargetMode="External"/><Relationship Id="rId5" Type="http://schemas.openxmlformats.org/officeDocument/2006/relationships/hyperlink" Target="https://www.theguardian.com/environment/2025/aug/30/climate-gov-website-trump" TargetMode="External"/><Relationship Id="rId4" Type="http://schemas.openxmlformats.org/officeDocument/2006/relationships/hyperlink" Target="https://blog.tib.eu/2025/05/14/protecting-science-tib-builds-dark-archive-for-arxi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s/15231226" TargetMode="External"/><Relationship Id="rId2" Type="http://schemas.openxmlformats.org/officeDocument/2006/relationships/hyperlink" Target="https://www.lemonde.fr/pixels/article/2025/02/16/contre-la-purge-sans-precedent-des-sites-gouvernementaux-ordonnee-par-trump-les-archivistes-du-numerique-a-l-offensive_6549807_4408996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lemonde.fr/pixels/article/2024/09/05/aux-etats-unis-internet-archive-perd-son-proces-contre-des-maisons-d-edition_6304799_4408996.html" TargetMode="External"/><Relationship Id="rId4" Type="http://schemas.openxmlformats.org/officeDocument/2006/relationships/hyperlink" Target="https://futurism.com/elon-musk-cuts-funding-for-internet-archiv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erning.com/policy/major-education-resource-set-to-shut-down-this-week" TargetMode="External"/><Relationship Id="rId2" Type="http://schemas.openxmlformats.org/officeDocument/2006/relationships/hyperlink" Target="https://www.lemonde.fr/international/article/2025/03/21/donald-trump-entame-le-demantelement-du-ministere-de-l-education_6584050_3210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datarescueproject/erica" TargetMode="External"/><Relationship Id="rId5" Type="http://schemas.openxmlformats.org/officeDocument/2006/relationships/hyperlink" Target="https://hechingerreport.org/proof-points-restart-eric-ed-library/" TargetMode="External"/><Relationship Id="rId4" Type="http://schemas.openxmlformats.org/officeDocument/2006/relationships/hyperlink" Target="https://docs.google.com/document/d/1H5qSJQE2N-wh6FxnWxBHE9r5Oq9mW-kI5Q_LDf4pKs4/mobilebasic?pli=1#heading=h.amc5r0s78jxx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dition.cnn.com/2025/05/08/climate/noaa-ends-disaster-database" TargetMode="External"/><Relationship Id="rId3" Type="http://schemas.openxmlformats.org/officeDocument/2006/relationships/hyperlink" Target="http://www.thelancet.com/journals/lancet/article/PIIS0140-6736(25)01249-8/fulltext" TargetMode="External"/><Relationship Id="rId7" Type="http://schemas.openxmlformats.org/officeDocument/2006/relationships/hyperlink" Target="https://www.fiercebiotech.com/research/nih-bans-researchers-china-russia-and-other-countries-multiple-databases" TargetMode="External"/><Relationship Id="rId2" Type="http://schemas.openxmlformats.org/officeDocument/2006/relationships/hyperlink" Target="https://zenodo.org/records/1523122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tatnews.com/2025/06/05/nih-national-human-genome-project-institute-hgp-archives-trump-cuts/" TargetMode="External"/><Relationship Id="rId5" Type="http://schemas.openxmlformats.org/officeDocument/2006/relationships/hyperlink" Target="https://www.sfgate.com/local/article/california-newspapers-collection-budget-cuts-20309491.php" TargetMode="External"/><Relationship Id="rId4" Type="http://schemas.openxmlformats.org/officeDocument/2006/relationships/hyperlink" Target="https://about.biodiversitylibrary.org/about/future-of-bhl/call-for-support/" TargetMode="External"/><Relationship Id="rId9" Type="http://schemas.openxmlformats.org/officeDocument/2006/relationships/hyperlink" Target="https://talkingpointsmemo.com/news/a-shortlist-of-federal-data-the-trump-administration-has-tampered-with-or-destroy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bsolutelymaybe.plos.org/2025/02/14/what-if-we-cant-rely-on-pubmed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bsolutelymaybe.plos.org/2025/02/14/what-if-we-cant-rely-on-pubmed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hildabastian.wordpress.com/2025/10/10/tracking-shutdown-impact-and-changes-at-pubmed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bmed.de/en/research/current-projects/olspub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bmed.de/en/research/current-projects/olspub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bmed.de/en/research/current-projects/olspub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exclusive-nsf-starts-vetting-all-grants-comply-trump-s-orders" TargetMode="External"/><Relationship Id="rId2" Type="http://schemas.openxmlformats.org/officeDocument/2006/relationships/hyperlink" Target="https://www.whitehouse.gov/presidential-actions/2025/01/defending-women-from-gender-ideology-extremism-and-restoring-biological-truth-to-the-federal-government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-nature-com.ezproxy.u-paris.fr/articles/d41586-025-01099-8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colin.sidre@u-paris.fr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shots-health-news/2025/04/03/g-s1-57888/hhs-fda-rfk-foia-public-records" TargetMode="External"/><Relationship Id="rId2" Type="http://schemas.openxmlformats.org/officeDocument/2006/relationships/hyperlink" Target="https://www.statnews.com/2025/04/24/trump-100-days-timeline-science-health-nih-cdc-fda-hh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wired.com/story/trump-nih-pick-launched-controversial-scientific-journal/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lemonde.fr/international/article/2025/02/13/le-senat-americain-valide-la-nomination-du-vaccinosceptique-robert-f-kennedy-jr-a-la-tete-du-ministere-de-la-sante_6545411_3210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lemonde.fr/international/article/2025/09/19/un-vote-sur-les-recommandations-vaccinales-inquiete-les-experts-aux-etats-unis_6641787_3210.html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theguardian.com/us-news/2025/aug/28/jim-oneill-cdc-profile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www.hhs.gov/about/news/hhs-restructuring-dog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60266E0-68FA-1147-9E94-08CDB549F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999" y="3668193"/>
            <a:ext cx="7777570" cy="691647"/>
          </a:xfrm>
        </p:spPr>
        <p:txBody>
          <a:bodyPr/>
          <a:lstStyle/>
          <a:p>
            <a:r>
              <a:rPr lang="fr-FR" dirty="0" smtClean="0"/>
              <a:t>Université Paris Cité, Direction générale déléguée aux bibliothèques et aux musées, BIU Santé médecine</a:t>
            </a:r>
          </a:p>
          <a:p>
            <a:r>
              <a:rPr lang="fr-FR" dirty="0" smtClean="0"/>
              <a:t>Semaine du libre-accès 2025 – Université de Nanterre</a:t>
            </a:r>
          </a:p>
          <a:p>
            <a:endParaRPr lang="fr-FR" dirty="0"/>
          </a:p>
          <a:p>
            <a:r>
              <a:rPr lang="fr-FR" dirty="0" smtClean="0"/>
              <a:t>4 novembre 2025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C563FA-6BB0-6341-BD6F-C84309E1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1188000"/>
            <a:ext cx="8187785" cy="1224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Administration </a:t>
            </a:r>
            <a:r>
              <a:rPr lang="fr-FR" b="1" dirty="0" err="1"/>
              <a:t>Trump</a:t>
            </a:r>
            <a:r>
              <a:rPr lang="fr-FR" b="1" dirty="0"/>
              <a:t> et bases de données américaines : les publications scientifiques en danger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42876" y="1244722"/>
            <a:ext cx="2305049" cy="3678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300" dirty="0" smtClean="0"/>
              <a:t>Une </a:t>
            </a:r>
            <a:r>
              <a:rPr lang="fr-FR" sz="1300" dirty="0" smtClean="0">
                <a:hlinkClick r:id="rId2"/>
              </a:rPr>
              <a:t>restructuration annoncée du HHS</a:t>
            </a:r>
            <a:r>
              <a:rPr lang="fr-FR" sz="1300" dirty="0" smtClean="0"/>
              <a:t>, et l’annonce de </a:t>
            </a:r>
            <a:r>
              <a:rPr lang="fr-FR" sz="1300" dirty="0" smtClean="0">
                <a:hlinkClick r:id="rId3"/>
              </a:rPr>
              <a:t>20 000 licenciements </a:t>
            </a:r>
            <a:r>
              <a:rPr lang="fr-FR" sz="1300" dirty="0" smtClean="0"/>
              <a:t>(20% des </a:t>
            </a:r>
            <a:r>
              <a:rPr lang="fr-FR" sz="1300" dirty="0" smtClean="0"/>
              <a:t>agents) dans les différents services du </a:t>
            </a:r>
            <a:r>
              <a:rPr lang="fr-FR" sz="1300" dirty="0" smtClean="0"/>
              <a:t>ministère, dont </a:t>
            </a:r>
            <a:r>
              <a:rPr lang="fr-FR" sz="1300" dirty="0" smtClean="0">
                <a:hlinkClick r:id="rId4"/>
              </a:rPr>
              <a:t>plusieurs hauts responsables d’agences du HHS</a:t>
            </a:r>
            <a:r>
              <a:rPr lang="fr-FR" sz="1300" dirty="0" smtClean="0"/>
              <a:t>. Ce volume de licenciements a été atteint en août 2025.</a:t>
            </a:r>
            <a:endParaRPr lang="fr-FR" sz="1300" dirty="0" smtClean="0"/>
          </a:p>
          <a:p>
            <a:pPr marL="0" indent="0">
              <a:buNone/>
            </a:pPr>
            <a:r>
              <a:rPr lang="fr-FR" sz="1300" dirty="0" smtClean="0">
                <a:hlinkClick r:id="rId5"/>
              </a:rPr>
              <a:t>D’autres licenciements non quantifiés</a:t>
            </a:r>
            <a:r>
              <a:rPr lang="fr-FR" sz="1300" dirty="0" smtClean="0"/>
              <a:t> ont eu lieu depuis le début du </a:t>
            </a:r>
            <a:r>
              <a:rPr lang="fr-FR" sz="1300" dirty="0" err="1" smtClean="0"/>
              <a:t>shutdown</a:t>
            </a:r>
            <a:r>
              <a:rPr lang="fr-FR" sz="1300" dirty="0" smtClean="0"/>
              <a:t>.</a:t>
            </a:r>
            <a:endParaRPr lang="fr-FR" sz="13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687364"/>
            <a:ext cx="4387075" cy="4337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3605" r="19737" b="15068"/>
          <a:stretch/>
        </p:blipFill>
        <p:spPr>
          <a:xfrm>
            <a:off x="4968784" y="672885"/>
            <a:ext cx="456421" cy="499943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8" t="1852" r="26562" b="14815"/>
          <a:stretch/>
        </p:blipFill>
        <p:spPr>
          <a:xfrm>
            <a:off x="5610226" y="2143125"/>
            <a:ext cx="230988" cy="35235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3" t="8148" r="26667" b="53889"/>
          <a:stretch/>
        </p:blipFill>
        <p:spPr>
          <a:xfrm>
            <a:off x="5610226" y="3495675"/>
            <a:ext cx="264837" cy="36683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Multiplication 9"/>
          <p:cNvSpPr/>
          <p:nvPr/>
        </p:nvSpPr>
        <p:spPr>
          <a:xfrm>
            <a:off x="2447925" y="2755929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10"/>
          <p:cNvSpPr/>
          <p:nvPr/>
        </p:nvSpPr>
        <p:spPr>
          <a:xfrm>
            <a:off x="4271603" y="3862509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11"/>
          <p:cNvSpPr/>
          <p:nvPr/>
        </p:nvSpPr>
        <p:spPr>
          <a:xfrm>
            <a:off x="3716156" y="2938171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12"/>
          <p:cNvSpPr/>
          <p:nvPr/>
        </p:nvSpPr>
        <p:spPr>
          <a:xfrm>
            <a:off x="2447925" y="4096024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13"/>
          <p:cNvSpPr/>
          <p:nvPr/>
        </p:nvSpPr>
        <p:spPr>
          <a:xfrm>
            <a:off x="2438504" y="3679092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14"/>
          <p:cNvSpPr/>
          <p:nvPr/>
        </p:nvSpPr>
        <p:spPr>
          <a:xfrm>
            <a:off x="3711815" y="2516924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15"/>
          <p:cNvSpPr/>
          <p:nvPr/>
        </p:nvSpPr>
        <p:spPr>
          <a:xfrm>
            <a:off x="3727440" y="2054755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6110583" y="1980439"/>
            <a:ext cx="782847" cy="435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6056619" y="2416322"/>
            <a:ext cx="890776" cy="4487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6104702" y="4171559"/>
            <a:ext cx="782847" cy="435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7255459" y="2838226"/>
            <a:ext cx="1653636" cy="88939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charset="2"/>
              <a:buNone/>
            </a:pPr>
            <a:r>
              <a:rPr lang="fr-FR" sz="1300" dirty="0" smtClean="0"/>
              <a:t>Mise sous contrôle d’autres instances « pour combattre le gâchis, la fraude et les abus »</a:t>
            </a:r>
          </a:p>
        </p:txBody>
      </p:sp>
      <p:cxnSp>
        <p:nvCxnSpPr>
          <p:cNvPr id="23" name="Connecteur droit avec flèche 22"/>
          <p:cNvCxnSpPr>
            <a:stCxn id="17" idx="6"/>
          </p:cNvCxnSpPr>
          <p:nvPr/>
        </p:nvCxnSpPr>
        <p:spPr>
          <a:xfrm>
            <a:off x="6893430" y="2198381"/>
            <a:ext cx="597030" cy="63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944047" y="2640721"/>
            <a:ext cx="307071" cy="19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893430" y="3604260"/>
            <a:ext cx="362029" cy="77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9" y="3534810"/>
            <a:ext cx="296018" cy="327699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Lucida Sans" panose="020B0602030504020204" pitchFamily="34" charset="0"/>
              </a:rPr>
              <a:t>Licenciements massifs et nominations de personnalités pro-</a:t>
            </a:r>
            <a:r>
              <a:rPr lang="fr-FR" sz="2000" dirty="0" err="1" smtClean="0">
                <a:latin typeface="Lucida Sans" panose="020B0602030504020204" pitchFamily="34" charset="0"/>
              </a:rPr>
              <a:t>Trump</a:t>
            </a:r>
            <a:r>
              <a:rPr lang="fr-FR" sz="2000" dirty="0" smtClean="0">
                <a:latin typeface="Lucida Sans" panose="020B0602030504020204" pitchFamily="34" charset="0"/>
              </a:rPr>
              <a:t> : une méthodologie appliquée consciencieusement</a:t>
            </a:r>
            <a:endParaRPr lang="fr-FR" sz="2000" dirty="0">
              <a:latin typeface="Lucida Sans" panose="020B0602030504020204" pitchFamily="34" charset="0"/>
            </a:endParaRP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2"/>
              </a:rPr>
              <a:t>National </a:t>
            </a:r>
            <a:r>
              <a:rPr lang="fr-FR" dirty="0" err="1" smtClean="0">
                <a:latin typeface="Lucida Sans" panose="020B0602030504020204" pitchFamily="34" charset="0"/>
                <a:hlinkClick r:id="rId2"/>
              </a:rPr>
              <a:t>Endowment</a:t>
            </a:r>
            <a:r>
              <a:rPr lang="fr-FR" dirty="0" smtClean="0">
                <a:latin typeface="Lucida Sans" panose="020B0602030504020204" pitchFamily="34" charset="0"/>
                <a:hlinkClick r:id="rId2"/>
              </a:rPr>
              <a:t> for the </a:t>
            </a:r>
            <a:r>
              <a:rPr lang="fr-FR" dirty="0" err="1" smtClean="0">
                <a:latin typeface="Lucida Sans" panose="020B0602030504020204" pitchFamily="34" charset="0"/>
                <a:hlinkClick r:id="rId2"/>
              </a:rPr>
              <a:t>Humanities</a:t>
            </a:r>
            <a:r>
              <a:rPr lang="fr-FR" dirty="0" smtClean="0">
                <a:latin typeface="Lucida Sans" panose="020B0602030504020204" pitchFamily="34" charset="0"/>
              </a:rPr>
              <a:t> (NEH) et </a:t>
            </a:r>
            <a:r>
              <a:rPr lang="fr-FR" dirty="0" smtClean="0">
                <a:latin typeface="Lucida Sans" panose="020B0602030504020204" pitchFamily="34" charset="0"/>
                <a:hlinkClick r:id="rId3"/>
              </a:rPr>
              <a:t>for the Arts</a:t>
            </a:r>
            <a:r>
              <a:rPr lang="fr-FR" dirty="0" smtClean="0">
                <a:latin typeface="Lucida Sans" panose="020B0602030504020204" pitchFamily="34" charset="0"/>
              </a:rPr>
              <a:t> (NEA)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4"/>
              </a:rPr>
              <a:t>Institute of Museum and Library Services</a:t>
            </a:r>
            <a:r>
              <a:rPr lang="fr-FR" dirty="0" smtClean="0">
                <a:latin typeface="Lucida Sans" panose="020B0602030504020204" pitchFamily="34" charset="0"/>
              </a:rPr>
              <a:t> (IMLS)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5"/>
              </a:rPr>
              <a:t>Library of </a:t>
            </a:r>
            <a:r>
              <a:rPr lang="fr-FR" dirty="0" err="1" smtClean="0">
                <a:latin typeface="Lucida Sans" panose="020B0602030504020204" pitchFamily="34" charset="0"/>
                <a:hlinkClick r:id="rId5"/>
              </a:rPr>
              <a:t>Congress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smtClean="0">
                <a:latin typeface="Lucida Sans" panose="020B0602030504020204" pitchFamily="34" charset="0"/>
              </a:rPr>
              <a:t>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6"/>
              </a:rPr>
              <a:t>NASA</a:t>
            </a:r>
            <a:r>
              <a:rPr lang="fr-FR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7"/>
              </a:rPr>
              <a:t>National Science </a:t>
            </a:r>
            <a:r>
              <a:rPr lang="fr-FR" dirty="0" err="1" smtClean="0">
                <a:latin typeface="Lucida Sans" panose="020B0602030504020204" pitchFamily="34" charset="0"/>
                <a:hlinkClick r:id="rId7"/>
              </a:rPr>
              <a:t>Foundation</a:t>
            </a:r>
            <a:r>
              <a:rPr lang="fr-FR" dirty="0" smtClean="0">
                <a:latin typeface="Lucida Sans" panose="020B0602030504020204" pitchFamily="34" charset="0"/>
              </a:rPr>
              <a:t> (NSF) ;</a:t>
            </a:r>
          </a:p>
          <a:p>
            <a:pPr lvl="1"/>
            <a:r>
              <a:rPr lang="fr-FR" dirty="0" err="1" smtClean="0">
                <a:latin typeface="Lucida Sans" panose="020B0602030504020204" pitchFamily="34" charset="0"/>
                <a:hlinkClick r:id="rId8"/>
              </a:rPr>
              <a:t>Occupational</a:t>
            </a:r>
            <a:r>
              <a:rPr lang="fr-FR" dirty="0" smtClean="0">
                <a:latin typeface="Lucida Sans" panose="020B0602030504020204" pitchFamily="34" charset="0"/>
                <a:hlinkClick r:id="rId8"/>
              </a:rPr>
              <a:t> </a:t>
            </a:r>
            <a:r>
              <a:rPr lang="fr-FR" dirty="0" err="1" smtClean="0">
                <a:latin typeface="Lucida Sans" panose="020B0602030504020204" pitchFamily="34" charset="0"/>
                <a:hlinkClick r:id="rId8"/>
              </a:rPr>
              <a:t>Safety</a:t>
            </a:r>
            <a:r>
              <a:rPr lang="fr-FR" dirty="0" smtClean="0">
                <a:latin typeface="Lucida Sans" panose="020B0602030504020204" pitchFamily="34" charset="0"/>
                <a:hlinkClick r:id="rId8"/>
              </a:rPr>
              <a:t> and </a:t>
            </a:r>
            <a:r>
              <a:rPr lang="fr-FR" dirty="0" err="1" smtClean="0">
                <a:latin typeface="Lucida Sans" panose="020B0602030504020204" pitchFamily="34" charset="0"/>
                <a:hlinkClick r:id="rId8"/>
              </a:rPr>
              <a:t>Health</a:t>
            </a:r>
            <a:r>
              <a:rPr lang="fr-FR" dirty="0" smtClean="0">
                <a:latin typeface="Lucida Sans" panose="020B0602030504020204" pitchFamily="34" charset="0"/>
                <a:hlinkClick r:id="rId8"/>
              </a:rPr>
              <a:t> Administration</a:t>
            </a:r>
            <a:r>
              <a:rPr lang="fr-FR" dirty="0" smtClean="0">
                <a:latin typeface="Lucida Sans" panose="020B0602030504020204" pitchFamily="34" charset="0"/>
              </a:rPr>
              <a:t> (OSHA) ;</a:t>
            </a:r>
          </a:p>
          <a:p>
            <a:pPr lvl="1"/>
            <a:r>
              <a:rPr lang="fr-FR" dirty="0" err="1" smtClean="0">
                <a:latin typeface="Lucida Sans" panose="020B0602030504020204" pitchFamily="34" charset="0"/>
                <a:hlinkClick r:id="rId9"/>
              </a:rPr>
              <a:t>Environmental</a:t>
            </a:r>
            <a:r>
              <a:rPr lang="fr-FR" dirty="0" smtClean="0">
                <a:latin typeface="Lucida Sans" panose="020B0602030504020204" pitchFamily="34" charset="0"/>
                <a:hlinkClick r:id="rId9"/>
              </a:rPr>
              <a:t> Protection Agency</a:t>
            </a:r>
            <a:r>
              <a:rPr lang="fr-FR" dirty="0" smtClean="0">
                <a:latin typeface="Lucida Sans" panose="020B0602030504020204" pitchFamily="34" charset="0"/>
              </a:rPr>
              <a:t> (EPA)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10"/>
              </a:rPr>
              <a:t>National </a:t>
            </a:r>
            <a:r>
              <a:rPr lang="fr-FR" dirty="0" err="1" smtClean="0">
                <a:latin typeface="Lucida Sans" panose="020B0602030504020204" pitchFamily="34" charset="0"/>
                <a:hlinkClick r:id="rId10"/>
              </a:rPr>
              <a:t>Oceanic</a:t>
            </a:r>
            <a:r>
              <a:rPr lang="fr-FR" dirty="0" smtClean="0">
                <a:latin typeface="Lucida Sans" panose="020B0602030504020204" pitchFamily="34" charset="0"/>
                <a:hlinkClick r:id="rId10"/>
              </a:rPr>
              <a:t> and </a:t>
            </a:r>
            <a:r>
              <a:rPr lang="fr-FR" dirty="0" err="1" smtClean="0">
                <a:latin typeface="Lucida Sans" panose="020B0602030504020204" pitchFamily="34" charset="0"/>
                <a:hlinkClick r:id="rId10"/>
              </a:rPr>
              <a:t>Atmospheric</a:t>
            </a:r>
            <a:r>
              <a:rPr lang="fr-FR" dirty="0" smtClean="0">
                <a:latin typeface="Lucida Sans" panose="020B0602030504020204" pitchFamily="34" charset="0"/>
                <a:hlinkClick r:id="rId10"/>
              </a:rPr>
              <a:t> Administration</a:t>
            </a:r>
            <a:r>
              <a:rPr lang="fr-FR" dirty="0" smtClean="0">
                <a:latin typeface="Lucida Sans" panose="020B0602030504020204" pitchFamily="34" charset="0"/>
              </a:rPr>
              <a:t> (NOAA)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11"/>
              </a:rPr>
              <a:t>US </a:t>
            </a:r>
            <a:r>
              <a:rPr lang="fr-FR" dirty="0" err="1" smtClean="0">
                <a:latin typeface="Lucida Sans" panose="020B0602030504020204" pitchFamily="34" charset="0"/>
                <a:hlinkClick r:id="rId11"/>
              </a:rPr>
              <a:t>Department</a:t>
            </a:r>
            <a:r>
              <a:rPr lang="fr-FR" dirty="0" smtClean="0">
                <a:latin typeface="Lucida Sans" panose="020B0602030504020204" pitchFamily="34" charset="0"/>
                <a:hlinkClick r:id="rId11"/>
              </a:rPr>
              <a:t> of Education</a:t>
            </a:r>
            <a:r>
              <a:rPr lang="fr-FR" dirty="0" smtClean="0">
                <a:latin typeface="Lucida Sans" panose="020B0602030504020204" pitchFamily="34" charset="0"/>
              </a:rPr>
              <a:t> (ministère de l’éducation)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12"/>
              </a:rPr>
              <a:t>Agence de coopération internationale USAID</a:t>
            </a:r>
            <a:r>
              <a:rPr lang="fr-FR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dirty="0" err="1" smtClean="0">
                <a:latin typeface="Lucida Sans" panose="020B0602030504020204" pitchFamily="34" charset="0"/>
                <a:hlinkClick r:id="rId13"/>
              </a:rPr>
              <a:t>Smithsonian</a:t>
            </a:r>
            <a:r>
              <a:rPr lang="fr-FR" dirty="0" smtClean="0">
                <a:latin typeface="Lucida Sans" panose="020B0602030504020204" pitchFamily="34" charset="0"/>
                <a:hlinkClick r:id="rId13"/>
              </a:rPr>
              <a:t> Institution</a:t>
            </a:r>
            <a:r>
              <a:rPr lang="fr-FR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dirty="0" err="1" smtClean="0">
                <a:latin typeface="Lucida Sans" panose="020B0602030504020204" pitchFamily="34" charset="0"/>
                <a:hlinkClick r:id="rId14"/>
              </a:rPr>
              <a:t>Defense</a:t>
            </a:r>
            <a:r>
              <a:rPr lang="fr-FR" dirty="0" smtClean="0">
                <a:latin typeface="Lucida Sans" panose="020B0602030504020204" pitchFamily="34" charset="0"/>
                <a:hlinkClick r:id="rId14"/>
              </a:rPr>
              <a:t> </a:t>
            </a:r>
            <a:r>
              <a:rPr lang="fr-FR" dirty="0" err="1" smtClean="0">
                <a:latin typeface="Lucida Sans" panose="020B0602030504020204" pitchFamily="34" charset="0"/>
                <a:hlinkClick r:id="rId14"/>
              </a:rPr>
              <a:t>Technical</a:t>
            </a:r>
            <a:r>
              <a:rPr lang="fr-FR" dirty="0" smtClean="0">
                <a:latin typeface="Lucida Sans" panose="020B0602030504020204" pitchFamily="34" charset="0"/>
                <a:hlinkClick r:id="rId14"/>
              </a:rPr>
              <a:t> Information Center</a:t>
            </a:r>
            <a:r>
              <a:rPr lang="fr-FR" dirty="0" smtClean="0">
                <a:latin typeface="Lucida Sans" panose="020B0602030504020204" pitchFamily="34" charset="0"/>
              </a:rPr>
              <a:t> du Pentagone.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Lucida Sans" panose="020B0602030504020204" pitchFamily="34" charset="0"/>
              </a:rPr>
              <a:t>L’outil de l’administration </a:t>
            </a:r>
            <a:r>
              <a:rPr lang="fr-FR" sz="2000" dirty="0" err="1" smtClean="0">
                <a:latin typeface="Lucida Sans" panose="020B0602030504020204" pitchFamily="34" charset="0"/>
              </a:rPr>
              <a:t>Trump</a:t>
            </a:r>
            <a:r>
              <a:rPr lang="fr-FR" sz="2000" dirty="0" smtClean="0">
                <a:latin typeface="Lucida Sans" panose="020B0602030504020204" pitchFamily="34" charset="0"/>
              </a:rPr>
              <a:t> : le DOGE.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11431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Un second angle d’attaque : les coupes budgétaires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2"/>
              </a:rPr>
              <a:t>Gel et arrêt progressif des financements de recherches</a:t>
            </a:r>
            <a:r>
              <a:rPr lang="fr-FR" dirty="0" smtClean="0">
                <a:latin typeface="Lucida Sans" panose="020B0602030504020204" pitchFamily="34" charset="0"/>
              </a:rPr>
              <a:t> : recherches à venir puis interruptions de recherches en cours ; en élargissant progressivement à de nombreux domaines. Recensement effectué </a:t>
            </a:r>
            <a:r>
              <a:rPr lang="fr-FR" dirty="0" smtClean="0">
                <a:latin typeface="Lucida Sans" panose="020B0602030504020204" pitchFamily="34" charset="0"/>
              </a:rPr>
              <a:t>de </a:t>
            </a:r>
            <a:r>
              <a:rPr lang="fr-FR" dirty="0" smtClean="0">
                <a:latin typeface="Lucida Sans" panose="020B0602030504020204" pitchFamily="34" charset="0"/>
                <a:hlinkClick r:id="rId3"/>
              </a:rPr>
              <a:t>plus de </a:t>
            </a:r>
            <a:r>
              <a:rPr lang="fr-FR" dirty="0" smtClean="0">
                <a:latin typeface="Lucida Sans" panose="020B0602030504020204" pitchFamily="34" charset="0"/>
                <a:hlinkClick r:id="rId3"/>
              </a:rPr>
              <a:t>1600 </a:t>
            </a:r>
            <a:r>
              <a:rPr lang="fr-FR" dirty="0" smtClean="0">
                <a:latin typeface="Lucida Sans" panose="020B0602030504020204" pitchFamily="34" charset="0"/>
                <a:hlinkClick r:id="rId3"/>
              </a:rPr>
              <a:t>bourses annulées par le NIH</a:t>
            </a:r>
            <a:r>
              <a:rPr lang="fr-FR" dirty="0" smtClean="0">
                <a:latin typeface="Lucida Sans" panose="020B0602030504020204" pitchFamily="34" charset="0"/>
              </a:rPr>
              <a:t> et </a:t>
            </a:r>
            <a:r>
              <a:rPr lang="fr-FR" dirty="0" smtClean="0">
                <a:latin typeface="Lucida Sans" panose="020B0602030504020204" pitchFamily="34" charset="0"/>
                <a:hlinkClick r:id="rId4"/>
              </a:rPr>
              <a:t>près de </a:t>
            </a:r>
            <a:r>
              <a:rPr lang="fr-FR" dirty="0" smtClean="0">
                <a:latin typeface="Lucida Sans" panose="020B0602030504020204" pitchFamily="34" charset="0"/>
                <a:hlinkClick r:id="rId4"/>
              </a:rPr>
              <a:t>2000 </a:t>
            </a:r>
            <a:r>
              <a:rPr lang="fr-FR" dirty="0" smtClean="0">
                <a:latin typeface="Lucida Sans" panose="020B0602030504020204" pitchFamily="34" charset="0"/>
                <a:hlinkClick r:id="rId4"/>
              </a:rPr>
              <a:t>par la </a:t>
            </a:r>
            <a:r>
              <a:rPr lang="fr-FR" dirty="0" smtClean="0">
                <a:latin typeface="Lucida Sans" panose="020B0602030504020204" pitchFamily="34" charset="0"/>
                <a:hlinkClick r:id="rId4"/>
              </a:rPr>
              <a:t>NSF</a:t>
            </a:r>
            <a:r>
              <a:rPr lang="fr-FR" dirty="0">
                <a:latin typeface="Lucida Sans" panose="020B0602030504020204" pitchFamily="34" charset="0"/>
              </a:rPr>
              <a:t> (au 31 juillet</a:t>
            </a:r>
            <a:r>
              <a:rPr lang="fr-FR" dirty="0" smtClean="0">
                <a:latin typeface="Lucida Sans" panose="020B0602030504020204" pitchFamily="34" charset="0"/>
              </a:rPr>
              <a:t>).</a:t>
            </a:r>
            <a:endParaRPr lang="fr-FR" dirty="0" smtClean="0">
              <a:latin typeface="Lucida Sans" panose="020B0602030504020204" pitchFamily="34" charset="0"/>
            </a:endParaRPr>
          </a:p>
          <a:p>
            <a:pPr lvl="1"/>
            <a:r>
              <a:rPr lang="fr-FR" dirty="0">
                <a:latin typeface="Lucida Sans" panose="020B0602030504020204" pitchFamily="34" charset="0"/>
              </a:rPr>
              <a:t>Attaque ciblés contre des projets et domaines de recherche (</a:t>
            </a:r>
            <a:r>
              <a:rPr lang="fr-FR" dirty="0">
                <a:latin typeface="Lucida Sans" panose="020B0602030504020204" pitchFamily="34" charset="0"/>
                <a:hlinkClick r:id="rId5"/>
              </a:rPr>
              <a:t>DEI</a:t>
            </a:r>
            <a:r>
              <a:rPr lang="fr-FR" dirty="0">
                <a:latin typeface="Lucida Sans" panose="020B0602030504020204" pitchFamily="34" charset="0"/>
              </a:rPr>
              <a:t>, </a:t>
            </a:r>
            <a:r>
              <a:rPr lang="fr-FR" dirty="0">
                <a:latin typeface="Lucida Sans" panose="020B0602030504020204" pitchFamily="34" charset="0"/>
                <a:hlinkClick r:id="rId6"/>
              </a:rPr>
              <a:t>Covid-19</a:t>
            </a:r>
            <a:r>
              <a:rPr lang="fr-FR" dirty="0">
                <a:latin typeface="Lucida Sans" panose="020B0602030504020204" pitchFamily="34" charset="0"/>
              </a:rPr>
              <a:t>, </a:t>
            </a:r>
            <a:r>
              <a:rPr lang="fr-FR" dirty="0">
                <a:latin typeface="Lucida Sans" panose="020B0602030504020204" pitchFamily="34" charset="0"/>
                <a:hlinkClick r:id="rId7"/>
              </a:rPr>
              <a:t>vaccins </a:t>
            </a:r>
            <a:r>
              <a:rPr lang="fr-FR" dirty="0" err="1">
                <a:latin typeface="Lucida Sans" panose="020B0602030504020204" pitchFamily="34" charset="0"/>
                <a:hlinkClick r:id="rId7"/>
              </a:rPr>
              <a:t>mRNA</a:t>
            </a:r>
            <a:r>
              <a:rPr lang="fr-FR" dirty="0">
                <a:latin typeface="Lucida Sans" panose="020B0602030504020204" pitchFamily="34" charset="0"/>
              </a:rPr>
              <a:t>, </a:t>
            </a:r>
            <a:r>
              <a:rPr lang="fr-FR" dirty="0">
                <a:latin typeface="Lucida Sans" panose="020B0602030504020204" pitchFamily="34" charset="0"/>
                <a:hlinkClick r:id="rId8"/>
              </a:rPr>
              <a:t>VIH</a:t>
            </a:r>
            <a:r>
              <a:rPr lang="fr-FR" dirty="0">
                <a:latin typeface="Lucida Sans" panose="020B0602030504020204" pitchFamily="34" charset="0"/>
              </a:rPr>
              <a:t>, </a:t>
            </a:r>
            <a:r>
              <a:rPr lang="fr-FR" dirty="0">
                <a:latin typeface="Lucida Sans" panose="020B0602030504020204" pitchFamily="34" charset="0"/>
                <a:hlinkClick r:id="rId6"/>
              </a:rPr>
              <a:t>crise climatique</a:t>
            </a:r>
            <a:r>
              <a:rPr lang="fr-FR" dirty="0">
                <a:latin typeface="Lucida Sans" panose="020B0602030504020204" pitchFamily="34" charset="0"/>
              </a:rPr>
              <a:t>, etc</a:t>
            </a:r>
            <a:r>
              <a:rPr lang="fr-FR" dirty="0" smtClean="0">
                <a:latin typeface="Lucida Sans" panose="020B0602030504020204" pitchFamily="34" charset="0"/>
              </a:rPr>
              <a:t>.) ;</a:t>
            </a:r>
            <a:endParaRPr lang="fr-FR" dirty="0" smtClean="0">
              <a:latin typeface="Lucida Sans" panose="020B0602030504020204" pitchFamily="34" charset="0"/>
            </a:endParaRPr>
          </a:p>
          <a:p>
            <a:pPr lvl="1"/>
            <a:r>
              <a:rPr lang="fr-FR" dirty="0">
                <a:latin typeface="Lucida Sans" panose="020B0602030504020204" pitchFamily="34" charset="0"/>
                <a:hlinkClick r:id="rId9"/>
              </a:rPr>
              <a:t>Forte restriction des réductions sur les coûts indirects</a:t>
            </a:r>
            <a:r>
              <a:rPr lang="fr-FR" dirty="0">
                <a:latin typeface="Lucida Sans" panose="020B0602030504020204" pitchFamily="34" charset="0"/>
              </a:rPr>
              <a:t> dont le NIH faisait bénéficier les universités.</a:t>
            </a:r>
          </a:p>
          <a:p>
            <a:pPr lvl="1"/>
            <a:r>
              <a:rPr lang="fr-FR" dirty="0">
                <a:latin typeface="Lucida Sans" panose="020B0602030504020204" pitchFamily="34" charset="0"/>
              </a:rPr>
              <a:t>Mise au pas financière d’établissements (</a:t>
            </a:r>
            <a:r>
              <a:rPr lang="fr-FR" dirty="0" smtClean="0">
                <a:latin typeface="Lucida Sans" panose="020B0602030504020204" pitchFamily="34" charset="0"/>
                <a:hlinkClick r:id="rId10"/>
              </a:rPr>
              <a:t>Columbia</a:t>
            </a:r>
            <a:r>
              <a:rPr lang="fr-FR" dirty="0" smtClean="0">
                <a:latin typeface="Lucida Sans" panose="020B0602030504020204" pitchFamily="34" charset="0"/>
              </a:rPr>
              <a:t>, </a:t>
            </a:r>
            <a:r>
              <a:rPr lang="fr-FR" dirty="0" smtClean="0">
                <a:latin typeface="Lucida Sans" panose="020B0602030504020204" pitchFamily="34" charset="0"/>
              </a:rPr>
              <a:t>Harvard et l’UCLA sont les arbres </a:t>
            </a:r>
            <a:r>
              <a:rPr lang="fr-FR" dirty="0" smtClean="0">
                <a:latin typeface="Lucida Sans" panose="020B0602030504020204" pitchFamily="34" charset="0"/>
                <a:hlinkClick r:id="rId11"/>
              </a:rPr>
              <a:t>qui cachent la forêt</a:t>
            </a:r>
            <a:r>
              <a:rPr lang="fr-FR" dirty="0" smtClean="0">
                <a:latin typeface="Lucida Sans" panose="020B0602030504020204" pitchFamily="34" charset="0"/>
              </a:rPr>
              <a:t>) </a:t>
            </a:r>
            <a:r>
              <a:rPr lang="fr-FR" dirty="0" smtClean="0">
                <a:latin typeface="Lucida Sans" panose="020B0602030504020204" pitchFamily="34" charset="0"/>
              </a:rPr>
              <a:t>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Coupes massives prévues dans le budget 2026 </a:t>
            </a:r>
            <a:r>
              <a:rPr lang="fr-FR" dirty="0" smtClean="0">
                <a:latin typeface="Lucida Sans" panose="020B0602030504020204" pitchFamily="34" charset="0"/>
                <a:hlinkClick r:id="rId12"/>
              </a:rPr>
              <a:t>du </a:t>
            </a:r>
            <a:r>
              <a:rPr lang="fr-FR" dirty="0" smtClean="0">
                <a:latin typeface="Lucida Sans" panose="020B0602030504020204" pitchFamily="34" charset="0"/>
                <a:hlinkClick r:id="rId12"/>
              </a:rPr>
              <a:t>HHS</a:t>
            </a:r>
            <a:r>
              <a:rPr lang="fr-FR" dirty="0" smtClean="0">
                <a:latin typeface="Lucida Sans" panose="020B0602030504020204" pitchFamily="34" charset="0"/>
              </a:rPr>
              <a:t> ou de </a:t>
            </a:r>
            <a:r>
              <a:rPr lang="fr-FR" dirty="0" smtClean="0">
                <a:latin typeface="Lucida Sans" panose="020B0602030504020204" pitchFamily="34" charset="0"/>
                <a:hlinkClick r:id="rId13"/>
              </a:rPr>
              <a:t>la NSF</a:t>
            </a:r>
            <a:r>
              <a:rPr lang="fr-FR" dirty="0" smtClean="0">
                <a:latin typeface="Lucida Sans" panose="020B0602030504020204" pitchFamily="34" charset="0"/>
              </a:rPr>
              <a:t> </a:t>
            </a:r>
            <a:r>
              <a:rPr lang="fr-FR" dirty="0" smtClean="0">
                <a:latin typeface="Lucida Sans" panose="020B0602030504020204" pitchFamily="34" charset="0"/>
              </a:rPr>
              <a:t>(entre autres institutions sacrifiées).</a:t>
            </a:r>
          </a:p>
          <a:p>
            <a:pPr lvl="1"/>
            <a:endParaRPr lang="fr-FR" dirty="0" smtClean="0"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11550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8" y="777190"/>
            <a:ext cx="7932177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Un second angle d’attaque : </a:t>
            </a:r>
            <a:r>
              <a:rPr lang="fr-FR" sz="2000" dirty="0" smtClean="0"/>
              <a:t>un système de validation des financements verrouillé par le politique</a:t>
            </a:r>
            <a:endParaRPr lang="fr-FR" sz="2000" dirty="0" smtClean="0"/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Dès le printemps 2025, </a:t>
            </a:r>
            <a:r>
              <a:rPr lang="fr-FR" dirty="0" err="1" smtClean="0">
                <a:latin typeface="Lucida Sans" panose="020B0602030504020204" pitchFamily="34" charset="0"/>
                <a:hlinkClick r:id="rId2"/>
              </a:rPr>
              <a:t>main-mise</a:t>
            </a:r>
            <a:r>
              <a:rPr lang="fr-FR" dirty="0" smtClean="0">
                <a:latin typeface="Lucida Sans" panose="020B0602030504020204" pitchFamily="34" charset="0"/>
                <a:hlinkClick r:id="rId2"/>
              </a:rPr>
              <a:t> du DOGE sur les processus de validation des bourses de recherche</a:t>
            </a:r>
            <a:r>
              <a:rPr lang="fr-FR" dirty="0" smtClean="0">
                <a:latin typeface="Lucida Sans" panose="020B0602030504020204" pitchFamily="34" charset="0"/>
              </a:rPr>
              <a:t> ; pour </a:t>
            </a:r>
            <a:r>
              <a:rPr lang="fr-FR" dirty="0" smtClean="0">
                <a:latin typeface="Lucida Sans" panose="020B0602030504020204" pitchFamily="34" charset="0"/>
                <a:hlinkClick r:id="rId3"/>
              </a:rPr>
              <a:t>un temps seulement</a:t>
            </a:r>
            <a:r>
              <a:rPr lang="fr-FR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dirty="0">
                <a:latin typeface="Lucida Sans" panose="020B0602030504020204" pitchFamily="34" charset="0"/>
              </a:rPr>
              <a:t>Instrumentalisation de </a:t>
            </a:r>
            <a:r>
              <a:rPr lang="fr-FR" dirty="0" smtClean="0">
                <a:latin typeface="Lucida Sans" panose="020B0602030504020204" pitchFamily="34" charset="0"/>
              </a:rPr>
              <a:t>la science ouverte : </a:t>
            </a:r>
            <a:r>
              <a:rPr lang="fr-FR" dirty="0">
                <a:latin typeface="Lucida Sans" panose="020B0602030504020204" pitchFamily="34" charset="0"/>
              </a:rPr>
              <a:t>l’</a:t>
            </a:r>
            <a:r>
              <a:rPr lang="fr-FR" dirty="0" err="1">
                <a:latin typeface="Lucida Sans" panose="020B0602030504020204" pitchFamily="34" charset="0"/>
              </a:rPr>
              <a:t>executive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</a:rPr>
              <a:t>order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err="1">
                <a:latin typeface="Lucida Sans" panose="020B0602030504020204" pitchFamily="34" charset="0"/>
                <a:hlinkClick r:id="rId4"/>
              </a:rPr>
              <a:t>Restoring</a:t>
            </a:r>
            <a:r>
              <a:rPr lang="fr-FR" dirty="0">
                <a:latin typeface="Lucida Sans" panose="020B0602030504020204" pitchFamily="34" charset="0"/>
                <a:hlinkClick r:id="rId4"/>
              </a:rPr>
              <a:t> Gold Standard Science</a:t>
            </a:r>
            <a:r>
              <a:rPr lang="fr-FR" dirty="0">
                <a:latin typeface="Lucida Sans" panose="020B0602030504020204" pitchFamily="34" charset="0"/>
              </a:rPr>
              <a:t> (23 mai 2025</a:t>
            </a:r>
            <a:r>
              <a:rPr lang="fr-FR" dirty="0" smtClean="0">
                <a:latin typeface="Lucida Sans" panose="020B0602030504020204" pitchFamily="34" charset="0"/>
              </a:rPr>
              <a:t>) instrumentalise la science ouverte, l’open data et la lutte contre la fraude scientifique à des fins de contrôle du scientifique par le politique : impose que des personnes nommées par les autorités politiques valident l’activité des institutions de recherche.</a:t>
            </a:r>
            <a:endParaRPr lang="fr-FR" dirty="0" smtClean="0">
              <a:latin typeface="Lucida Sans" panose="020B0602030504020204" pitchFamily="34" charset="0"/>
              <a:hlinkClick r:id="rId5"/>
            </a:endParaRPr>
          </a:p>
          <a:p>
            <a:pPr lvl="1"/>
            <a:r>
              <a:rPr lang="fr-FR" dirty="0" err="1" smtClean="0">
                <a:latin typeface="Lucida Sans" panose="020B0602030504020204" pitchFamily="34" charset="0"/>
                <a:hlinkClick r:id="rId5"/>
              </a:rPr>
              <a:t>Executive</a:t>
            </a:r>
            <a:r>
              <a:rPr lang="fr-FR" dirty="0" smtClean="0">
                <a:latin typeface="Lucida Sans" panose="020B0602030504020204" pitchFamily="34" charset="0"/>
                <a:hlinkClick r:id="rId5"/>
              </a:rPr>
              <a:t> </a:t>
            </a:r>
            <a:r>
              <a:rPr lang="fr-FR" dirty="0" err="1" smtClean="0">
                <a:latin typeface="Lucida Sans" panose="020B0602030504020204" pitchFamily="34" charset="0"/>
                <a:hlinkClick r:id="rId5"/>
              </a:rPr>
              <a:t>order</a:t>
            </a:r>
            <a:r>
              <a:rPr lang="fr-FR" dirty="0" smtClean="0">
                <a:latin typeface="Lucida Sans" panose="020B0602030504020204" pitchFamily="34" charset="0"/>
                <a:hlinkClick r:id="rId5"/>
              </a:rPr>
              <a:t> du 7 août 2025</a:t>
            </a:r>
            <a:r>
              <a:rPr lang="fr-FR" dirty="0" smtClean="0">
                <a:latin typeface="Lucida Sans" panose="020B0602030504020204" pitchFamily="34" charset="0"/>
              </a:rPr>
              <a:t> : impose notamment que les bourses de recherche soient en accord avec les priorités de l’administration fédérale ; liste tout un tas de domaines bannis des financements de la recherche (DEI, études de genre, travaux « promouvant des valeurs anti-Américaines », etc.).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23746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3493181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Troisième volet : une </a:t>
            </a:r>
            <a:r>
              <a:rPr lang="fr-FR" sz="2000" dirty="0" smtClean="0"/>
              <a:t>politique de censure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hlinkClick r:id="rId2"/>
              </a:rPr>
              <a:t>Censure des publications de recherches scientifiques</a:t>
            </a:r>
            <a:r>
              <a:rPr lang="fr-FR" sz="2000" dirty="0" smtClean="0"/>
              <a:t> (articles universitaires, argumentaires pour défendre des projets, pages web de sites institutionnels) </a:t>
            </a:r>
            <a:r>
              <a:rPr lang="fr-FR" sz="2000" dirty="0" smtClean="0">
                <a:hlinkClick r:id="rId3"/>
              </a:rPr>
              <a:t>sur la base d’une liste de mots-clefs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" b="15134"/>
          <a:stretch/>
        </p:blipFill>
        <p:spPr>
          <a:xfrm>
            <a:off x="4572000" y="707663"/>
            <a:ext cx="4517571" cy="4365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86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8" y="777190"/>
            <a:ext cx="7932177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Troisième volet : u</a:t>
            </a:r>
            <a:r>
              <a:rPr lang="fr-FR" sz="2000" dirty="0" smtClean="0"/>
              <a:t>ne </a:t>
            </a:r>
            <a:r>
              <a:rPr lang="fr-FR" sz="2000" dirty="0" smtClean="0"/>
              <a:t>politique de censure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hlinkClick r:id="rId2"/>
              </a:rPr>
              <a:t>Censure des publications de recherches scientifiques</a:t>
            </a:r>
            <a:r>
              <a:rPr lang="fr-FR" sz="2000" dirty="0" smtClean="0"/>
              <a:t> (articles universitaires, argumentaires pour défendre des projets, pages web de sites </a:t>
            </a:r>
            <a:r>
              <a:rPr lang="fr-FR" sz="2000" dirty="0"/>
              <a:t>institutionnels) </a:t>
            </a:r>
            <a:r>
              <a:rPr lang="fr-FR" sz="2000" dirty="0">
                <a:hlinkClick r:id="rId3"/>
              </a:rPr>
              <a:t>sur la base d’une liste de </a:t>
            </a:r>
            <a:r>
              <a:rPr lang="fr-FR" sz="2000" dirty="0" smtClean="0">
                <a:hlinkClick r:id="rId3"/>
              </a:rPr>
              <a:t>mots-clefs</a:t>
            </a:r>
            <a:r>
              <a:rPr lang="fr-FR" sz="2000" dirty="0" smtClean="0"/>
              <a:t> ;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Suppressions de milliers de pages des sites du </a:t>
            </a:r>
            <a:r>
              <a:rPr lang="fr-FR" sz="2000" dirty="0" smtClean="0">
                <a:hlinkClick r:id="rId4"/>
              </a:rPr>
              <a:t>CDC</a:t>
            </a:r>
            <a:r>
              <a:rPr lang="fr-FR" sz="2000" dirty="0" smtClean="0"/>
              <a:t> et de la </a:t>
            </a:r>
            <a:r>
              <a:rPr lang="fr-FR" sz="2000" dirty="0" smtClean="0">
                <a:hlinkClick r:id="rId5"/>
              </a:rPr>
              <a:t>FDA</a:t>
            </a:r>
            <a:r>
              <a:rPr lang="fr-FR" sz="2000" dirty="0"/>
              <a:t> </a:t>
            </a:r>
            <a:r>
              <a:rPr lang="fr-FR" sz="2000" dirty="0" smtClean="0"/>
              <a:t>; mais aussi de nombreuses pages des sites d’autres institutions gouvernementales comme le </a:t>
            </a:r>
            <a:r>
              <a:rPr lang="fr-FR" sz="2000" dirty="0" smtClean="0"/>
              <a:t>NOAA ou l’OSHA.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Interdiction de publication dans certaines administrations, </a:t>
            </a:r>
            <a:r>
              <a:rPr lang="fr-FR" sz="2000" dirty="0" smtClean="0">
                <a:hlinkClick r:id="rId6"/>
              </a:rPr>
              <a:t>comme l’EPA</a:t>
            </a:r>
            <a:r>
              <a:rPr lang="fr-FR" sz="2000" dirty="0" smtClean="0"/>
              <a:t> ou le </a:t>
            </a:r>
            <a:r>
              <a:rPr lang="fr-FR" sz="2000" dirty="0" err="1" smtClean="0">
                <a:hlinkClick r:id="rId7"/>
              </a:rPr>
              <a:t>Department</a:t>
            </a:r>
            <a:r>
              <a:rPr lang="fr-FR" sz="2000" dirty="0" smtClean="0">
                <a:hlinkClick r:id="rId7"/>
              </a:rPr>
              <a:t> of </a:t>
            </a:r>
            <a:r>
              <a:rPr lang="fr-FR" sz="2000" dirty="0" err="1" smtClean="0">
                <a:hlinkClick r:id="rId7"/>
              </a:rPr>
              <a:t>Veterans</a:t>
            </a:r>
            <a:r>
              <a:rPr lang="fr-FR" sz="2000" dirty="0" smtClean="0">
                <a:hlinkClick r:id="rId7"/>
              </a:rPr>
              <a:t> </a:t>
            </a:r>
            <a:r>
              <a:rPr lang="fr-FR" sz="2000" dirty="0" err="1" smtClean="0">
                <a:hlinkClick r:id="rId7"/>
              </a:rPr>
              <a:t>Affairs</a:t>
            </a:r>
            <a:r>
              <a:rPr lang="fr-FR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hlinkClick r:id="rId8"/>
              </a:rPr>
              <a:t>Courriers </a:t>
            </a:r>
            <a:r>
              <a:rPr lang="fr-FR" sz="2000" dirty="0" smtClean="0">
                <a:hlinkClick r:id="rId8"/>
              </a:rPr>
              <a:t>pour faire pression</a:t>
            </a:r>
            <a:r>
              <a:rPr lang="fr-FR" sz="2000" dirty="0" smtClean="0"/>
              <a:t> sur des revues de recherche en santé, dont </a:t>
            </a:r>
            <a:r>
              <a:rPr lang="fr-FR" sz="2000" i="1" dirty="0" err="1" smtClean="0"/>
              <a:t>Chest</a:t>
            </a:r>
            <a:r>
              <a:rPr lang="fr-FR" sz="2000" dirty="0" smtClean="0"/>
              <a:t> ou le </a:t>
            </a:r>
            <a:r>
              <a:rPr lang="fr-FR" sz="2000" i="1" dirty="0" smtClean="0"/>
              <a:t>NEJM</a:t>
            </a:r>
            <a:r>
              <a:rPr lang="fr-FR" sz="2000" i="1" dirty="0"/>
              <a:t> </a:t>
            </a:r>
            <a:r>
              <a:rPr lang="fr-FR" sz="2000" dirty="0" smtClean="0"/>
              <a:t>; </a:t>
            </a:r>
            <a:r>
              <a:rPr lang="fr-FR" sz="2000" dirty="0" smtClean="0">
                <a:hlinkClick r:id="rId9"/>
              </a:rPr>
              <a:t>attaques de l’administration </a:t>
            </a:r>
            <a:r>
              <a:rPr lang="fr-FR" sz="2000" dirty="0" err="1" smtClean="0">
                <a:hlinkClick r:id="rId9"/>
              </a:rPr>
              <a:t>Trump</a:t>
            </a:r>
            <a:r>
              <a:rPr lang="fr-FR" sz="2000" dirty="0" smtClean="0"/>
              <a:t> contre le </a:t>
            </a:r>
            <a:r>
              <a:rPr lang="fr-FR" sz="2000" i="1" dirty="0" smtClean="0"/>
              <a:t>NEJM</a:t>
            </a:r>
            <a:r>
              <a:rPr lang="fr-FR" sz="2000" dirty="0" smtClean="0"/>
              <a:t> ou le </a:t>
            </a:r>
            <a:r>
              <a:rPr lang="fr-FR" sz="2000" i="1" dirty="0" smtClean="0"/>
              <a:t>Lancet</a:t>
            </a:r>
            <a:r>
              <a:rPr lang="fr-FR" sz="2000" dirty="0" smtClean="0"/>
              <a:t>.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20907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A l’international, des décisions aux conséquences sur le long terme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2"/>
              </a:rPr>
              <a:t>Retrait de l’OMS dans les mois à venir</a:t>
            </a:r>
            <a:r>
              <a:rPr lang="fr-FR" sz="1800" dirty="0" smtClean="0"/>
              <a:t> : impact financier pour les projets de l’institution, mais aussi perte de données pour les bases de données de l’OMS.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3"/>
              </a:rPr>
              <a:t>Fin d’USAID</a:t>
            </a:r>
            <a:r>
              <a:rPr lang="fr-FR" sz="1800" dirty="0" smtClean="0"/>
              <a:t> : arrêt de financements de nombreux projets de recherche en cours, patients abandonnés en milieu d’essais cliniques, </a:t>
            </a:r>
            <a:r>
              <a:rPr lang="fr-FR" sz="1800" dirty="0" smtClean="0">
                <a:hlinkClick r:id="rId4"/>
              </a:rPr>
              <a:t>licenciements notamment par l’université John Hopkins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5"/>
              </a:rPr>
              <a:t>conséquences</a:t>
            </a:r>
            <a:r>
              <a:rPr lang="fr-FR" sz="1800" dirty="0" smtClean="0"/>
              <a:t> </a:t>
            </a:r>
            <a:r>
              <a:rPr lang="fr-FR" sz="1800" dirty="0" smtClean="0">
                <a:hlinkClick r:id="rId6"/>
              </a:rPr>
              <a:t>dramatiques</a:t>
            </a:r>
            <a:r>
              <a:rPr lang="fr-FR" sz="1800" dirty="0" smtClean="0"/>
              <a:t> dans de nombreux pays africains en terme de santé publique.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7"/>
              </a:rPr>
              <a:t>Freins pour la liberté de déplacement des chercheurs</a:t>
            </a:r>
            <a:r>
              <a:rPr lang="fr-FR" sz="1800" dirty="0" smtClean="0"/>
              <a:t> : </a:t>
            </a:r>
            <a:r>
              <a:rPr lang="fr-FR" sz="1800" dirty="0" smtClean="0">
                <a:hlinkClick r:id="rId8"/>
              </a:rPr>
              <a:t>arrêt des financements</a:t>
            </a:r>
            <a:r>
              <a:rPr lang="fr-FR" sz="1800" dirty="0" smtClean="0"/>
              <a:t> des collaborations internationales, </a:t>
            </a:r>
            <a:r>
              <a:rPr lang="fr-FR" sz="1800" dirty="0" smtClean="0">
                <a:hlinkClick r:id="rId9"/>
              </a:rPr>
              <a:t>arrestations et déportations</a:t>
            </a:r>
            <a:r>
              <a:rPr lang="fr-FR" sz="1800" dirty="0" smtClean="0"/>
              <a:t> d’</a:t>
            </a:r>
            <a:r>
              <a:rPr lang="fr-FR" sz="1800" dirty="0" err="1" smtClean="0"/>
              <a:t>étudiant·es</a:t>
            </a:r>
            <a:r>
              <a:rPr lang="fr-FR" sz="1800" dirty="0" smtClean="0"/>
              <a:t> </a:t>
            </a:r>
            <a:r>
              <a:rPr lang="fr-FR" sz="1800" dirty="0" err="1" smtClean="0"/>
              <a:t>étranger·es</a:t>
            </a:r>
            <a:r>
              <a:rPr lang="fr-FR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10"/>
              </a:rPr>
              <a:t>Pression sur des institutions de recherche à l’étranger</a:t>
            </a:r>
            <a:r>
              <a:rPr lang="fr-FR" sz="1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hlinkClick r:id="rId8"/>
              </a:rPr>
              <a:t>Arrêt de nombreuses collaborations internationales</a:t>
            </a:r>
            <a:r>
              <a:rPr lang="fr-FR" sz="1800" dirty="0" smtClean="0"/>
              <a:t>.</a:t>
            </a: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39919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9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A l’échelle de la communauté scientifique internationale : mouvement </a:t>
            </a:r>
            <a:r>
              <a:rPr lang="fr-FR" sz="2000" dirty="0" smtClean="0">
                <a:hlinkClick r:id="rId2"/>
              </a:rPr>
              <a:t>Stand up for </a:t>
            </a:r>
            <a:r>
              <a:rPr lang="fr-FR" sz="2000" dirty="0" smtClean="0">
                <a:hlinkClick r:id="rId2"/>
              </a:rPr>
              <a:t>science</a:t>
            </a:r>
            <a:r>
              <a:rPr lang="fr-FR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S</a:t>
            </a:r>
            <a:r>
              <a:rPr lang="fr-FR" sz="2000" dirty="0" smtClean="0"/>
              <a:t>i les universités les plus puissantes peuvent s’opposer à l’administration </a:t>
            </a:r>
            <a:r>
              <a:rPr lang="fr-FR" sz="2000" dirty="0" err="1" smtClean="0"/>
              <a:t>Trump</a:t>
            </a:r>
            <a:r>
              <a:rPr lang="fr-FR" sz="2000" dirty="0" smtClean="0"/>
              <a:t> (Harvard), ce n’est pas le cas des petites universités qui </a:t>
            </a:r>
            <a:r>
              <a:rPr lang="fr-FR" sz="2000" dirty="0" smtClean="0">
                <a:hlinkClick r:id="rId3"/>
              </a:rPr>
              <a:t>suivent</a:t>
            </a:r>
            <a:r>
              <a:rPr lang="fr-FR" sz="2000" dirty="0" smtClean="0"/>
              <a:t> ou </a:t>
            </a:r>
            <a:r>
              <a:rPr lang="fr-FR" sz="2000" dirty="0" smtClean="0">
                <a:hlinkClick r:id="rId4"/>
              </a:rPr>
              <a:t>anticipent</a:t>
            </a:r>
            <a:r>
              <a:rPr lang="fr-FR" sz="2000" dirty="0" smtClean="0"/>
              <a:t> sur l’administration.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Des </a:t>
            </a:r>
            <a:r>
              <a:rPr lang="fr-FR" dirty="0" smtClean="0">
                <a:latin typeface="Lucida Sans" panose="020B0602030504020204" pitchFamily="34" charset="0"/>
                <a:hlinkClick r:id="rId5"/>
              </a:rPr>
              <a:t>différences importantes</a:t>
            </a:r>
            <a:r>
              <a:rPr lang="fr-FR" dirty="0" smtClean="0">
                <a:latin typeface="Lucida Sans" panose="020B0602030504020204" pitchFamily="34" charset="0"/>
              </a:rPr>
              <a:t> entre États démocrates et républicains.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  <a:hlinkClick r:id="rId6"/>
              </a:rPr>
              <a:t>Les Compacts</a:t>
            </a:r>
            <a:r>
              <a:rPr lang="fr-FR" dirty="0" smtClean="0">
                <a:latin typeface="Lucida Sans" panose="020B0602030504020204" pitchFamily="34" charset="0"/>
              </a:rPr>
              <a:t>, un outil de corruption des universités ?</a:t>
            </a:r>
            <a:endParaRPr lang="fr-FR" dirty="0" smtClean="0"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Des réactions contrastées de la part des institutions américaines, qui embrayent parfois le pas de l’administration </a:t>
            </a:r>
            <a:r>
              <a:rPr lang="fr-FR" sz="2000" dirty="0" err="1" smtClean="0"/>
              <a:t>Trump</a:t>
            </a:r>
            <a:r>
              <a:rPr lang="fr-FR" sz="2000" dirty="0" smtClean="0"/>
              <a:t>, ainsi </a:t>
            </a:r>
            <a:r>
              <a:rPr lang="fr-FR" sz="2000" dirty="0" smtClean="0">
                <a:hlinkClick r:id="rId7"/>
              </a:rPr>
              <a:t>l’American Society for </a:t>
            </a:r>
            <a:r>
              <a:rPr lang="fr-FR" sz="2000" dirty="0" err="1" smtClean="0">
                <a:hlinkClick r:id="rId7"/>
              </a:rPr>
              <a:t>Microbiology</a:t>
            </a:r>
            <a:r>
              <a:rPr lang="fr-FR" sz="2000" dirty="0" smtClean="0"/>
              <a:t> (suppression des contenus DEI de son site) ou </a:t>
            </a:r>
            <a:r>
              <a:rPr lang="fr-FR" sz="2000" dirty="0" smtClean="0">
                <a:hlinkClick r:id="rId8"/>
              </a:rPr>
              <a:t>l’American </a:t>
            </a:r>
            <a:r>
              <a:rPr lang="fr-FR" sz="2000" dirty="0" err="1" smtClean="0">
                <a:hlinkClick r:id="rId8"/>
              </a:rPr>
              <a:t>Psychological</a:t>
            </a:r>
            <a:r>
              <a:rPr lang="fr-FR" sz="2000" dirty="0" smtClean="0">
                <a:hlinkClick r:id="rId8"/>
              </a:rPr>
              <a:t> Association</a:t>
            </a:r>
            <a:r>
              <a:rPr lang="fr-FR" sz="2000" dirty="0" smtClean="0"/>
              <a:t> ou APA (fin de sa politique de diversité dans le cadre des recrutements).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Réaction de plusieurs journaux comme le </a:t>
            </a:r>
            <a:r>
              <a:rPr lang="fr-FR" sz="2000" dirty="0" smtClean="0">
                <a:hlinkClick r:id="rId9"/>
              </a:rPr>
              <a:t>Lancet</a:t>
            </a:r>
            <a:r>
              <a:rPr lang="fr-FR" sz="2000" dirty="0" smtClean="0"/>
              <a:t> ou le </a:t>
            </a:r>
            <a:r>
              <a:rPr lang="fr-FR" sz="2000" dirty="0" smtClean="0">
                <a:hlinkClick r:id="rId10"/>
              </a:rPr>
              <a:t>BMJ</a:t>
            </a:r>
            <a:r>
              <a:rPr lang="fr-FR" sz="2000" dirty="0"/>
              <a:t>.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réactions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8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Un premier front de lutte : le terrain juridique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S</a:t>
            </a:r>
            <a:r>
              <a:rPr lang="fr-FR" sz="2000" dirty="0" smtClean="0"/>
              <a:t>aisie de juges pour faire annuler une partie des décisions prises par l’administration </a:t>
            </a:r>
            <a:r>
              <a:rPr lang="fr-FR" sz="2000" dirty="0" err="1" smtClean="0"/>
              <a:t>Trump</a:t>
            </a:r>
            <a:r>
              <a:rPr lang="fr-FR" sz="2000" dirty="0" smtClean="0"/>
              <a:t>, en particulier la </a:t>
            </a:r>
            <a:r>
              <a:rPr lang="fr-FR" sz="2000" dirty="0" smtClean="0">
                <a:hlinkClick r:id="rId2"/>
              </a:rPr>
              <a:t>suppression des pages du site du CDC et de la FDA</a:t>
            </a:r>
            <a:r>
              <a:rPr lang="fr-FR" sz="2000" dirty="0" smtClean="0"/>
              <a:t> suite à une plainte du collectif </a:t>
            </a:r>
            <a:r>
              <a:rPr lang="fr-FR" sz="2000" dirty="0" err="1" smtClean="0"/>
              <a:t>Doctors</a:t>
            </a:r>
            <a:r>
              <a:rPr lang="fr-FR" sz="2000" dirty="0" smtClean="0"/>
              <a:t> for </a:t>
            </a:r>
            <a:r>
              <a:rPr lang="fr-FR" sz="2000" dirty="0" err="1" smtClean="0"/>
              <a:t>America</a:t>
            </a:r>
            <a:r>
              <a:rPr lang="fr-FR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Une autre procédure est en cours pour </a:t>
            </a:r>
            <a:r>
              <a:rPr lang="fr-FR" sz="2000" dirty="0" smtClean="0">
                <a:hlinkClick r:id="rId3"/>
              </a:rPr>
              <a:t>annuler les coupes budgétaires du </a:t>
            </a:r>
            <a:r>
              <a:rPr lang="fr-FR" sz="2000" dirty="0" smtClean="0">
                <a:hlinkClick r:id="rId3"/>
              </a:rPr>
              <a:t>NIH</a:t>
            </a:r>
            <a:r>
              <a:rPr lang="fr-FR" sz="2000" dirty="0"/>
              <a:t> </a:t>
            </a:r>
            <a:r>
              <a:rPr lang="fr-FR" sz="2000" dirty="0" smtClean="0"/>
              <a:t>; la justice a plusieurs fois réinstauré des financements annulés (</a:t>
            </a:r>
            <a:r>
              <a:rPr lang="fr-FR" sz="2000" dirty="0" smtClean="0">
                <a:hlinkClick r:id="rId4"/>
              </a:rPr>
              <a:t>NIH</a:t>
            </a:r>
            <a:r>
              <a:rPr lang="fr-FR" sz="2000" dirty="0" smtClean="0"/>
              <a:t>, </a:t>
            </a:r>
            <a:r>
              <a:rPr lang="fr-FR" sz="2000" dirty="0" smtClean="0">
                <a:hlinkClick r:id="rId5"/>
              </a:rPr>
              <a:t>IMLS</a:t>
            </a:r>
            <a:r>
              <a:rPr lang="fr-FR" sz="2000" dirty="0" smtClean="0"/>
              <a:t>).</a:t>
            </a: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Mais </a:t>
            </a:r>
            <a:r>
              <a:rPr lang="fr-FR" sz="2000" dirty="0" smtClean="0"/>
              <a:t>l’administration </a:t>
            </a:r>
            <a:r>
              <a:rPr lang="fr-FR" sz="2000" dirty="0" err="1" smtClean="0"/>
              <a:t>Trump</a:t>
            </a:r>
            <a:r>
              <a:rPr lang="fr-FR" sz="2000" dirty="0" smtClean="0"/>
              <a:t> </a:t>
            </a:r>
            <a:r>
              <a:rPr lang="fr-FR" sz="2000" dirty="0" smtClean="0"/>
              <a:t>a </a:t>
            </a:r>
            <a:r>
              <a:rPr lang="fr-FR" sz="2000" dirty="0" smtClean="0">
                <a:hlinkClick r:id="rId6"/>
              </a:rPr>
              <a:t>refusé d’obtempérer certaines de ces décisions de justice</a:t>
            </a:r>
            <a:r>
              <a:rPr lang="fr-FR" sz="2000" dirty="0" smtClean="0"/>
              <a:t> ; a obtenu </a:t>
            </a:r>
            <a:r>
              <a:rPr lang="fr-FR" sz="2000" dirty="0" smtClean="0">
                <a:hlinkClick r:id="rId7"/>
              </a:rPr>
              <a:t>l’aval de la Cour Suprême</a:t>
            </a:r>
            <a:r>
              <a:rPr lang="fr-FR" sz="2000" dirty="0" smtClean="0"/>
              <a:t> pour une partie des coupes budgétaires ; et a procédé </a:t>
            </a:r>
            <a:r>
              <a:rPr lang="fr-FR" sz="2000" dirty="0" smtClean="0">
                <a:hlinkClick r:id="rId8"/>
              </a:rPr>
              <a:t>à de nouvelles censures depuis</a:t>
            </a:r>
            <a:r>
              <a:rPr lang="fr-FR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Ces initiatives permettent aussi de </a:t>
            </a:r>
            <a:r>
              <a:rPr lang="fr-FR" sz="2000" dirty="0">
                <a:hlinkClick r:id="rId9"/>
              </a:rPr>
              <a:t>renseigner les coupes et les censures</a:t>
            </a:r>
            <a:r>
              <a:rPr lang="fr-FR" sz="2000" dirty="0"/>
              <a:t> opérées par l’administration </a:t>
            </a:r>
            <a:r>
              <a:rPr lang="fr-FR" sz="2000" dirty="0" err="1"/>
              <a:t>Trump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réactions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0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bases de données américaines en danger ?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9500" y="1215340"/>
            <a:ext cx="7778750" cy="35623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Les attaques de l’administration </a:t>
            </a:r>
            <a:r>
              <a:rPr lang="fr-FR" sz="2400" dirty="0" err="1" smtClean="0"/>
              <a:t>Trump</a:t>
            </a:r>
            <a:r>
              <a:rPr lang="fr-FR" sz="2400" dirty="0" smtClean="0"/>
              <a:t> contre la </a:t>
            </a:r>
            <a:r>
              <a:rPr lang="fr-FR" sz="2400" dirty="0" smtClean="0"/>
              <a:t>recherche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Les réactions</a:t>
            </a: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Les risques encourus par les bases de données </a:t>
            </a:r>
            <a:r>
              <a:rPr lang="fr-FR" sz="2400" dirty="0" smtClean="0"/>
              <a:t>bibliographiques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7067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 smtClean="0"/>
              <a:t>Un second front de lutte : la sauvegarde des contenus censurés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smtClean="0">
                <a:hlinkClick r:id="rId2"/>
              </a:rPr>
              <a:t>Archivage des contenus supprimés par l’administration </a:t>
            </a:r>
            <a:r>
              <a:rPr lang="fr-FR" sz="2200" dirty="0" err="1" smtClean="0">
                <a:hlinkClick r:id="rId2"/>
              </a:rPr>
              <a:t>Trump</a:t>
            </a:r>
            <a:r>
              <a:rPr lang="fr-FR" sz="2200" dirty="0"/>
              <a:t>,</a:t>
            </a:r>
            <a:r>
              <a:rPr lang="fr-FR" sz="2200" dirty="0" smtClean="0"/>
              <a:t> via Internet Archive </a:t>
            </a:r>
            <a:r>
              <a:rPr lang="fr-FR" sz="2200" dirty="0" smtClean="0"/>
              <a:t>notamment :</a:t>
            </a:r>
          </a:p>
          <a:p>
            <a:pPr lvl="1"/>
            <a:r>
              <a:rPr lang="fr-FR" sz="2000" dirty="0" smtClean="0">
                <a:latin typeface="Lucida Sans" panose="020B0602030504020204" pitchFamily="34" charset="0"/>
              </a:rPr>
              <a:t>Travail de coordination du </a:t>
            </a:r>
            <a:r>
              <a:rPr lang="fr-FR" sz="2000" dirty="0" smtClean="0">
                <a:latin typeface="Lucida Sans" panose="020B0602030504020204" pitchFamily="34" charset="0"/>
                <a:hlinkClick r:id="rId3"/>
              </a:rPr>
              <a:t>Data </a:t>
            </a:r>
            <a:r>
              <a:rPr lang="fr-FR" sz="2000" dirty="0" err="1" smtClean="0">
                <a:latin typeface="Lucida Sans" panose="020B0602030504020204" pitchFamily="34" charset="0"/>
                <a:hlinkClick r:id="rId3"/>
              </a:rPr>
              <a:t>Rescue</a:t>
            </a:r>
            <a:r>
              <a:rPr lang="fr-FR" sz="2000" dirty="0" smtClean="0">
                <a:latin typeface="Lucida Sans" panose="020B0602030504020204" pitchFamily="34" charset="0"/>
                <a:hlinkClick r:id="rId3"/>
              </a:rPr>
              <a:t> Project</a:t>
            </a:r>
            <a:r>
              <a:rPr lang="fr-FR" sz="2000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sz="2000" dirty="0" smtClean="0">
                <a:latin typeface="Lucida Sans" panose="020B0602030504020204" pitchFamily="34" charset="0"/>
                <a:hlinkClick r:id="rId4"/>
              </a:rPr>
              <a:t>La construction d’une archive pour </a:t>
            </a:r>
            <a:r>
              <a:rPr lang="fr-FR" sz="2000" dirty="0" err="1" smtClean="0">
                <a:latin typeface="Lucida Sans" panose="020B0602030504020204" pitchFamily="34" charset="0"/>
                <a:hlinkClick r:id="rId4"/>
              </a:rPr>
              <a:t>ArXiv</a:t>
            </a:r>
            <a:r>
              <a:rPr lang="fr-FR" sz="2000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sz="2000" dirty="0" smtClean="0">
                <a:latin typeface="Lucida Sans" panose="020B0602030504020204" pitchFamily="34" charset="0"/>
              </a:rPr>
              <a:t>La reconstitution de </a:t>
            </a:r>
            <a:r>
              <a:rPr lang="fr-FR" sz="2000" dirty="0" smtClean="0">
                <a:latin typeface="Lucida Sans" panose="020B0602030504020204" pitchFamily="34" charset="0"/>
                <a:hlinkClick r:id="rId5"/>
              </a:rPr>
              <a:t>climate.gov</a:t>
            </a:r>
            <a:r>
              <a:rPr lang="fr-FR" sz="2000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sz="2000" dirty="0" smtClean="0">
                <a:latin typeface="Lucida Sans" panose="020B0602030504020204" pitchFamily="34" charset="0"/>
              </a:rPr>
              <a:t>La reconstitution du </a:t>
            </a:r>
            <a:r>
              <a:rPr lang="fr-FR" sz="2000" dirty="0" smtClean="0">
                <a:latin typeface="Lucida Sans" panose="020B0602030504020204" pitchFamily="34" charset="0"/>
                <a:hlinkClick r:id="rId6"/>
              </a:rPr>
              <a:t>site du CDC</a:t>
            </a:r>
            <a:r>
              <a:rPr lang="fr-FR" sz="2000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sz="2000" dirty="0" smtClean="0">
                <a:latin typeface="Lucida Sans" panose="020B0602030504020204" pitchFamily="34" charset="0"/>
                <a:hlinkClick r:id="rId7"/>
              </a:rPr>
              <a:t>ERICA</a:t>
            </a:r>
            <a:r>
              <a:rPr lang="fr-FR" sz="2000" dirty="0" smtClean="0">
                <a:latin typeface="Lucida Sans" panose="020B0602030504020204" pitchFamily="34" charset="0"/>
              </a:rPr>
              <a:t>, une archive pour la base de données en sciences de l’éducation ERIC.</a:t>
            </a:r>
            <a:endParaRPr lang="fr-FR" sz="2000" dirty="0">
              <a:latin typeface="Lucida Sans" panose="020B0602030504020204" pitchFamily="34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réactions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7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 smtClean="0"/>
              <a:t>Un second front de lutte : la sauvegarde des contenus censurés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200" dirty="0" smtClean="0">
                <a:hlinkClick r:id="rId2"/>
              </a:rPr>
              <a:t>Archivage des contenus supprimés par l’administration </a:t>
            </a:r>
            <a:r>
              <a:rPr lang="fr-FR" sz="2200" dirty="0" err="1" smtClean="0">
                <a:hlinkClick r:id="rId2"/>
              </a:rPr>
              <a:t>Trump</a:t>
            </a:r>
            <a:r>
              <a:rPr lang="fr-FR" sz="2200" dirty="0"/>
              <a:t>,</a:t>
            </a:r>
            <a:r>
              <a:rPr lang="fr-FR" sz="2200" dirty="0" smtClean="0"/>
              <a:t> via Internet Archive en </a:t>
            </a:r>
            <a:r>
              <a:rPr lang="fr-FR" sz="2200" dirty="0" smtClean="0"/>
              <a:t>particulier, mais </a:t>
            </a:r>
            <a:r>
              <a:rPr lang="fr-FR" sz="2200" dirty="0" smtClean="0">
                <a:latin typeface="Lucida Sans" panose="020B0602030504020204" pitchFamily="34" charset="0"/>
              </a:rPr>
              <a:t>:</a:t>
            </a:r>
            <a:endParaRPr lang="fr-FR" sz="2200" dirty="0" smtClean="0">
              <a:latin typeface="Lucida Sans" panose="020B0602030504020204" pitchFamily="34" charset="0"/>
            </a:endParaRPr>
          </a:p>
          <a:p>
            <a:pPr lvl="1"/>
            <a:r>
              <a:rPr lang="fr-FR" sz="1900" dirty="0" smtClean="0">
                <a:latin typeface="Lucida Sans" panose="020B0602030504020204" pitchFamily="34" charset="0"/>
              </a:rPr>
              <a:t>Tous </a:t>
            </a:r>
            <a:r>
              <a:rPr lang="fr-FR" sz="1900" dirty="0">
                <a:latin typeface="Lucida Sans" panose="020B0602030504020204" pitchFamily="34" charset="0"/>
              </a:rPr>
              <a:t>les contenus menacés de suppression ne sont pas archivables : ainsi les </a:t>
            </a:r>
            <a:r>
              <a:rPr lang="fr-FR" sz="1900" dirty="0">
                <a:latin typeface="Lucida Sans" panose="020B0602030504020204" pitchFamily="34" charset="0"/>
                <a:hlinkClick r:id="rId3"/>
              </a:rPr>
              <a:t>bases de données </a:t>
            </a:r>
            <a:r>
              <a:rPr lang="fr-FR" sz="1900" dirty="0" err="1">
                <a:latin typeface="Lucida Sans" panose="020B0602030504020204" pitchFamily="34" charset="0"/>
                <a:hlinkClick r:id="rId3"/>
              </a:rPr>
              <a:t>co-financées</a:t>
            </a:r>
            <a:r>
              <a:rPr lang="fr-FR" sz="1900" dirty="0">
                <a:latin typeface="Lucida Sans" panose="020B0602030504020204" pitchFamily="34" charset="0"/>
                <a:hlinkClick r:id="rId3"/>
              </a:rPr>
              <a:t> par le NIH et sous processus de </a:t>
            </a:r>
            <a:r>
              <a:rPr lang="fr-FR" sz="1900" dirty="0" err="1">
                <a:latin typeface="Lucida Sans" panose="020B0602030504020204" pitchFamily="34" charset="0"/>
                <a:hlinkClick r:id="rId3"/>
              </a:rPr>
              <a:t>review</a:t>
            </a:r>
            <a:r>
              <a:rPr lang="fr-FR" sz="1900" dirty="0">
                <a:latin typeface="Lucida Sans" panose="020B0602030504020204" pitchFamily="34" charset="0"/>
              </a:rPr>
              <a:t>, qui ne sont pas forcément accessibles </a:t>
            </a:r>
            <a:r>
              <a:rPr lang="fr-FR" sz="1900" dirty="0" smtClean="0">
                <a:latin typeface="Lucida Sans" panose="020B0602030504020204" pitchFamily="34" charset="0"/>
              </a:rPr>
              <a:t>directement.</a:t>
            </a:r>
          </a:p>
          <a:p>
            <a:pPr lvl="1"/>
            <a:r>
              <a:rPr lang="fr-FR" sz="1900" dirty="0" smtClean="0">
                <a:latin typeface="Lucida Sans" panose="020B0602030504020204" pitchFamily="34" charset="0"/>
              </a:rPr>
              <a:t>Grande fragilité </a:t>
            </a:r>
            <a:r>
              <a:rPr lang="fr-FR" sz="1900" dirty="0">
                <a:latin typeface="Lucida Sans" panose="020B0602030504020204" pitchFamily="34" charset="0"/>
              </a:rPr>
              <a:t>d’Internet Archive, qui </a:t>
            </a:r>
            <a:r>
              <a:rPr lang="fr-FR" sz="1900" dirty="0">
                <a:latin typeface="Lucida Sans" panose="020B0602030504020204" pitchFamily="34" charset="0"/>
                <a:hlinkClick r:id="rId4"/>
              </a:rPr>
              <a:t>a perdu une partie de ses financements</a:t>
            </a:r>
            <a:r>
              <a:rPr lang="fr-FR" sz="1900" dirty="0">
                <a:latin typeface="Lucida Sans" panose="020B0602030504020204" pitchFamily="34" charset="0"/>
              </a:rPr>
              <a:t> suite au démantèlement du National </a:t>
            </a:r>
            <a:r>
              <a:rPr lang="fr-FR" sz="1900" dirty="0" err="1">
                <a:latin typeface="Lucida Sans" panose="020B0602030504020204" pitchFamily="34" charset="0"/>
              </a:rPr>
              <a:t>Endowment</a:t>
            </a:r>
            <a:r>
              <a:rPr lang="fr-FR" sz="1900" dirty="0">
                <a:latin typeface="Lucida Sans" panose="020B0602030504020204" pitchFamily="34" charset="0"/>
              </a:rPr>
              <a:t> for the </a:t>
            </a:r>
            <a:r>
              <a:rPr lang="fr-FR" sz="1900" dirty="0" err="1">
                <a:latin typeface="Lucida Sans" panose="020B0602030504020204" pitchFamily="34" charset="0"/>
              </a:rPr>
              <a:t>Humanities</a:t>
            </a:r>
            <a:r>
              <a:rPr lang="fr-FR" sz="1900" dirty="0">
                <a:latin typeface="Lucida Sans" panose="020B0602030504020204" pitchFamily="34" charset="0"/>
              </a:rPr>
              <a:t> (NEH</a:t>
            </a:r>
            <a:r>
              <a:rPr lang="fr-FR" sz="1900" dirty="0" smtClean="0">
                <a:latin typeface="Lucida Sans" panose="020B0602030504020204" pitchFamily="34" charset="0"/>
              </a:rPr>
              <a:t>) par le DOGE, </a:t>
            </a:r>
            <a:r>
              <a:rPr lang="fr-FR" sz="1900" dirty="0">
                <a:latin typeface="Lucida Sans" panose="020B0602030504020204" pitchFamily="34" charset="0"/>
              </a:rPr>
              <a:t>et est </a:t>
            </a:r>
            <a:r>
              <a:rPr lang="fr-FR" sz="1900" dirty="0">
                <a:latin typeface="Lucida Sans" panose="020B0602030504020204" pitchFamily="34" charset="0"/>
                <a:hlinkClick r:id="rId5"/>
              </a:rPr>
              <a:t>en procédure judiciaire contre plusieurs éditeurs</a:t>
            </a:r>
            <a:r>
              <a:rPr lang="fr-FR" sz="1900" dirty="0" smtClean="0">
                <a:latin typeface="Lucida Sans" panose="020B0602030504020204" pitchFamily="34" charset="0"/>
              </a:rPr>
              <a:t>.</a:t>
            </a:r>
          </a:p>
          <a:p>
            <a:pPr lvl="1"/>
            <a:r>
              <a:rPr lang="fr-FR" sz="1900" dirty="0" smtClean="0">
                <a:latin typeface="Lucida Sans" panose="020B0602030504020204" pitchFamily="34" charset="0"/>
              </a:rPr>
              <a:t>Enfin, l’archivage ne répond qu’à une partie des problèmes : quid de l’arrêt de la mise à jour de ces pages et de ces jeux de données ?</a:t>
            </a:r>
            <a:endParaRPr lang="fr-FR" sz="1900" dirty="0">
              <a:latin typeface="Lucida Sans" panose="020B0602030504020204" pitchFamily="34" charset="0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réactions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0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risques pour </a:t>
            </a:r>
            <a:r>
              <a:rPr lang="fr-FR" dirty="0" smtClean="0"/>
              <a:t>les bases de données US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3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 smtClean="0"/>
              <a:t>Un </a:t>
            </a:r>
            <a:r>
              <a:rPr lang="fr-FR" sz="2000" dirty="0" smtClean="0"/>
              <a:t>précédent grave </a:t>
            </a:r>
            <a:r>
              <a:rPr lang="fr-FR" sz="2000" dirty="0" smtClean="0"/>
              <a:t>: ERIC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ERIC ou Education Ressources Information Center, base de référence en sciences de l’éducation (revues systématiques de la littérature, etc.). Base produite par le ministère de l’éducation, </a:t>
            </a:r>
            <a:r>
              <a:rPr lang="fr-FR" sz="2000" dirty="0" smtClean="0">
                <a:hlinkClick r:id="rId2"/>
              </a:rPr>
              <a:t>dont la suppression est prévue</a:t>
            </a:r>
            <a:r>
              <a:rPr lang="fr-FR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Le DOGE décide </a:t>
            </a:r>
            <a:r>
              <a:rPr lang="fr-FR" sz="2000" dirty="0" smtClean="0">
                <a:hlinkClick r:id="rId3"/>
              </a:rPr>
              <a:t>l’arrêt du financement d’ERIC</a:t>
            </a:r>
            <a:r>
              <a:rPr lang="fr-FR" sz="2000" dirty="0"/>
              <a:t> </a:t>
            </a:r>
            <a:r>
              <a:rPr lang="fr-FR" sz="2000" dirty="0" smtClean="0"/>
              <a:t>à date du 23 avril 2025.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Erin </a:t>
            </a:r>
            <a:r>
              <a:rPr lang="fr-FR" sz="2000" dirty="0" err="1" smtClean="0"/>
              <a:t>Pollard</a:t>
            </a:r>
            <a:r>
              <a:rPr lang="fr-FR" sz="2000" dirty="0" smtClean="0"/>
              <a:t> Young, chargée du suivi d’ERIC, essaye de négocier une simple baisse budgétaire (</a:t>
            </a:r>
            <a:r>
              <a:rPr lang="fr-FR" sz="2000" dirty="0" smtClean="0">
                <a:hlinkClick r:id="rId4"/>
              </a:rPr>
              <a:t>en restreignant le nombre de périodiques indexés</a:t>
            </a:r>
            <a:r>
              <a:rPr lang="fr-FR" sz="2000" dirty="0" smtClean="0"/>
              <a:t>), mais le DOGE refuse et la licencie en mars avec 1300 autres agents du ministère.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Toute fin avril, le ministère tranche finalement pour le maintien d’ERIC, mais </a:t>
            </a:r>
            <a:r>
              <a:rPr lang="fr-FR" sz="2000" dirty="0" smtClean="0">
                <a:hlinkClick r:id="rId5"/>
              </a:rPr>
              <a:t>avec un budget divisé par deux</a:t>
            </a:r>
            <a:r>
              <a:rPr lang="fr-FR" sz="2000" dirty="0" smtClean="0"/>
              <a:t> ; et jusque quand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Création d’une archive d’ERIC : </a:t>
            </a:r>
            <a:r>
              <a:rPr lang="fr-FR" sz="2000" dirty="0" smtClean="0">
                <a:hlinkClick r:id="rId6"/>
              </a:rPr>
              <a:t>ERICA</a:t>
            </a:r>
            <a:r>
              <a:rPr lang="fr-FR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pour les bases </a:t>
            </a:r>
            <a:r>
              <a:rPr lang="fr-FR" smtClean="0"/>
              <a:t>de données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2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8" y="777190"/>
            <a:ext cx="7932177" cy="43663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dirty="0" smtClean="0"/>
              <a:t>Ce qui s’est </a:t>
            </a:r>
            <a:r>
              <a:rPr lang="fr-FR" sz="2000" dirty="0" smtClean="0"/>
              <a:t>aussi </a:t>
            </a:r>
            <a:r>
              <a:rPr lang="fr-FR" sz="2000" dirty="0" smtClean="0"/>
              <a:t>produit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Suppression de pages et de jeux de données de nombreux sites institutionnels </a:t>
            </a:r>
            <a:r>
              <a:rPr lang="fr-FR" sz="2000" dirty="0" smtClean="0"/>
              <a:t>(en particulier CDC et FDA) </a:t>
            </a:r>
            <a:r>
              <a:rPr lang="fr-FR" sz="20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Passage sous « </a:t>
            </a:r>
            <a:r>
              <a:rPr lang="fr-FR" sz="2000" dirty="0" err="1" smtClean="0"/>
              <a:t>review</a:t>
            </a:r>
            <a:r>
              <a:rPr lang="fr-FR" sz="2000" dirty="0" smtClean="0"/>
              <a:t> » de </a:t>
            </a:r>
            <a:r>
              <a:rPr lang="fr-FR" sz="2000" dirty="0" smtClean="0">
                <a:hlinkClick r:id="rId2"/>
              </a:rPr>
              <a:t>tout un ensemble de bases de données </a:t>
            </a:r>
            <a:r>
              <a:rPr lang="fr-FR" sz="2000" dirty="0" err="1" smtClean="0">
                <a:hlinkClick r:id="rId2"/>
              </a:rPr>
              <a:t>co-financées</a:t>
            </a:r>
            <a:r>
              <a:rPr lang="fr-FR" sz="2000" dirty="0" smtClean="0">
                <a:hlinkClick r:id="rId2"/>
              </a:rPr>
              <a:t> par le NIH</a:t>
            </a:r>
            <a:r>
              <a:rPr lang="fr-FR" sz="2000" dirty="0" smtClean="0"/>
              <a:t> (démographie, génétique, etc.), dont le destin n’est pas encore </a:t>
            </a:r>
            <a:r>
              <a:rPr lang="fr-FR" sz="2000" dirty="0" smtClean="0"/>
              <a:t>connu.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hlinkClick r:id="rId3"/>
              </a:rPr>
              <a:t>Altération du contenu de certaines bases de données</a:t>
            </a:r>
            <a:r>
              <a:rPr lang="fr-FR" sz="2000" dirty="0" smtClean="0"/>
              <a:t> statistiques et démographiques à l’été 2025 (</a:t>
            </a:r>
            <a:r>
              <a:rPr lang="fr-FR" sz="2000" dirty="0" err="1" smtClean="0"/>
              <a:t>gender</a:t>
            </a:r>
            <a:r>
              <a:rPr lang="fr-FR" sz="2000" dirty="0" smtClean="0"/>
              <a:t> modifié en </a:t>
            </a:r>
            <a:r>
              <a:rPr lang="fr-FR" sz="2000" dirty="0" err="1" smtClean="0"/>
              <a:t>sex</a:t>
            </a:r>
            <a:r>
              <a:rPr lang="fr-FR" sz="2000" dirty="0" smtClean="0"/>
              <a:t>, etc.).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Des licenciements massifs et des coupures budgétaires qui ne peuvent qu’avoir </a:t>
            </a:r>
            <a:r>
              <a:rPr lang="fr-FR" sz="2000" i="1" dirty="0" smtClean="0"/>
              <a:t>a minima</a:t>
            </a:r>
            <a:r>
              <a:rPr lang="fr-FR" sz="2000" dirty="0" smtClean="0"/>
              <a:t> des effets sur la maintenance et l’alimentation des bases, par exemple pour les bibliothèques numériques (</a:t>
            </a:r>
            <a:r>
              <a:rPr lang="fr-FR" sz="2000" dirty="0" smtClean="0">
                <a:hlinkClick r:id="rId4"/>
              </a:rPr>
              <a:t>BHL</a:t>
            </a:r>
            <a:r>
              <a:rPr lang="fr-FR" sz="2000" dirty="0"/>
              <a:t>, </a:t>
            </a:r>
            <a:r>
              <a:rPr lang="fr-FR" sz="2000" dirty="0" err="1">
                <a:hlinkClick r:id="rId5"/>
              </a:rPr>
              <a:t>California</a:t>
            </a:r>
            <a:r>
              <a:rPr lang="fr-FR" sz="2000" dirty="0">
                <a:hlinkClick r:id="rId5"/>
              </a:rPr>
              <a:t> Digital </a:t>
            </a:r>
            <a:r>
              <a:rPr lang="fr-FR" sz="2000" dirty="0" err="1">
                <a:hlinkClick r:id="rId5"/>
              </a:rPr>
              <a:t>Newspapers</a:t>
            </a:r>
            <a:r>
              <a:rPr lang="fr-FR" sz="2000" dirty="0">
                <a:hlinkClick r:id="rId5"/>
              </a:rPr>
              <a:t> Collection</a:t>
            </a:r>
            <a:r>
              <a:rPr lang="fr-FR" sz="2000" dirty="0"/>
              <a:t>) </a:t>
            </a:r>
            <a:r>
              <a:rPr lang="fr-FR" sz="2000" dirty="0" smtClean="0"/>
              <a:t>et les archives (</a:t>
            </a:r>
            <a:r>
              <a:rPr lang="fr-FR" sz="2000" dirty="0" err="1" smtClean="0">
                <a:hlinkClick r:id="rId6"/>
              </a:rPr>
              <a:t>Human</a:t>
            </a:r>
            <a:r>
              <a:rPr lang="fr-FR" sz="2000" dirty="0" smtClean="0">
                <a:hlinkClick r:id="rId6"/>
              </a:rPr>
              <a:t> </a:t>
            </a:r>
            <a:r>
              <a:rPr lang="fr-FR" sz="2000" dirty="0" err="1" smtClean="0">
                <a:hlinkClick r:id="rId6"/>
              </a:rPr>
              <a:t>Genome</a:t>
            </a:r>
            <a:r>
              <a:rPr lang="fr-FR" sz="2000" dirty="0" smtClean="0">
                <a:hlinkClick r:id="rId6"/>
              </a:rPr>
              <a:t> Project</a:t>
            </a:r>
            <a:r>
              <a:rPr lang="fr-FR" sz="20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Des </a:t>
            </a:r>
            <a:r>
              <a:rPr lang="fr-FR" sz="2000" dirty="0" smtClean="0">
                <a:hlinkClick r:id="rId7"/>
              </a:rPr>
              <a:t>coupures d’accès</a:t>
            </a:r>
            <a:r>
              <a:rPr lang="fr-FR" sz="2000" dirty="0" smtClean="0"/>
              <a:t> dans différents pays dont la Chine.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Attaques en particulier contre </a:t>
            </a:r>
            <a:r>
              <a:rPr lang="fr-FR" sz="2000" dirty="0" smtClean="0">
                <a:hlinkClick r:id="rId8"/>
              </a:rPr>
              <a:t>les bases de données sur l’environnement et</a:t>
            </a:r>
            <a:r>
              <a:rPr lang="fr-FR" sz="2000" dirty="0" smtClean="0">
                <a:hlinkClick r:id="rId8"/>
              </a:rPr>
              <a:t> le climat</a:t>
            </a:r>
            <a:r>
              <a:rPr lang="fr-FR" sz="2000" dirty="0" smtClean="0"/>
              <a:t>, le VIH, le </a:t>
            </a:r>
            <a:r>
              <a:rPr lang="fr-FR" sz="2000" dirty="0" err="1" smtClean="0"/>
              <a:t>Covid</a:t>
            </a:r>
            <a:r>
              <a:rPr lang="fr-FR" sz="2000" dirty="0" smtClean="0"/>
              <a:t>, </a:t>
            </a:r>
            <a:r>
              <a:rPr lang="fr-FR" sz="2000" dirty="0" smtClean="0">
                <a:hlinkClick r:id="rId9"/>
              </a:rPr>
              <a:t>etc.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pour les bases </a:t>
            </a:r>
            <a:r>
              <a:rPr lang="fr-FR" smtClean="0"/>
              <a:t>de données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9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En santé, le cas de </a:t>
            </a:r>
            <a:r>
              <a:rPr lang="fr-FR" sz="2000" dirty="0" err="1" smtClean="0"/>
              <a:t>PubMed</a:t>
            </a:r>
            <a:r>
              <a:rPr lang="fr-FR" sz="2000" dirty="0" smtClean="0"/>
              <a:t>/</a:t>
            </a:r>
            <a:r>
              <a:rPr lang="fr-FR" sz="2000" dirty="0" err="1" smtClean="0"/>
              <a:t>Medline</a:t>
            </a:r>
            <a:r>
              <a:rPr lang="fr-FR" sz="2000" dirty="0" smtClean="0"/>
              <a:t> :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La base de données </a:t>
            </a:r>
            <a:r>
              <a:rPr lang="fr-FR" sz="2000" dirty="0" err="1" smtClean="0"/>
              <a:t>Medline</a:t>
            </a:r>
            <a:r>
              <a:rPr lang="fr-FR" sz="2000" dirty="0" smtClean="0"/>
              <a:t> (et son moteur de recherche </a:t>
            </a:r>
            <a:r>
              <a:rPr lang="fr-FR" sz="2000" dirty="0" err="1" smtClean="0"/>
              <a:t>PubMed</a:t>
            </a:r>
            <a:r>
              <a:rPr lang="fr-FR" sz="2000" dirty="0" smtClean="0"/>
              <a:t>) sont produits par la National Library of </a:t>
            </a:r>
            <a:r>
              <a:rPr lang="fr-FR" sz="2000" dirty="0" err="1" smtClean="0"/>
              <a:t>Medicine</a:t>
            </a:r>
            <a:r>
              <a:rPr lang="fr-FR" sz="2000" dirty="0" smtClean="0"/>
              <a:t> qui dépend des NIH (11% de son personnel licencié) 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err="1"/>
              <a:t>PubMed</a:t>
            </a:r>
            <a:r>
              <a:rPr lang="fr-FR" sz="2000" dirty="0"/>
              <a:t> est un outil utilisé dans le monde entier pour la recherche et la veille professionnelle en santé </a:t>
            </a:r>
            <a:r>
              <a:rPr lang="fr-FR" sz="2000" dirty="0" smtClean="0"/>
              <a:t>;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D’autres bases de données et moteurs de recherche incluent et dépendent en partie des données des bases de la NLM : Embase, CINAHL, </a:t>
            </a:r>
            <a:r>
              <a:rPr lang="fr-FR" sz="2000" dirty="0" err="1" smtClean="0"/>
              <a:t>EuropePMC</a:t>
            </a:r>
            <a:r>
              <a:rPr lang="fr-FR" sz="2000" dirty="0" smtClean="0"/>
              <a:t>, la Cochrane Library, </a:t>
            </a:r>
            <a:r>
              <a:rPr lang="fr-FR" sz="2000" dirty="0" err="1" smtClean="0"/>
              <a:t>OpenAlex</a:t>
            </a:r>
            <a:r>
              <a:rPr lang="fr-FR" sz="2000" dirty="0" smtClean="0"/>
              <a:t>, Web of Science, etc. </a:t>
            </a:r>
            <a:r>
              <a:rPr lang="fr-FR" sz="2000" b="1" dirty="0" smtClean="0"/>
              <a:t>L’environnement documentaire en santé est très largement dépendant de </a:t>
            </a:r>
            <a:r>
              <a:rPr lang="fr-FR" sz="2000" b="1" dirty="0" err="1" smtClean="0"/>
              <a:t>Medline</a:t>
            </a:r>
            <a:r>
              <a:rPr lang="fr-FR" sz="2000" b="1" dirty="0" smtClean="0"/>
              <a:t>.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Le calcul des points SIGAPS des </a:t>
            </a:r>
            <a:r>
              <a:rPr lang="fr-FR" sz="2000" dirty="0" err="1" smtClean="0"/>
              <a:t>chercheur·es</a:t>
            </a:r>
            <a:r>
              <a:rPr lang="fr-FR" sz="2000" dirty="0" smtClean="0"/>
              <a:t> </a:t>
            </a:r>
            <a:r>
              <a:rPr lang="fr-FR" sz="2000" dirty="0" err="1" smtClean="0"/>
              <a:t>français·es</a:t>
            </a:r>
            <a:r>
              <a:rPr lang="fr-FR" sz="2000" dirty="0" smtClean="0"/>
              <a:t> (et donc leur financement) s’appuie sur </a:t>
            </a:r>
            <a:r>
              <a:rPr lang="fr-FR" sz="2000" dirty="0" err="1" smtClean="0"/>
              <a:t>PubMed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risques pour les bases de données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7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Quels risques pour </a:t>
            </a:r>
            <a:r>
              <a:rPr lang="fr-FR" sz="2000" dirty="0" err="1" smtClean="0"/>
              <a:t>PubMed</a:t>
            </a:r>
            <a:r>
              <a:rPr lang="fr-FR" sz="2000" dirty="0" smtClean="0"/>
              <a:t>/</a:t>
            </a:r>
            <a:r>
              <a:rPr lang="fr-FR" sz="2000" dirty="0" err="1" smtClean="0"/>
              <a:t>Medline</a:t>
            </a:r>
            <a:r>
              <a:rPr lang="fr-FR" sz="2000" dirty="0" smtClean="0"/>
              <a:t> ?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dirty="0" smtClean="0">
                <a:hlinkClick r:id="rId2"/>
              </a:rPr>
              <a:t>très bon billet introductif</a:t>
            </a:r>
            <a:r>
              <a:rPr lang="fr-FR" sz="2000" dirty="0" smtClean="0"/>
              <a:t> sur le sujet par Hilda Bastian, ancienne agente des NIH, où elle revient sur la « </a:t>
            </a:r>
            <a:r>
              <a:rPr lang="fr-FR" sz="2000" dirty="0" err="1" smtClean="0"/>
              <a:t>merdification</a:t>
            </a:r>
            <a:r>
              <a:rPr lang="fr-FR" sz="2000" dirty="0" smtClean="0"/>
              <a:t> » de </a:t>
            </a:r>
            <a:r>
              <a:rPr lang="fr-FR" sz="2000" dirty="0" err="1" smtClean="0"/>
              <a:t>PubMed</a:t>
            </a:r>
            <a:r>
              <a:rPr lang="fr-FR" sz="2000" dirty="0" smtClean="0"/>
              <a:t> ces dernières années (la baisse de qualité du service proposée depuis 2020, via l’inclusion d’outils IA dans la recherche et l’indexation notamment), ou les grands risques qui pèsent sur </a:t>
            </a:r>
            <a:r>
              <a:rPr lang="fr-FR" sz="2000" dirty="0" err="1" smtClean="0"/>
              <a:t>PubMed</a:t>
            </a:r>
            <a:r>
              <a:rPr lang="fr-FR" sz="2000" dirty="0" smtClean="0"/>
              <a:t>/</a:t>
            </a:r>
            <a:r>
              <a:rPr lang="fr-FR" sz="2000" dirty="0" err="1" smtClean="0"/>
              <a:t>Medline</a:t>
            </a:r>
            <a:r>
              <a:rPr lang="fr-FR" sz="2000" dirty="0" smtClean="0"/>
              <a:t> : on les regroupera en deux ensembles de risques.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pour les bases de données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4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Quels risques pour </a:t>
            </a:r>
            <a:r>
              <a:rPr lang="fr-FR" sz="2000" dirty="0" err="1"/>
              <a:t>PubMed</a:t>
            </a:r>
            <a:r>
              <a:rPr lang="fr-FR" sz="2000" dirty="0"/>
              <a:t>/</a:t>
            </a:r>
            <a:r>
              <a:rPr lang="fr-FR" sz="2000" dirty="0" err="1"/>
              <a:t>Medline</a:t>
            </a:r>
            <a:r>
              <a:rPr lang="fr-FR" sz="2000" dirty="0"/>
              <a:t>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Un </a:t>
            </a:r>
            <a:r>
              <a:rPr lang="fr-FR" sz="2000" dirty="0" smtClean="0">
                <a:hlinkClick r:id="rId2"/>
              </a:rPr>
              <a:t>très bon billet introductif</a:t>
            </a:r>
            <a:r>
              <a:rPr lang="fr-FR" sz="2000" dirty="0" smtClean="0"/>
              <a:t> sur le sujet par Hilda Bastian, ancienne agente des NIH, où elle revient sur la « </a:t>
            </a:r>
            <a:r>
              <a:rPr lang="fr-FR" sz="2000" dirty="0" err="1" smtClean="0"/>
              <a:t>merdification</a:t>
            </a:r>
            <a:r>
              <a:rPr lang="fr-FR" sz="2000" dirty="0" smtClean="0"/>
              <a:t> » de </a:t>
            </a:r>
            <a:r>
              <a:rPr lang="fr-FR" sz="2000" dirty="0" err="1" smtClean="0"/>
              <a:t>PubMed</a:t>
            </a:r>
            <a:r>
              <a:rPr lang="fr-FR" sz="2000" dirty="0" smtClean="0"/>
              <a:t> ces dernières années (la baisse de qualité du service proposée depuis 2020, via l’inclusion d’outils IA dans la recherche et l’indexation notamment), ou les grands risques qui pèsent sur </a:t>
            </a:r>
            <a:r>
              <a:rPr lang="fr-FR" sz="2000" dirty="0" err="1" smtClean="0"/>
              <a:t>PubMed</a:t>
            </a:r>
            <a:r>
              <a:rPr lang="fr-FR" sz="2000" dirty="0" smtClean="0"/>
              <a:t>/</a:t>
            </a:r>
            <a:r>
              <a:rPr lang="fr-FR" sz="2000" dirty="0" err="1" smtClean="0"/>
              <a:t>Medline</a:t>
            </a:r>
            <a:r>
              <a:rPr lang="fr-FR" sz="2000" dirty="0" smtClean="0"/>
              <a:t> : on les regroupera en deux ensembles de risques.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Quelque chose d’important à avoir en tête : </a:t>
            </a:r>
            <a:r>
              <a:rPr lang="fr-FR" sz="2000" b="1" dirty="0" smtClean="0"/>
              <a:t>la dégradation de la situation est inéluctable</a:t>
            </a:r>
            <a:r>
              <a:rPr lang="fr-FR" sz="2000" dirty="0" smtClean="0"/>
              <a:t> : que cela concerne la qualité de la recherche scientifique (les recherches annulées aujourd’hui ne sont pas juste reportées à la fin du mandat de </a:t>
            </a:r>
            <a:r>
              <a:rPr lang="fr-FR" sz="2000" dirty="0" err="1" smtClean="0"/>
              <a:t>Trump</a:t>
            </a:r>
            <a:r>
              <a:rPr lang="fr-FR" sz="2000" dirty="0" smtClean="0"/>
              <a:t>, il faudra des années pour les reprendre, et ce ne sera peut-être jamais possible), la santé des populations, ou l’état des bases de données en santé.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smtClean="0"/>
              <a:t>Les risques pour les bases de données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54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Premier risque : un monde sans </a:t>
            </a:r>
            <a:r>
              <a:rPr lang="fr-FR" sz="2000" dirty="0" err="1" smtClean="0"/>
              <a:t>PubMed</a:t>
            </a:r>
            <a:r>
              <a:rPr lang="fr-FR" sz="2000" dirty="0" smtClean="0"/>
              <a:t> ?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Un risque avec des degrés divers, a minima </a:t>
            </a:r>
            <a:r>
              <a:rPr lang="fr-FR" b="1" dirty="0" smtClean="0">
                <a:latin typeface="Lucida Sans" panose="020B0602030504020204" pitchFamily="34" charset="0"/>
              </a:rPr>
              <a:t>une baisse de qualité de </a:t>
            </a:r>
            <a:r>
              <a:rPr lang="fr-FR" b="1" dirty="0" err="1" smtClean="0">
                <a:latin typeface="Lucida Sans" panose="020B0602030504020204" pitchFamily="34" charset="0"/>
              </a:rPr>
              <a:t>PubMed</a:t>
            </a:r>
            <a:r>
              <a:rPr lang="fr-FR" b="1" dirty="0" smtClean="0">
                <a:latin typeface="Lucida Sans" panose="020B0602030504020204" pitchFamily="34" charset="0"/>
              </a:rPr>
              <a:t>/</a:t>
            </a:r>
            <a:r>
              <a:rPr lang="fr-FR" b="1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 : moins de revues indexées, moins de recherche de bonne qualité dans le contexte actuel, des bugs de plus en plus fréquents.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Une situation qui peut empirer de différentes manières : arrêt des nouvelles indexations sur la base de données et obsolescence progressive de </a:t>
            </a:r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/</a:t>
            </a:r>
            <a:r>
              <a:rPr lang="fr-FR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 ; coupure d’accès à </a:t>
            </a:r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 dans certains </a:t>
            </a:r>
            <a:r>
              <a:rPr lang="fr-FR" dirty="0" smtClean="0">
                <a:latin typeface="Lucida Sans" panose="020B0602030504020204" pitchFamily="34" charset="0"/>
              </a:rPr>
              <a:t>pays </a:t>
            </a:r>
            <a:r>
              <a:rPr lang="fr-FR" dirty="0" smtClean="0">
                <a:latin typeface="Lucida Sans" panose="020B0602030504020204" pitchFamily="34" charset="0"/>
              </a:rPr>
              <a:t>; voire disparition pure et simple de </a:t>
            </a:r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.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Un précédent : ERIC.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smtClean="0"/>
              <a:t>Les risques pour les bases de données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Second risque (le pire ?) : un empoisonnement de </a:t>
            </a:r>
            <a:r>
              <a:rPr lang="fr-FR" sz="2000" dirty="0" err="1" smtClean="0"/>
              <a:t>PubMed</a:t>
            </a:r>
            <a:endParaRPr lang="fr-FR" sz="2000" dirty="0" smtClean="0"/>
          </a:p>
          <a:p>
            <a:pPr lvl="1"/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 est utilisé dans le monde entier… et c’est aussi un outil de soft power pour le gouvernement états-unien.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Quel risque d’y voir affluer des publications de mauvaise qualité, voire anti-vaccination ou </a:t>
            </a:r>
            <a:r>
              <a:rPr lang="fr-FR" dirty="0" err="1" smtClean="0">
                <a:latin typeface="Lucida Sans" panose="020B0602030504020204" pitchFamily="34" charset="0"/>
              </a:rPr>
              <a:t>complotistes</a:t>
            </a:r>
            <a:r>
              <a:rPr lang="fr-FR" dirty="0" smtClean="0">
                <a:latin typeface="Lucida Sans" panose="020B0602030504020204" pitchFamily="34" charset="0"/>
              </a:rPr>
              <a:t> ; dans </a:t>
            </a:r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 Central voire dans </a:t>
            </a:r>
            <a:r>
              <a:rPr lang="fr-FR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 ?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Quel risque d’une altération de </a:t>
            </a:r>
            <a:r>
              <a:rPr lang="fr-FR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, soit pour y intégrer des contenus de mauvaise qualité, soit pour en supprimer des références (par exemple sur les personnes transgenres) ?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Un précédent : Twitter/X</a:t>
            </a:r>
            <a:r>
              <a:rPr lang="fr-FR" dirty="0" smtClean="0">
                <a:latin typeface="Lucida Sans" panose="020B0602030504020204" pitchFamily="34" charset="0"/>
              </a:rPr>
              <a:t>.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Un risque rendu concret par la </a:t>
            </a:r>
            <a:r>
              <a:rPr lang="fr-FR" dirty="0" smtClean="0">
                <a:latin typeface="Lucida Sans" panose="020B0602030504020204" pitchFamily="34" charset="0"/>
                <a:hlinkClick r:id="rId2"/>
              </a:rPr>
              <a:t>réorganisation du processus de sélection des périodiques</a:t>
            </a:r>
            <a:r>
              <a:rPr lang="fr-FR" dirty="0" smtClean="0">
                <a:latin typeface="Lucida Sans" panose="020B0602030504020204" pitchFamily="34" charset="0"/>
              </a:rPr>
              <a:t> inclus dans </a:t>
            </a:r>
            <a:r>
              <a:rPr lang="fr-FR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, il y a quelques semaines.</a:t>
            </a:r>
            <a:endParaRPr lang="fr-FR" dirty="0" smtClean="0"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smtClean="0"/>
              <a:t>Les risques pour les bases de données 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9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attaques de l’administration </a:t>
            </a:r>
            <a:r>
              <a:rPr lang="fr-FR" dirty="0" err="1" smtClean="0"/>
              <a:t>Trump</a:t>
            </a:r>
            <a:r>
              <a:rPr lang="fr-FR" dirty="0" smtClean="0"/>
              <a:t> contre la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5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La perte d’une source de qualité, et les risques pour l’écosystème des bases de </a:t>
            </a:r>
            <a:r>
              <a:rPr lang="fr-FR" sz="2000" smtClean="0"/>
              <a:t>données.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et leurs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La perte d’une source de qualité, et les risques pour l’écosystème des bases de données.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Des risques très concrets pour la </a:t>
            </a:r>
            <a:r>
              <a:rPr lang="fr-FR" sz="2000" dirty="0" err="1" smtClean="0"/>
              <a:t>réplicabilité</a:t>
            </a:r>
            <a:r>
              <a:rPr lang="fr-FR" sz="2000" dirty="0" smtClean="0"/>
              <a:t> des </a:t>
            </a:r>
            <a:r>
              <a:rPr lang="fr-FR" sz="2000" smtClean="0"/>
              <a:t>recherches – </a:t>
            </a:r>
            <a:r>
              <a:rPr lang="fr-FR" sz="2000" dirty="0" smtClean="0"/>
              <a:t>quid des revues </a:t>
            </a:r>
            <a:r>
              <a:rPr lang="fr-FR" sz="2000" smtClean="0"/>
              <a:t>systématiques ?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et leurs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6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La perte d’une source de qualité, et les risques pour l’écosystème des bases de données.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Des risques très concrets pour la </a:t>
            </a:r>
            <a:r>
              <a:rPr lang="fr-FR" sz="2000" dirty="0" err="1" smtClean="0"/>
              <a:t>réplicabilité</a:t>
            </a:r>
            <a:r>
              <a:rPr lang="fr-FR" sz="2000" dirty="0" smtClean="0"/>
              <a:t> des </a:t>
            </a:r>
            <a:r>
              <a:rPr lang="fr-FR" sz="2000" smtClean="0"/>
              <a:t>recherches – </a:t>
            </a:r>
            <a:r>
              <a:rPr lang="fr-FR" sz="2000" dirty="0" smtClean="0"/>
              <a:t>quid des revues systématiques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Ce qui risque de disparaître de la couverture </a:t>
            </a:r>
            <a:r>
              <a:rPr lang="fr-FR" sz="2000" smtClean="0"/>
              <a:t>des bases de données </a:t>
            </a:r>
            <a:r>
              <a:rPr lang="fr-FR" sz="2000" dirty="0" smtClean="0"/>
              <a:t>en </a:t>
            </a:r>
            <a:r>
              <a:rPr lang="fr-FR" sz="2000" smtClean="0"/>
              <a:t>santé ?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et leurs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2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La perte d’une source de qualité, et les risques pour l’écosystème des bases de données.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Des risques très concrets pour la </a:t>
            </a:r>
            <a:r>
              <a:rPr lang="fr-FR" sz="2000" dirty="0" err="1" smtClean="0"/>
              <a:t>réplicabilité</a:t>
            </a:r>
            <a:r>
              <a:rPr lang="fr-FR" sz="2000" dirty="0" smtClean="0"/>
              <a:t> des </a:t>
            </a:r>
            <a:r>
              <a:rPr lang="fr-FR" sz="2000" smtClean="0"/>
              <a:t>recherches – </a:t>
            </a:r>
            <a:r>
              <a:rPr lang="fr-FR" sz="2000" dirty="0" smtClean="0"/>
              <a:t>quid des revues systématiques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Ce qui risque de disparaître de la couverture </a:t>
            </a:r>
            <a:r>
              <a:rPr lang="fr-FR" sz="2000" smtClean="0"/>
              <a:t>des bases de données </a:t>
            </a:r>
            <a:r>
              <a:rPr lang="fr-FR" sz="2000" dirty="0" smtClean="0"/>
              <a:t>en santé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Les risques </a:t>
            </a:r>
            <a:r>
              <a:rPr lang="fr-FR" sz="2000" smtClean="0"/>
              <a:t>d’autocensure dans la recherche peuvent-ils être influencés par le référencement des articles sur PubMed ?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et leurs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La perte d’une source de qualité, et les risques pour l’écosystème des bases de données.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Des risques très concrets pour la </a:t>
            </a:r>
            <a:r>
              <a:rPr lang="fr-FR" sz="2000" dirty="0" err="1" smtClean="0"/>
              <a:t>réplicabilité</a:t>
            </a:r>
            <a:r>
              <a:rPr lang="fr-FR" sz="2000" dirty="0" smtClean="0"/>
              <a:t> des </a:t>
            </a:r>
            <a:r>
              <a:rPr lang="fr-FR" sz="2000" smtClean="0"/>
              <a:t>recherches – </a:t>
            </a:r>
            <a:r>
              <a:rPr lang="fr-FR" sz="2000" dirty="0" smtClean="0"/>
              <a:t>quid des revues systématiques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Ce qui risque de disparaître de la couverture </a:t>
            </a:r>
            <a:r>
              <a:rPr lang="fr-FR" sz="2000" smtClean="0"/>
              <a:t>des bases de données </a:t>
            </a:r>
            <a:r>
              <a:rPr lang="fr-FR" sz="2000" dirty="0" smtClean="0"/>
              <a:t>en santé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Les risques </a:t>
            </a:r>
            <a:r>
              <a:rPr lang="fr-FR" sz="2000" smtClean="0"/>
              <a:t>d’autocensure dans la recherche peuvent-ils être influencés par le référencement des articles sur PubMed ?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Pour le second scénario : des risques que </a:t>
            </a:r>
            <a:r>
              <a:rPr lang="fr-FR" sz="2000" dirty="0" err="1" smtClean="0"/>
              <a:t>PubMed</a:t>
            </a:r>
            <a:r>
              <a:rPr lang="fr-FR" sz="2000" dirty="0" smtClean="0"/>
              <a:t> continue d’être utilisé et serve à diffuser de la science de mauvaise qualité, partisane et servant un agenda politique d’extrême-droite.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Les risques et leurs conséquences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tenir au courant de l’évolution de la </a:t>
            </a:r>
            <a:r>
              <a:rPr lang="fr-FR" sz="2000" dirty="0" smtClean="0"/>
              <a:t>situation : sollicitez vos </a:t>
            </a:r>
            <a:r>
              <a:rPr lang="fr-FR" sz="2000" dirty="0" err="1" smtClean="0"/>
              <a:t>BUs</a:t>
            </a:r>
            <a:r>
              <a:rPr lang="fr-FR" sz="2000" dirty="0" smtClean="0"/>
              <a:t> et vos centres de documentation !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Que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5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tenir au courant de l’évolution de la </a:t>
            </a:r>
            <a:r>
              <a:rPr lang="fr-FR" sz="2000" dirty="0" smtClean="0"/>
              <a:t>situation : sollicitez vos </a:t>
            </a:r>
            <a:r>
              <a:rPr lang="fr-FR" sz="2000" dirty="0" err="1" smtClean="0"/>
              <a:t>BUs</a:t>
            </a:r>
            <a:r>
              <a:rPr lang="fr-FR" sz="2000" dirty="0" smtClean="0"/>
              <a:t> et vos centres de documentation !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Sensibiliser sur le sujet : nos collègues, </a:t>
            </a:r>
            <a:r>
              <a:rPr lang="fr-FR" sz="2000" dirty="0" smtClean="0"/>
              <a:t>nos </a:t>
            </a:r>
            <a:r>
              <a:rPr lang="fr-FR" sz="2000" dirty="0" err="1" smtClean="0"/>
              <a:t>étudiant·es</a:t>
            </a:r>
            <a:r>
              <a:rPr lang="fr-FR" sz="2000" dirty="0" smtClean="0"/>
              <a:t>, </a:t>
            </a:r>
            <a:r>
              <a:rPr lang="fr-FR" sz="2000" dirty="0" smtClean="0"/>
              <a:t>nos directions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Que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6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tenir au courant de l’évolution de la </a:t>
            </a:r>
            <a:r>
              <a:rPr lang="fr-FR" sz="2000" dirty="0" smtClean="0"/>
              <a:t>situation : sollicitez vos </a:t>
            </a:r>
            <a:r>
              <a:rPr lang="fr-FR" sz="2000" dirty="0" err="1" smtClean="0"/>
              <a:t>BUs</a:t>
            </a:r>
            <a:r>
              <a:rPr lang="fr-FR" sz="2000" dirty="0" smtClean="0"/>
              <a:t> et vos centres de documentation !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Sensibiliser sur le sujet : nos collègues, </a:t>
            </a:r>
            <a:r>
              <a:rPr lang="fr-FR" sz="2000" dirty="0" smtClean="0"/>
              <a:t>nos </a:t>
            </a:r>
            <a:r>
              <a:rPr lang="fr-FR" sz="2000" dirty="0" err="1" smtClean="0"/>
              <a:t>étudiant·es</a:t>
            </a:r>
            <a:r>
              <a:rPr lang="fr-FR" sz="2000" dirty="0" smtClean="0"/>
              <a:t>, </a:t>
            </a:r>
            <a:r>
              <a:rPr lang="fr-FR" sz="2000" dirty="0" smtClean="0"/>
              <a:t>nos directions.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former aux alternatives : autres bases de données en santé (Embase, </a:t>
            </a:r>
            <a:r>
              <a:rPr lang="fr-FR" sz="2000" dirty="0" err="1" smtClean="0"/>
              <a:t>EuropePMC</a:t>
            </a:r>
            <a:r>
              <a:rPr lang="fr-FR" sz="2000" dirty="0" smtClean="0"/>
              <a:t>, LISSA, Cochrane, etc.) ; mais attention à la dépendance aux éditeurs privés </a:t>
            </a:r>
            <a:r>
              <a:rPr lang="fr-FR" sz="2000" dirty="0" smtClean="0"/>
              <a:t>!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A noter en particulier : </a:t>
            </a:r>
            <a:r>
              <a:rPr lang="fr-FR" dirty="0" smtClean="0">
                <a:latin typeface="Lucida Sans" panose="020B0602030504020204" pitchFamily="34" charset="0"/>
                <a:hlinkClick r:id="rId2"/>
              </a:rPr>
              <a:t>le projet </a:t>
            </a:r>
            <a:r>
              <a:rPr lang="fr-FR" dirty="0" err="1" smtClean="0">
                <a:latin typeface="Lucida Sans" panose="020B0602030504020204" pitchFamily="34" charset="0"/>
                <a:hlinkClick r:id="rId2"/>
              </a:rPr>
              <a:t>OLSPub</a:t>
            </a:r>
            <a:r>
              <a:rPr lang="fr-FR" dirty="0" smtClean="0">
                <a:latin typeface="Lucida Sans" panose="020B0602030504020204" pitchFamily="34" charset="0"/>
              </a:rPr>
              <a:t> : construction d’une alternative à </a:t>
            </a:r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/</a:t>
            </a:r>
            <a:r>
              <a:rPr lang="fr-FR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 par la </a:t>
            </a:r>
            <a:r>
              <a:rPr lang="fr-FR" dirty="0" err="1" smtClean="0">
                <a:latin typeface="Lucida Sans" panose="020B0602030504020204" pitchFamily="34" charset="0"/>
              </a:rPr>
              <a:t>ZBMed</a:t>
            </a:r>
            <a:r>
              <a:rPr lang="fr-FR" dirty="0" smtClean="0">
                <a:latin typeface="Lucida Sans" panose="020B0602030504020204" pitchFamily="34" charset="0"/>
              </a:rPr>
              <a:t> (Allemagne)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Que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6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tenir au courant de l’évolution de la </a:t>
            </a:r>
            <a:r>
              <a:rPr lang="fr-FR" sz="2000" dirty="0" smtClean="0"/>
              <a:t>situation : sollicitez vos </a:t>
            </a:r>
            <a:r>
              <a:rPr lang="fr-FR" sz="2000" dirty="0" err="1" smtClean="0"/>
              <a:t>BUs</a:t>
            </a:r>
            <a:r>
              <a:rPr lang="fr-FR" sz="2000" dirty="0" smtClean="0"/>
              <a:t> et vos centres de documentation !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Sensibiliser sur le sujet : nos collègues, </a:t>
            </a:r>
            <a:r>
              <a:rPr lang="fr-FR" sz="2000" dirty="0" smtClean="0"/>
              <a:t>nos </a:t>
            </a:r>
            <a:r>
              <a:rPr lang="fr-FR" sz="2000" dirty="0" err="1" smtClean="0"/>
              <a:t>étudiant·es</a:t>
            </a:r>
            <a:r>
              <a:rPr lang="fr-FR" sz="2000" dirty="0" smtClean="0"/>
              <a:t>, </a:t>
            </a:r>
            <a:r>
              <a:rPr lang="fr-FR" sz="2000" dirty="0" smtClean="0"/>
              <a:t>nos directions.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former aux alternatives : autres bases de données en santé (Embase, </a:t>
            </a:r>
            <a:r>
              <a:rPr lang="fr-FR" sz="2000" dirty="0" err="1" smtClean="0"/>
              <a:t>EuropePMC</a:t>
            </a:r>
            <a:r>
              <a:rPr lang="fr-FR" sz="2000" dirty="0" smtClean="0"/>
              <a:t>, LISSA, Cochrane, etc.) ; mais attention à la dépendance aux éditeurs privés </a:t>
            </a:r>
            <a:r>
              <a:rPr lang="fr-FR" sz="2000" dirty="0" smtClean="0"/>
              <a:t>!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A noter en particulier : </a:t>
            </a:r>
            <a:r>
              <a:rPr lang="fr-FR" dirty="0" smtClean="0">
                <a:latin typeface="Lucida Sans" panose="020B0602030504020204" pitchFamily="34" charset="0"/>
                <a:hlinkClick r:id="rId2"/>
              </a:rPr>
              <a:t>le projet </a:t>
            </a:r>
            <a:r>
              <a:rPr lang="fr-FR" dirty="0" err="1" smtClean="0">
                <a:latin typeface="Lucida Sans" panose="020B0602030504020204" pitchFamily="34" charset="0"/>
                <a:hlinkClick r:id="rId2"/>
              </a:rPr>
              <a:t>OLSPub</a:t>
            </a:r>
            <a:r>
              <a:rPr lang="fr-FR" dirty="0" smtClean="0">
                <a:latin typeface="Lucida Sans" panose="020B0602030504020204" pitchFamily="34" charset="0"/>
              </a:rPr>
              <a:t> : construction d’une alternative à </a:t>
            </a:r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/</a:t>
            </a:r>
            <a:r>
              <a:rPr lang="fr-FR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 par la </a:t>
            </a:r>
            <a:r>
              <a:rPr lang="fr-FR" dirty="0" err="1" smtClean="0">
                <a:latin typeface="Lucida Sans" panose="020B0602030504020204" pitchFamily="34" charset="0"/>
              </a:rPr>
              <a:t>ZBMed</a:t>
            </a:r>
            <a:r>
              <a:rPr lang="fr-FR" dirty="0" smtClean="0">
                <a:latin typeface="Lucida Sans" panose="020B0602030504020204" pitchFamily="34" charset="0"/>
              </a:rPr>
              <a:t> (Allemagne)</a:t>
            </a:r>
            <a:endParaRPr lang="fr-FR" dirty="0" smtClean="0"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A partir de quand former notre public aux alternatives ? Voire déconseiller </a:t>
            </a:r>
            <a:r>
              <a:rPr lang="fr-FR" sz="2000" dirty="0" err="1" smtClean="0"/>
              <a:t>PubMed</a:t>
            </a:r>
            <a:r>
              <a:rPr lang="fr-FR" sz="2000" dirty="0" smtClean="0"/>
              <a:t>/</a:t>
            </a:r>
            <a:r>
              <a:rPr lang="fr-FR" sz="2000" dirty="0" err="1" smtClean="0"/>
              <a:t>Medline</a:t>
            </a:r>
            <a:r>
              <a:rPr lang="fr-FR" sz="2000" dirty="0" smtClean="0"/>
              <a:t> et les outils de la NLM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Que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2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tenir au courant de l’évolution de la </a:t>
            </a:r>
            <a:r>
              <a:rPr lang="fr-FR" sz="2000" dirty="0" smtClean="0"/>
              <a:t>situation : sollicitez vos </a:t>
            </a:r>
            <a:r>
              <a:rPr lang="fr-FR" sz="2000" dirty="0" err="1" smtClean="0"/>
              <a:t>BUs</a:t>
            </a:r>
            <a:r>
              <a:rPr lang="fr-FR" sz="2000" dirty="0" smtClean="0"/>
              <a:t> et vos centres de documentation !</a:t>
            </a:r>
            <a:endParaRPr lang="fr-F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Sensibiliser sur le sujet : nos collègues, </a:t>
            </a:r>
            <a:r>
              <a:rPr lang="fr-FR" sz="2000" dirty="0" smtClean="0"/>
              <a:t>nos </a:t>
            </a:r>
            <a:r>
              <a:rPr lang="fr-FR" sz="2000" dirty="0" err="1" smtClean="0"/>
              <a:t>étudiant·es</a:t>
            </a:r>
            <a:r>
              <a:rPr lang="fr-FR" sz="2000" dirty="0" smtClean="0"/>
              <a:t>, </a:t>
            </a:r>
            <a:r>
              <a:rPr lang="fr-FR" sz="2000" dirty="0" smtClean="0"/>
              <a:t>nos directions.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Se former aux alternatives : autres bases de données en santé (Embase, </a:t>
            </a:r>
            <a:r>
              <a:rPr lang="fr-FR" sz="2000" dirty="0" err="1" smtClean="0"/>
              <a:t>EuropePMC</a:t>
            </a:r>
            <a:r>
              <a:rPr lang="fr-FR" sz="2000" dirty="0" smtClean="0"/>
              <a:t>, LISSA, Cochrane, etc.) ; mais attention à la dépendance aux éditeurs privés </a:t>
            </a:r>
            <a:r>
              <a:rPr lang="fr-FR" sz="2000" dirty="0" smtClean="0"/>
              <a:t>!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A noter en particulier : </a:t>
            </a:r>
            <a:r>
              <a:rPr lang="fr-FR" dirty="0" smtClean="0">
                <a:latin typeface="Lucida Sans" panose="020B0602030504020204" pitchFamily="34" charset="0"/>
                <a:hlinkClick r:id="rId2"/>
              </a:rPr>
              <a:t>le projet </a:t>
            </a:r>
            <a:r>
              <a:rPr lang="fr-FR" dirty="0" err="1" smtClean="0">
                <a:latin typeface="Lucida Sans" panose="020B0602030504020204" pitchFamily="34" charset="0"/>
                <a:hlinkClick r:id="rId2"/>
              </a:rPr>
              <a:t>OLSPub</a:t>
            </a:r>
            <a:r>
              <a:rPr lang="fr-FR" dirty="0" smtClean="0">
                <a:latin typeface="Lucida Sans" panose="020B0602030504020204" pitchFamily="34" charset="0"/>
              </a:rPr>
              <a:t> : construction d’une alternative à </a:t>
            </a:r>
            <a:r>
              <a:rPr lang="fr-FR" dirty="0" err="1" smtClean="0">
                <a:latin typeface="Lucida Sans" panose="020B0602030504020204" pitchFamily="34" charset="0"/>
              </a:rPr>
              <a:t>PubMed</a:t>
            </a:r>
            <a:r>
              <a:rPr lang="fr-FR" dirty="0" smtClean="0">
                <a:latin typeface="Lucida Sans" panose="020B0602030504020204" pitchFamily="34" charset="0"/>
              </a:rPr>
              <a:t>/</a:t>
            </a:r>
            <a:r>
              <a:rPr lang="fr-FR" dirty="0" err="1" smtClean="0">
                <a:latin typeface="Lucida Sans" panose="020B0602030504020204" pitchFamily="34" charset="0"/>
              </a:rPr>
              <a:t>Medline</a:t>
            </a:r>
            <a:r>
              <a:rPr lang="fr-FR" dirty="0" smtClean="0">
                <a:latin typeface="Lucida Sans" panose="020B0602030504020204" pitchFamily="34" charset="0"/>
              </a:rPr>
              <a:t> par la </a:t>
            </a:r>
            <a:r>
              <a:rPr lang="fr-FR" dirty="0" err="1" smtClean="0">
                <a:latin typeface="Lucida Sans" panose="020B0602030504020204" pitchFamily="34" charset="0"/>
              </a:rPr>
              <a:t>ZBMed</a:t>
            </a:r>
            <a:r>
              <a:rPr lang="fr-FR" dirty="0" smtClean="0">
                <a:latin typeface="Lucida Sans" panose="020B0602030504020204" pitchFamily="34" charset="0"/>
              </a:rPr>
              <a:t> (Allemagne)</a:t>
            </a:r>
            <a:endParaRPr lang="fr-FR" dirty="0" smtClean="0">
              <a:latin typeface="Lucida Sans" panose="020B0602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A partir de quand former notre public aux alternatives ? Voire déconseiller </a:t>
            </a:r>
            <a:r>
              <a:rPr lang="fr-FR" sz="2000" dirty="0" err="1" smtClean="0"/>
              <a:t>PubMed</a:t>
            </a:r>
            <a:r>
              <a:rPr lang="fr-FR" sz="2000" dirty="0" smtClean="0"/>
              <a:t>/</a:t>
            </a:r>
            <a:r>
              <a:rPr lang="fr-FR" sz="2000" dirty="0" err="1" smtClean="0"/>
              <a:t>Medline</a:t>
            </a:r>
            <a:r>
              <a:rPr lang="fr-FR" sz="2000" dirty="0" smtClean="0"/>
              <a:t> et les outils de la NLM ?</a:t>
            </a:r>
            <a:endParaRPr lang="fr-FR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Prendre soin de soi (car tout cela est très déprimant).</a:t>
            </a:r>
            <a:endParaRPr lang="fr-FR" sz="2000" dirty="0"/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 smtClean="0"/>
              <a:t>Que faire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La recherche attaquée dès le premier jour</a:t>
            </a:r>
            <a:endParaRPr lang="fr-FR" sz="2000" dirty="0" smtClean="0">
              <a:latin typeface="Lucida Sans" panose="020B0602030504020204" pitchFamily="34" charset="0"/>
            </a:endParaRPr>
          </a:p>
          <a:p>
            <a:pPr lvl="1"/>
            <a:r>
              <a:rPr lang="fr-FR" dirty="0">
                <a:latin typeface="Lucida Sans" panose="020B0602030504020204" pitchFamily="34" charset="0"/>
              </a:rPr>
              <a:t>Le point de départ des attaques de l’administration </a:t>
            </a:r>
            <a:r>
              <a:rPr lang="fr-FR" dirty="0" err="1">
                <a:latin typeface="Lucida Sans" panose="020B0602030504020204" pitchFamily="34" charset="0"/>
              </a:rPr>
              <a:t>Trump</a:t>
            </a:r>
            <a:r>
              <a:rPr lang="fr-FR" dirty="0">
                <a:latin typeface="Lucida Sans" panose="020B0602030504020204" pitchFamily="34" charset="0"/>
              </a:rPr>
              <a:t> : l’</a:t>
            </a:r>
            <a:r>
              <a:rPr lang="fr-FR" dirty="0" err="1">
                <a:latin typeface="Lucida Sans" panose="020B0602030504020204" pitchFamily="34" charset="0"/>
                <a:hlinkClick r:id="rId2"/>
              </a:rPr>
              <a:t>Executive</a:t>
            </a:r>
            <a:r>
              <a:rPr lang="fr-FR" dirty="0">
                <a:latin typeface="Lucida Sans" panose="020B0602030504020204" pitchFamily="34" charset="0"/>
                <a:hlinkClick r:id="rId2"/>
              </a:rPr>
              <a:t> </a:t>
            </a:r>
            <a:r>
              <a:rPr lang="fr-FR" dirty="0" err="1">
                <a:latin typeface="Lucida Sans" panose="020B0602030504020204" pitchFamily="34" charset="0"/>
                <a:hlinkClick r:id="rId2"/>
              </a:rPr>
              <a:t>Order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Defending</a:t>
            </a:r>
            <a:r>
              <a:rPr lang="fr-FR" i="1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women</a:t>
            </a:r>
            <a:r>
              <a:rPr lang="fr-FR" i="1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from</a:t>
            </a:r>
            <a:r>
              <a:rPr lang="fr-FR" i="1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gender</a:t>
            </a:r>
            <a:r>
              <a:rPr lang="fr-FR" i="1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ideology</a:t>
            </a:r>
            <a:r>
              <a:rPr lang="fr-FR" i="1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extremism</a:t>
            </a:r>
            <a:r>
              <a:rPr lang="fr-FR" i="1" dirty="0">
                <a:latin typeface="Lucida Sans" panose="020B0602030504020204" pitchFamily="34" charset="0"/>
              </a:rPr>
              <a:t> and </a:t>
            </a:r>
            <a:r>
              <a:rPr lang="fr-FR" i="1" dirty="0" err="1">
                <a:latin typeface="Lucida Sans" panose="020B0602030504020204" pitchFamily="34" charset="0"/>
              </a:rPr>
              <a:t>restoring</a:t>
            </a:r>
            <a:r>
              <a:rPr lang="fr-FR" i="1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biological</a:t>
            </a:r>
            <a:r>
              <a:rPr lang="fr-FR" i="1" dirty="0">
                <a:latin typeface="Lucida Sans" panose="020B0602030504020204" pitchFamily="34" charset="0"/>
              </a:rPr>
              <a:t> </a:t>
            </a:r>
            <a:r>
              <a:rPr lang="fr-FR" i="1" dirty="0" err="1">
                <a:latin typeface="Lucida Sans" panose="020B0602030504020204" pitchFamily="34" charset="0"/>
              </a:rPr>
              <a:t>truth</a:t>
            </a:r>
            <a:r>
              <a:rPr lang="fr-FR" dirty="0">
                <a:latin typeface="Lucida Sans" panose="020B0602030504020204" pitchFamily="34" charset="0"/>
              </a:rPr>
              <a:t>.</a:t>
            </a:r>
          </a:p>
          <a:p>
            <a:pPr lvl="1"/>
            <a:r>
              <a:rPr lang="fr-FR" dirty="0">
                <a:latin typeface="Lucida Sans" panose="020B0602030504020204" pitchFamily="34" charset="0"/>
                <a:hlinkClick r:id="rId3"/>
              </a:rPr>
              <a:t>Un épouvantail : le DEI</a:t>
            </a:r>
            <a:r>
              <a:rPr lang="fr-FR" dirty="0">
                <a:latin typeface="Lucida Sans" panose="020B0602030504020204" pitchFamily="34" charset="0"/>
              </a:rPr>
              <a:t> (</a:t>
            </a:r>
            <a:r>
              <a:rPr lang="fr-FR" dirty="0" err="1">
                <a:latin typeface="Lucida Sans" panose="020B0602030504020204" pitchFamily="34" charset="0"/>
              </a:rPr>
              <a:t>Diversity</a:t>
            </a:r>
            <a:r>
              <a:rPr lang="fr-FR" dirty="0">
                <a:latin typeface="Lucida Sans" panose="020B0602030504020204" pitchFamily="34" charset="0"/>
              </a:rPr>
              <a:t>, </a:t>
            </a:r>
            <a:r>
              <a:rPr lang="fr-FR" dirty="0" err="1">
                <a:latin typeface="Lucida Sans" panose="020B0602030504020204" pitchFamily="34" charset="0"/>
              </a:rPr>
              <a:t>Equity</a:t>
            </a:r>
            <a:r>
              <a:rPr lang="fr-FR" dirty="0">
                <a:latin typeface="Lucida Sans" panose="020B0602030504020204" pitchFamily="34" charset="0"/>
              </a:rPr>
              <a:t>, Inclusion</a:t>
            </a:r>
            <a:r>
              <a:rPr lang="fr-FR" dirty="0" smtClean="0">
                <a:latin typeface="Lucida Sans" panose="020B0602030504020204" pitchFamily="34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Lucida Sans" panose="020B0602030504020204" pitchFamily="34" charset="0"/>
              </a:rPr>
              <a:t>Les différentes formes des attaques contre la recherche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Limogeages et nominations : la prise de contrôle des institutions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Le levier financier comme outil de chantage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L’outil de la censure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Les conséquences de la politique étrangère de l’administration </a:t>
            </a:r>
            <a:r>
              <a:rPr lang="fr-FR" dirty="0" err="1" smtClean="0">
                <a:latin typeface="Lucida Sans" panose="020B0602030504020204" pitchFamily="34" charset="0"/>
              </a:rPr>
              <a:t>Trump</a:t>
            </a:r>
            <a:endParaRPr lang="fr-FR" dirty="0" smtClean="0">
              <a:latin typeface="Lucida Sans" panose="020B0602030504020204" pitchFamily="34" charset="0"/>
              <a:hlinkClick r:id="rId4"/>
            </a:endParaRPr>
          </a:p>
          <a:p>
            <a:pPr lvl="1"/>
            <a:endParaRPr lang="fr-FR" dirty="0">
              <a:latin typeface="Lucida Sans" panose="020B0602030504020204" pitchFamily="34" charset="0"/>
              <a:hlinkClick r:id="rId4"/>
            </a:endParaRP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29209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Et pour finir…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081069" y="1722999"/>
            <a:ext cx="7776500" cy="29880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Lucida Sans" panose="020B0602030504020204" pitchFamily="34" charset="0"/>
              </a:rPr>
              <a:t>Contact Colin Sidre : </a:t>
            </a:r>
            <a:r>
              <a:rPr lang="fr-FR" sz="1600" dirty="0" smtClean="0">
                <a:latin typeface="Lucida Sans" panose="020B0602030504020204" pitchFamily="34" charset="0"/>
                <a:hlinkClick r:id="rId2"/>
              </a:rPr>
              <a:t>colin.sidre@u-paris.fr</a:t>
            </a:r>
            <a:r>
              <a:rPr lang="fr-FR" sz="1600" dirty="0" smtClean="0">
                <a:latin typeface="Lucida Sans" panose="020B0602030504020204" pitchFamily="34" charset="0"/>
              </a:rPr>
              <a:t>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80000" y="1007999"/>
            <a:ext cx="7776000" cy="643001"/>
          </a:xfrm>
        </p:spPr>
        <p:txBody>
          <a:bodyPr>
            <a:normAutofit/>
          </a:bodyPr>
          <a:lstStyle/>
          <a:p>
            <a:r>
              <a:rPr lang="fr-FR" dirty="0" smtClean="0"/>
              <a:t>A vous la parole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8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/>
              <a:t>Sidération et empilement des annonces</a:t>
            </a:r>
            <a:endParaRPr lang="fr-FR" sz="2000" dirty="0" smtClean="0">
              <a:latin typeface="Lucida Sans" panose="020B0602030504020204" pitchFamily="34" charset="0"/>
            </a:endParaRP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Les mesures arrivent de toutes les directions et </a:t>
            </a:r>
            <a:r>
              <a:rPr lang="fr-FR" dirty="0" smtClean="0">
                <a:latin typeface="Lucida Sans" panose="020B0602030504020204" pitchFamily="34" charset="0"/>
                <a:hlinkClick r:id="rId2"/>
              </a:rPr>
              <a:t>s’enchaînent très vite</a:t>
            </a:r>
            <a:r>
              <a:rPr lang="fr-FR" dirty="0" smtClean="0">
                <a:latin typeface="Lucida Sans" panose="020B0602030504020204" pitchFamily="34" charset="0"/>
              </a:rPr>
              <a:t>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Il y a des choses qu’on ne sait pas encore ; et d’autres dont on ne mesure pas encore les conséquences et les implications ;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Une désinformation construite : attaque contre les archives et les services dédiés à l’accès aux données dans les ministères, </a:t>
            </a:r>
            <a:r>
              <a:rPr lang="fr-FR" dirty="0" smtClean="0">
                <a:latin typeface="Lucida Sans" panose="020B0602030504020204" pitchFamily="34" charset="0"/>
                <a:hlinkClick r:id="rId3"/>
              </a:rPr>
              <a:t>comme au HHS</a:t>
            </a:r>
            <a:r>
              <a:rPr lang="fr-FR" dirty="0">
                <a:latin typeface="Lucida Sans" panose="020B0602030504020204" pitchFamily="34" charset="0"/>
              </a:rPr>
              <a:t> </a:t>
            </a:r>
            <a:r>
              <a:rPr lang="fr-FR" dirty="0" smtClean="0">
                <a:latin typeface="Lucida Sans" panose="020B0602030504020204" pitchFamily="34" charset="0"/>
              </a:rPr>
              <a:t>; limitation de l’accès des journalistes à la Maison Blanche</a:t>
            </a:r>
            <a:r>
              <a:rPr lang="fr-FR" dirty="0" smtClean="0">
                <a:latin typeface="Lucida Sans" panose="020B0602030504020204" pitchFamily="34" charset="0"/>
              </a:rPr>
              <a:t>… </a:t>
            </a:r>
            <a:r>
              <a:rPr lang="fr-FR" dirty="0" smtClean="0">
                <a:latin typeface="Lucida Sans" panose="020B0602030504020204" pitchFamily="34" charset="0"/>
              </a:rPr>
              <a:t>mais aussi discrétion de l’opposition à </a:t>
            </a:r>
            <a:r>
              <a:rPr lang="fr-FR" dirty="0" err="1" smtClean="0">
                <a:latin typeface="Lucida Sans" panose="020B0602030504020204" pitchFamily="34" charset="0"/>
              </a:rPr>
              <a:t>Trump</a:t>
            </a:r>
            <a:r>
              <a:rPr lang="fr-FR" dirty="0" smtClean="0">
                <a:latin typeface="Lucida Sans" panose="020B0602030504020204" pitchFamily="34" charset="0"/>
              </a:rPr>
              <a:t>, par peur des représailles.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Des attaques qui ne se limitent pas à la recherche et à la santé : elles </a:t>
            </a:r>
            <a:r>
              <a:rPr lang="fr-FR" altLang="fr-FR" dirty="0" smtClean="0">
                <a:latin typeface="Lucida Sans" panose="020B0602030504020204" pitchFamily="34" charset="0"/>
              </a:rPr>
              <a:t>s’étendent à </a:t>
            </a:r>
            <a:r>
              <a:rPr lang="fr-FR" altLang="fr-FR" dirty="0">
                <a:latin typeface="Lucida Sans" panose="020B0602030504020204" pitchFamily="34" charset="0"/>
              </a:rPr>
              <a:t>l’ensemble de l’administration fédérale, aux droits civiques, aux syndicats, aux personnes étrangères ou plus largement </a:t>
            </a:r>
            <a:r>
              <a:rPr lang="fr-FR" altLang="fr-FR" dirty="0" err="1">
                <a:latin typeface="Lucida Sans" panose="020B0602030504020204" pitchFamily="34" charset="0"/>
              </a:rPr>
              <a:t>racisées</a:t>
            </a:r>
            <a:r>
              <a:rPr lang="fr-FR" altLang="fr-FR" dirty="0">
                <a:latin typeface="Lucida Sans" panose="020B0602030504020204" pitchFamily="34" charset="0"/>
              </a:rPr>
              <a:t>, aux femmes, à la liberté </a:t>
            </a:r>
            <a:r>
              <a:rPr lang="fr-FR" altLang="fr-FR" dirty="0" smtClean="0">
                <a:latin typeface="Lucida Sans" panose="020B0602030504020204" pitchFamily="34" charset="0"/>
              </a:rPr>
              <a:t>d’expression, aux oppositions politiques…</a:t>
            </a:r>
            <a:r>
              <a:rPr lang="fr-FR" dirty="0" smtClean="0">
                <a:latin typeface="Lucida Sans" panose="020B0602030504020204" pitchFamily="34" charset="0"/>
              </a:rPr>
              <a:t> 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25404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078819" y="777190"/>
            <a:ext cx="7778750" cy="436631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>
                <a:latin typeface="Lucida Sans" panose="020B0602030504020204" pitchFamily="34" charset="0"/>
              </a:rPr>
              <a:t>Limogeages et nominations : la prise de contrôle des institutions</a:t>
            </a:r>
          </a:p>
          <a:p>
            <a:pPr lvl="1"/>
            <a:r>
              <a:rPr lang="fr-FR" dirty="0" smtClean="0">
                <a:latin typeface="Lucida Sans" panose="020B0602030504020204" pitchFamily="34" charset="0"/>
              </a:rPr>
              <a:t>Un exemple pratique : le </a:t>
            </a:r>
            <a:r>
              <a:rPr lang="fr-FR" dirty="0" err="1" smtClean="0">
                <a:latin typeface="Lucida Sans" panose="020B0602030504020204" pitchFamily="34" charset="0"/>
              </a:rPr>
              <a:t>Department</a:t>
            </a:r>
            <a:r>
              <a:rPr lang="fr-FR" dirty="0" smtClean="0">
                <a:latin typeface="Lucida Sans" panose="020B0602030504020204" pitchFamily="34" charset="0"/>
              </a:rPr>
              <a:t> of </a:t>
            </a:r>
            <a:r>
              <a:rPr lang="fr-FR" dirty="0" err="1" smtClean="0">
                <a:latin typeface="Lucida Sans" panose="020B0602030504020204" pitchFamily="34" charset="0"/>
              </a:rPr>
              <a:t>Health</a:t>
            </a:r>
            <a:r>
              <a:rPr lang="fr-FR" dirty="0" smtClean="0">
                <a:latin typeface="Lucida Sans" panose="020B0602030504020204" pitchFamily="34" charset="0"/>
              </a:rPr>
              <a:t> and </a:t>
            </a:r>
            <a:r>
              <a:rPr lang="fr-FR" dirty="0" err="1" smtClean="0">
                <a:latin typeface="Lucida Sans" panose="020B0602030504020204" pitchFamily="34" charset="0"/>
              </a:rPr>
              <a:t>Human</a:t>
            </a:r>
            <a:r>
              <a:rPr lang="fr-FR" dirty="0" smtClean="0">
                <a:latin typeface="Lucida Sans" panose="020B0602030504020204" pitchFamily="34" charset="0"/>
              </a:rPr>
              <a:t> Services ou HHS (≈ notre ministère de la santé).</a:t>
            </a:r>
          </a:p>
        </p:txBody>
      </p:sp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11235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687364"/>
            <a:ext cx="4387075" cy="4337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</p:spTree>
    <p:extLst>
      <p:ext uri="{BB962C8B-B14F-4D97-AF65-F5344CB8AC3E}">
        <p14:creationId xmlns:p14="http://schemas.microsoft.com/office/powerpoint/2010/main" val="16531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42876" y="1244722"/>
            <a:ext cx="2305049" cy="3779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300" dirty="0" smtClean="0"/>
              <a:t>Des nominations de personnalités </a:t>
            </a:r>
            <a:r>
              <a:rPr lang="fr-FR" sz="1300" dirty="0" err="1" smtClean="0"/>
              <a:t>complotistes</a:t>
            </a:r>
            <a:r>
              <a:rPr lang="fr-FR" sz="1300" dirty="0" smtClean="0"/>
              <a:t> ou anti-vaccinations :</a:t>
            </a:r>
          </a:p>
          <a:p>
            <a:pPr>
              <a:buFontTx/>
              <a:buChar char="-"/>
            </a:pPr>
            <a:r>
              <a:rPr lang="fr-FR" sz="1300" dirty="0" smtClean="0">
                <a:hlinkClick r:id="rId2"/>
              </a:rPr>
              <a:t>Robert Kennedy Jr</a:t>
            </a:r>
            <a:r>
              <a:rPr lang="fr-FR" sz="1300" dirty="0" smtClean="0"/>
              <a:t> à la tête du HHS ;</a:t>
            </a:r>
          </a:p>
          <a:p>
            <a:pPr>
              <a:buFontTx/>
              <a:buChar char="-"/>
            </a:pPr>
            <a:r>
              <a:rPr lang="fr-FR" sz="1300" dirty="0" smtClean="0">
                <a:hlinkClick r:id="rId3"/>
              </a:rPr>
              <a:t>Marty </a:t>
            </a:r>
            <a:r>
              <a:rPr lang="fr-FR" sz="1300" dirty="0" err="1" smtClean="0">
                <a:hlinkClick r:id="rId3"/>
              </a:rPr>
              <a:t>Makary</a:t>
            </a:r>
            <a:r>
              <a:rPr lang="fr-FR" sz="1300" dirty="0" smtClean="0"/>
              <a:t> à la tête de la FDA ;</a:t>
            </a:r>
          </a:p>
          <a:p>
            <a:pPr>
              <a:buFontTx/>
              <a:buChar char="-"/>
            </a:pPr>
            <a:r>
              <a:rPr lang="en-US" sz="1300" dirty="0" smtClean="0">
                <a:hlinkClick r:id="rId3"/>
              </a:rPr>
              <a:t>Jay Bhattacharya</a:t>
            </a:r>
            <a:r>
              <a:rPr lang="en-US" sz="1300" dirty="0"/>
              <a:t> </a:t>
            </a:r>
            <a:r>
              <a:rPr lang="en-US" sz="1300" dirty="0" smtClean="0"/>
              <a:t>à la tête des NIH.</a:t>
            </a:r>
          </a:p>
          <a:p>
            <a:pPr>
              <a:buFontTx/>
              <a:buChar char="-"/>
            </a:pPr>
            <a:r>
              <a:rPr lang="en-US" sz="1300" dirty="0" smtClean="0">
                <a:hlinkClick r:id="rId4"/>
              </a:rPr>
              <a:t>Jim O’Neill</a:t>
            </a:r>
            <a:r>
              <a:rPr lang="en-US" sz="1300" dirty="0" smtClean="0"/>
              <a:t> à la tête des CDC</a:t>
            </a:r>
            <a:r>
              <a:rPr lang="en-US" sz="1300" dirty="0" smtClean="0"/>
              <a:t>.</a:t>
            </a:r>
          </a:p>
          <a:p>
            <a:pPr>
              <a:buFontTx/>
              <a:buChar char="-"/>
            </a:pPr>
            <a:endParaRPr lang="fr-FR" sz="1300" dirty="0"/>
          </a:p>
          <a:p>
            <a:pPr marL="0" indent="0">
              <a:buNone/>
            </a:pPr>
            <a:r>
              <a:rPr lang="fr-FR" sz="1300" dirty="0" smtClean="0">
                <a:hlinkClick r:id="rId5"/>
              </a:rPr>
              <a:t>Plusieurs comités et commissions</a:t>
            </a:r>
            <a:r>
              <a:rPr lang="fr-FR" sz="1300" dirty="0" smtClean="0"/>
              <a:t> sont également noyautés par des personnalités anti-vaccinations.</a:t>
            </a:r>
            <a:endParaRPr lang="en-US" sz="1300" dirty="0"/>
          </a:p>
          <a:p>
            <a:pPr>
              <a:buFontTx/>
              <a:buChar char="-"/>
            </a:pPr>
            <a:endParaRPr lang="fr-FR" sz="13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687364"/>
            <a:ext cx="4387075" cy="4337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3605" r="19737" b="15068"/>
          <a:stretch/>
        </p:blipFill>
        <p:spPr>
          <a:xfrm>
            <a:off x="4968784" y="672885"/>
            <a:ext cx="456421" cy="499943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8" t="1852" r="26562" b="14815"/>
          <a:stretch/>
        </p:blipFill>
        <p:spPr>
          <a:xfrm>
            <a:off x="5610226" y="2143125"/>
            <a:ext cx="230988" cy="35235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3" t="8148" r="26667" b="53889"/>
          <a:stretch/>
        </p:blipFill>
        <p:spPr>
          <a:xfrm>
            <a:off x="5610226" y="3495675"/>
            <a:ext cx="264837" cy="36683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9" y="3534810"/>
            <a:ext cx="296018" cy="327699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20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080000" y="419663"/>
            <a:ext cx="7777569" cy="288000"/>
          </a:xfrm>
        </p:spPr>
        <p:txBody>
          <a:bodyPr/>
          <a:lstStyle/>
          <a:p>
            <a:r>
              <a:rPr lang="fr-FR" dirty="0"/>
              <a:t>Les attaques de l’administration </a:t>
            </a:r>
            <a:r>
              <a:rPr lang="fr-FR" dirty="0" err="1"/>
              <a:t>Trump</a:t>
            </a:r>
            <a:r>
              <a:rPr lang="fr-FR" dirty="0"/>
              <a:t> contre la recherche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42876" y="1244722"/>
            <a:ext cx="2305049" cy="3678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300" dirty="0" smtClean="0"/>
              <a:t>Une </a:t>
            </a:r>
            <a:r>
              <a:rPr lang="fr-FR" sz="1300" dirty="0" smtClean="0">
                <a:hlinkClick r:id="rId2"/>
              </a:rPr>
              <a:t>restructuration annoncée du </a:t>
            </a:r>
            <a:r>
              <a:rPr lang="fr-FR" sz="1300" dirty="0" smtClean="0">
                <a:hlinkClick r:id="rId2"/>
              </a:rPr>
              <a:t>HHS</a:t>
            </a:r>
            <a:r>
              <a:rPr lang="fr-FR" sz="1300" dirty="0" smtClean="0"/>
              <a:t>.</a:t>
            </a:r>
            <a:endParaRPr lang="fr-FR" sz="13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687364"/>
            <a:ext cx="4387075" cy="4337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3605" r="19737" b="15068"/>
          <a:stretch/>
        </p:blipFill>
        <p:spPr>
          <a:xfrm>
            <a:off x="4968784" y="672885"/>
            <a:ext cx="456421" cy="499943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8" t="1852" r="26562" b="14815"/>
          <a:stretch/>
        </p:blipFill>
        <p:spPr>
          <a:xfrm>
            <a:off x="5610226" y="2143125"/>
            <a:ext cx="230988" cy="35235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3" t="8148" r="26667" b="53889"/>
          <a:stretch/>
        </p:blipFill>
        <p:spPr>
          <a:xfrm>
            <a:off x="5610226" y="3495675"/>
            <a:ext cx="264837" cy="36683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Multiplication 9"/>
          <p:cNvSpPr/>
          <p:nvPr/>
        </p:nvSpPr>
        <p:spPr>
          <a:xfrm>
            <a:off x="2447925" y="2755929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10"/>
          <p:cNvSpPr/>
          <p:nvPr/>
        </p:nvSpPr>
        <p:spPr>
          <a:xfrm>
            <a:off x="4271603" y="3862509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11"/>
          <p:cNvSpPr/>
          <p:nvPr/>
        </p:nvSpPr>
        <p:spPr>
          <a:xfrm>
            <a:off x="3716156" y="2938171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12"/>
          <p:cNvSpPr/>
          <p:nvPr/>
        </p:nvSpPr>
        <p:spPr>
          <a:xfrm>
            <a:off x="2447925" y="4096024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ication 13"/>
          <p:cNvSpPr/>
          <p:nvPr/>
        </p:nvSpPr>
        <p:spPr>
          <a:xfrm>
            <a:off x="2438504" y="3679092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14"/>
          <p:cNvSpPr/>
          <p:nvPr/>
        </p:nvSpPr>
        <p:spPr>
          <a:xfrm>
            <a:off x="3711815" y="2516924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15"/>
          <p:cNvSpPr/>
          <p:nvPr/>
        </p:nvSpPr>
        <p:spPr>
          <a:xfrm>
            <a:off x="3727440" y="2054755"/>
            <a:ext cx="964508" cy="526992"/>
          </a:xfrm>
          <a:prstGeom prst="mathMultiply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6110583" y="1980439"/>
            <a:ext cx="782847" cy="435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6056619" y="2416322"/>
            <a:ext cx="890776" cy="4487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6104702" y="4171559"/>
            <a:ext cx="782847" cy="435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space réservé du texte 2"/>
          <p:cNvSpPr txBox="1">
            <a:spLocks/>
          </p:cNvSpPr>
          <p:nvPr/>
        </p:nvSpPr>
        <p:spPr>
          <a:xfrm>
            <a:off x="7255459" y="2838226"/>
            <a:ext cx="1653636" cy="88939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Symbol" charset="2"/>
              <a:buChar char="⎯"/>
              <a:defRPr sz="12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charset="2"/>
              <a:buNone/>
            </a:pPr>
            <a:r>
              <a:rPr lang="fr-FR" sz="1300" dirty="0" smtClean="0"/>
              <a:t>Mise sous contrôle d’autres instances « pour combattre le gâchis, la fraude et les abus »</a:t>
            </a:r>
          </a:p>
        </p:txBody>
      </p:sp>
      <p:cxnSp>
        <p:nvCxnSpPr>
          <p:cNvPr id="23" name="Connecteur droit avec flèche 22"/>
          <p:cNvCxnSpPr>
            <a:stCxn id="17" idx="6"/>
          </p:cNvCxnSpPr>
          <p:nvPr/>
        </p:nvCxnSpPr>
        <p:spPr>
          <a:xfrm>
            <a:off x="6893430" y="2198381"/>
            <a:ext cx="597030" cy="63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944047" y="2640721"/>
            <a:ext cx="307071" cy="19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893430" y="3604260"/>
            <a:ext cx="362029" cy="77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839" y="3534810"/>
            <a:ext cx="296018" cy="327699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5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UniversitedeParis">
  <a:themeElements>
    <a:clrScheme name="Université de Paris">
      <a:dk1>
        <a:srgbClr val="000000"/>
      </a:dk1>
      <a:lt1>
        <a:srgbClr val="FFFFFF"/>
      </a:lt1>
      <a:dk2>
        <a:srgbClr val="4C4D4C"/>
      </a:dk2>
      <a:lt2>
        <a:srgbClr val="E7E6E6"/>
      </a:lt2>
      <a:accent1>
        <a:srgbClr val="8A1538"/>
      </a:accent1>
      <a:accent2>
        <a:srgbClr val="AA4B5A"/>
      </a:accent2>
      <a:accent3>
        <a:srgbClr val="C07884"/>
      </a:accent3>
      <a:accent4>
        <a:srgbClr val="D6A6AC"/>
      </a:accent4>
      <a:accent5>
        <a:srgbClr val="FF5C38"/>
      </a:accent5>
      <a:accent6>
        <a:srgbClr val="5BC2E7"/>
      </a:accent6>
      <a:hlink>
        <a:srgbClr val="0563C1"/>
      </a:hlink>
      <a:folHlink>
        <a:srgbClr val="8A1538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eParisCite_gabarit_powerpoint" id="{76989C22-7660-B14D-8641-19F799AA36CB}" vid="{66072139-8289-9349-A4ED-FF5683B7E3E2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ThemeUniversitedeParis</Template>
  <TotalTime>3066</TotalTime>
  <Words>3300</Words>
  <Application>Microsoft Office PowerPoint</Application>
  <PresentationFormat>Affichage à l'écran (16:9)</PresentationFormat>
  <Paragraphs>204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AppleSymbols</vt:lpstr>
      <vt:lpstr>Arial</vt:lpstr>
      <vt:lpstr>Calibri</vt:lpstr>
      <vt:lpstr>Lucida Sans</vt:lpstr>
      <vt:lpstr>Lucida Sans Normal</vt:lpstr>
      <vt:lpstr>Symbol</vt:lpstr>
      <vt:lpstr>ThemeUniversitedeParis</vt:lpstr>
      <vt:lpstr>Administration Trump et bases de données américaines : les publications scientifiques en danger ?</vt:lpstr>
      <vt:lpstr>Présentation PowerPoint</vt:lpstr>
      <vt:lpstr>Les attaques de l’administration Trump contre la recherche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réactions</vt:lpstr>
      <vt:lpstr>Présentation PowerPoint</vt:lpstr>
      <vt:lpstr>Présentation PowerPoint</vt:lpstr>
      <vt:lpstr>Présentation PowerPoint</vt:lpstr>
      <vt:lpstr>Présentation PowerPoint</vt:lpstr>
      <vt:lpstr>Quels risques pour les bases de données US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vous la parole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Colin SIDRE</cp:lastModifiedBy>
  <cp:revision>409</cp:revision>
  <dcterms:created xsi:type="dcterms:W3CDTF">2022-09-21T06:24:11Z</dcterms:created>
  <dcterms:modified xsi:type="dcterms:W3CDTF">2025-10-24T14:23:43Z</dcterms:modified>
</cp:coreProperties>
</file>