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5" r:id="rId3"/>
    <p:sldMasterId id="2147483688" r:id="rId4"/>
    <p:sldMasterId id="2147483701" r:id="rId5"/>
    <p:sldMasterId id="2147483714" r:id="rId6"/>
  </p:sldMasterIdLst>
  <p:notesMasterIdLst>
    <p:notesMasterId r:id="rId6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3" r:id="rId62"/>
    <p:sldId id="311" r:id="rId63"/>
    <p:sldId id="312" r:id="rId64"/>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940"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44" name="PlaceHolder 1"/>
          <p:cNvSpPr>
            <a:spLocks noGrp="1" noRot="1" noChangeAspect="1"/>
          </p:cNvSpPr>
          <p:nvPr>
            <p:ph type="sldImg"/>
          </p:nvPr>
        </p:nvSpPr>
        <p:spPr bwMode="auto">
          <a:xfrm>
            <a:off x="-515938" y="839788"/>
            <a:ext cx="7377113" cy="4151312"/>
          </a:xfrm>
          <a:prstGeom prst="rect">
            <a:avLst/>
          </a:prstGeom>
          <a:noFill/>
          <a:ln w="0">
            <a:noFill/>
          </a:ln>
        </p:spPr>
        <p:txBody>
          <a:bodyPr lIns="0" tIns="0" rIns="0" bIns="0" anchor="ctr">
            <a:noAutofit/>
          </a:bodyPr>
          <a:lstStyle/>
          <a:p>
            <a:pPr>
              <a:defRPr/>
            </a:pPr>
            <a:r>
              <a:rPr lang="fr-FR" sz="1700" b="0" strike="noStrike" spc="-1">
                <a:solidFill>
                  <a:srgbClr val="000000"/>
                </a:solidFill>
                <a:latin typeface="Calibri"/>
              </a:rPr>
              <a:t>Cliquez pour déplacer la diapo</a:t>
            </a:r>
            <a:endParaRPr/>
          </a:p>
        </p:txBody>
      </p:sp>
      <p:sp>
        <p:nvSpPr>
          <p:cNvPr id="245" name="PlaceHolder 2"/>
          <p:cNvSpPr>
            <a:spLocks noGrp="1"/>
          </p:cNvSpPr>
          <p:nvPr>
            <p:ph type="body"/>
          </p:nvPr>
        </p:nvSpPr>
        <p:spPr bwMode="auto">
          <a:xfrm>
            <a:off x="634627" y="5257209"/>
            <a:ext cx="5076711" cy="4980317"/>
          </a:xfrm>
          <a:prstGeom prst="rect">
            <a:avLst/>
          </a:prstGeom>
          <a:noFill/>
          <a:ln w="0">
            <a:noFill/>
          </a:ln>
        </p:spPr>
        <p:txBody>
          <a:bodyPr lIns="0" tIns="0" rIns="0" bIns="0" anchor="t">
            <a:noAutofit/>
          </a:bodyPr>
          <a:lstStyle/>
          <a:p>
            <a:pPr>
              <a:defRPr/>
            </a:pPr>
            <a:r>
              <a:rPr lang="fr-FR" sz="1900" b="0" strike="noStrike" spc="-1">
                <a:latin typeface="Arial"/>
              </a:rPr>
              <a:t>Cliquez pour modifier le format des notes</a:t>
            </a:r>
            <a:endParaRPr/>
          </a:p>
        </p:txBody>
      </p:sp>
      <p:sp>
        <p:nvSpPr>
          <p:cNvPr id="246" name="PlaceHolder 3"/>
          <p:cNvSpPr>
            <a:spLocks noGrp="1"/>
          </p:cNvSpPr>
          <p:nvPr>
            <p:ph type="hdr"/>
          </p:nvPr>
        </p:nvSpPr>
        <p:spPr bwMode="auto">
          <a:xfrm>
            <a:off x="0" y="0"/>
            <a:ext cx="2753977" cy="553038"/>
          </a:xfrm>
          <a:prstGeom prst="rect">
            <a:avLst/>
          </a:prstGeom>
          <a:noFill/>
          <a:ln w="0">
            <a:noFill/>
          </a:ln>
        </p:spPr>
        <p:txBody>
          <a:bodyPr lIns="0" tIns="0" rIns="0" bIns="0" anchor="t">
            <a:noAutofit/>
          </a:bodyPr>
          <a:lstStyle/>
          <a:p>
            <a:pPr>
              <a:defRPr/>
            </a:pPr>
            <a:r>
              <a:rPr lang="fr-FR" sz="1200" b="0" strike="noStrike" spc="-1">
                <a:latin typeface="Times New Roman"/>
              </a:rPr>
              <a:t>&lt;en-tête&gt;</a:t>
            </a:r>
            <a:endParaRPr/>
          </a:p>
        </p:txBody>
      </p:sp>
      <p:sp>
        <p:nvSpPr>
          <p:cNvPr id="247" name="PlaceHolder 4"/>
          <p:cNvSpPr>
            <a:spLocks noGrp="1"/>
          </p:cNvSpPr>
          <p:nvPr>
            <p:ph type="dt"/>
          </p:nvPr>
        </p:nvSpPr>
        <p:spPr bwMode="auto">
          <a:xfrm>
            <a:off x="3591986" y="0"/>
            <a:ext cx="2753977" cy="553038"/>
          </a:xfrm>
          <a:prstGeom prst="rect">
            <a:avLst/>
          </a:prstGeom>
          <a:noFill/>
          <a:ln w="0">
            <a:noFill/>
          </a:ln>
        </p:spPr>
        <p:txBody>
          <a:bodyPr lIns="0" tIns="0" rIns="0" bIns="0" anchor="t">
            <a:noAutofit/>
          </a:bodyPr>
          <a:lstStyle/>
          <a:p>
            <a:pPr algn="r">
              <a:buNone/>
              <a:defRPr/>
            </a:pPr>
            <a:r>
              <a:rPr lang="fr-FR" sz="1200" b="0" strike="noStrike" spc="-1">
                <a:latin typeface="Times New Roman"/>
              </a:rPr>
              <a:t>&lt;date/heure&gt;</a:t>
            </a:r>
            <a:endParaRPr/>
          </a:p>
        </p:txBody>
      </p:sp>
      <p:sp>
        <p:nvSpPr>
          <p:cNvPr id="248" name="PlaceHolder 5"/>
          <p:cNvSpPr>
            <a:spLocks noGrp="1"/>
          </p:cNvSpPr>
          <p:nvPr>
            <p:ph type="ftr"/>
          </p:nvPr>
        </p:nvSpPr>
        <p:spPr bwMode="auto">
          <a:xfrm>
            <a:off x="0" y="10514790"/>
            <a:ext cx="2753977" cy="553038"/>
          </a:xfrm>
          <a:prstGeom prst="rect">
            <a:avLst/>
          </a:prstGeom>
          <a:noFill/>
          <a:ln w="0">
            <a:noFill/>
          </a:ln>
        </p:spPr>
        <p:txBody>
          <a:bodyPr lIns="0" tIns="0" rIns="0" bIns="0" anchor="b">
            <a:noAutofit/>
          </a:bodyPr>
          <a:lstStyle/>
          <a:p>
            <a:pPr>
              <a:defRPr/>
            </a:pPr>
            <a:r>
              <a:rPr lang="fr-FR" sz="1200" b="0" strike="noStrike" spc="-1">
                <a:latin typeface="Times New Roman"/>
              </a:rPr>
              <a:t>&lt;pied de page&gt;</a:t>
            </a:r>
            <a:endParaRPr/>
          </a:p>
        </p:txBody>
      </p:sp>
      <p:sp>
        <p:nvSpPr>
          <p:cNvPr id="249" name="PlaceHolder 6"/>
          <p:cNvSpPr>
            <a:spLocks noGrp="1"/>
          </p:cNvSpPr>
          <p:nvPr>
            <p:ph type="sldNum"/>
          </p:nvPr>
        </p:nvSpPr>
        <p:spPr bwMode="auto">
          <a:xfrm>
            <a:off x="3591986" y="10514790"/>
            <a:ext cx="2753977" cy="553038"/>
          </a:xfrm>
          <a:prstGeom prst="rect">
            <a:avLst/>
          </a:prstGeom>
          <a:noFill/>
          <a:ln w="0">
            <a:noFill/>
          </a:ln>
        </p:spPr>
        <p:txBody>
          <a:bodyPr lIns="0" tIns="0" rIns="0" bIns="0" anchor="b">
            <a:noAutofit/>
          </a:bodyPr>
          <a:lstStyle/>
          <a:p>
            <a:pPr algn="r">
              <a:buNone/>
              <a:defRPr/>
            </a:pPr>
            <a:fld id="{136CB9D6-A54B-4600-A85B-56D1CEC6595A}" type="slidenum">
              <a:rPr lang="fr-FR" sz="1200" b="0" strike="noStrike" spc="-1">
                <a:latin typeface="Times New Roman"/>
              </a:rPr>
              <a:t>‹N°›</a:t>
            </a:fld>
            <a:endParaRPr lang="fr-FR" sz="12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gistorm.ap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cienceouverte.couperin.org/les-droits-dauteur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oop-ist.cirad.fr/etre-auteur/utiliser-les-licences-creative-commons/4-les-6-licences-cc"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74" name="PlaceHolder 1"/>
          <p:cNvSpPr>
            <a:spLocks noGrp="1" noRot="1" noChangeAspect="1"/>
          </p:cNvSpPr>
          <p:nvPr>
            <p:ph type="sldImg"/>
          </p:nvPr>
        </p:nvSpPr>
        <p:spPr bwMode="auto">
          <a:xfrm>
            <a:off x="-469900" y="1173163"/>
            <a:ext cx="5627688" cy="3167062"/>
          </a:xfrm>
          <a:prstGeom prst="rect">
            <a:avLst/>
          </a:prstGeom>
          <a:ln w="0">
            <a:noFill/>
          </a:ln>
        </p:spPr>
      </p:sp>
      <p:sp>
        <p:nvSpPr>
          <p:cNvPr id="675"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spc="-1">
                <a:latin typeface="Arial"/>
              </a:rPr>
              <a:t>Dire en gros qui on est et ce qu’on fait =&gt; comment on peut les aider ?</a:t>
            </a:r>
            <a:endParaRPr/>
          </a:p>
        </p:txBody>
      </p:sp>
      <p:sp>
        <p:nvSpPr>
          <p:cNvPr id="676"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00" name="PlaceHolder 1"/>
          <p:cNvSpPr>
            <a:spLocks noGrp="1"/>
          </p:cNvSpPr>
          <p:nvPr>
            <p:ph type="dt"/>
          </p:nvPr>
        </p:nvSpPr>
        <p:spPr bwMode="auto">
          <a:xfrm>
            <a:off x="2655157" y="0"/>
            <a:ext cx="2030805" cy="470306"/>
          </a:xfrm>
          <a:prstGeom prst="rect">
            <a:avLst/>
          </a:prstGeom>
          <a:noFill/>
          <a:ln w="0">
            <a:noFill/>
          </a:ln>
        </p:spPr>
        <p:txBody>
          <a:bodyPr lIns="73043" tIns="36358" rIns="73043" bIns="36358" anchor="t">
            <a:noAutofit/>
          </a:bodyPr>
          <a:lstStyle/>
          <a:p>
            <a:pPr>
              <a:defRPr/>
            </a:pPr>
            <a:endParaRPr lang="fr-FR" sz="2200" spc="-1">
              <a:latin typeface="Times New Roman"/>
            </a:endParaRPr>
          </a:p>
        </p:txBody>
      </p:sp>
      <p:sp>
        <p:nvSpPr>
          <p:cNvPr id="701" name="PlaceHolder 2"/>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
        <p:nvSpPr>
          <p:cNvPr id="702" name="PlaceHolder 3"/>
          <p:cNvSpPr>
            <a:spLocks noGrp="1" noRot="1" noChangeAspect="1"/>
          </p:cNvSpPr>
          <p:nvPr>
            <p:ph type="sldImg"/>
          </p:nvPr>
        </p:nvSpPr>
        <p:spPr bwMode="auto">
          <a:xfrm>
            <a:off x="-1069975" y="763588"/>
            <a:ext cx="6786563" cy="3817937"/>
          </a:xfrm>
          <a:prstGeom prst="rect">
            <a:avLst/>
          </a:prstGeom>
          <a:ln w="0">
            <a:noFill/>
          </a:ln>
        </p:spPr>
      </p:sp>
      <p:sp>
        <p:nvSpPr>
          <p:cNvPr id="703" name="Text Box 2"/>
          <p:cNvSpPr/>
          <p:nvPr/>
        </p:nvSpPr>
        <p:spPr bwMode="auto">
          <a:xfrm>
            <a:off x="464485" y="4839450"/>
            <a:ext cx="3715890" cy="4583427"/>
          </a:xfrm>
          <a:prstGeom prst="rect">
            <a:avLst/>
          </a:prstGeom>
          <a:noFill/>
          <a:ln w="0">
            <a:noFill/>
          </a:ln>
        </p:spPr>
        <p:style>
          <a:lnRef idx="0">
            <a:srgbClr val="000000"/>
          </a:lnRef>
          <a:fillRef idx="0">
            <a:srgbClr val="000000"/>
          </a:fillRef>
          <a:effectRef idx="0">
            <a:srgbClr val="000000"/>
          </a:effectRef>
          <a:fontRef idx="minor"/>
        </p:style>
      </p:sp>
      <p:sp>
        <p:nvSpPr>
          <p:cNvPr id="704" name="Text Box 3"/>
          <p:cNvSpPr/>
          <p:nvPr/>
        </p:nvSpPr>
        <p:spPr bwMode="auto">
          <a:xfrm>
            <a:off x="2632190" y="0"/>
            <a:ext cx="2011464" cy="507945"/>
          </a:xfrm>
          <a:prstGeom prst="rect">
            <a:avLst/>
          </a:prstGeom>
          <a:noFill/>
          <a:ln w="0">
            <a:noFill/>
          </a:ln>
        </p:spPr>
        <p:style>
          <a:lnRef idx="0">
            <a:srgbClr val="000000"/>
          </a:lnRef>
          <a:fillRef idx="0">
            <a:srgbClr val="000000"/>
          </a:fillRef>
          <a:effectRef idx="0">
            <a:srgbClr val="000000"/>
          </a:effectRef>
          <a:fontRef idx="minor"/>
        </p:style>
        <p:txBody>
          <a:bodyPr lIns="73371" tIns="36685" rIns="73371" bIns="36685" anchor="t">
            <a:noAutofit/>
          </a:bodyPr>
          <a:lstStyle/>
          <a:p>
            <a:pPr algn="r">
              <a:tabLst>
                <a:tab pos="0" algn="l"/>
                <a:tab pos="407469" algn="l"/>
                <a:tab pos="815922" algn="l"/>
                <a:tab pos="1224702" algn="l"/>
                <a:tab pos="1633481" algn="l"/>
                <a:tab pos="2042261" algn="l"/>
                <a:tab pos="2451041" algn="l"/>
                <a:tab pos="2859821" algn="l"/>
                <a:tab pos="3268601" algn="l"/>
                <a:tab pos="3677380" algn="l"/>
                <a:tab pos="4086161" algn="l"/>
                <a:tab pos="4494941" algn="l"/>
                <a:tab pos="4903721" algn="l"/>
                <a:tab pos="5312501" algn="l"/>
                <a:tab pos="5721281" algn="l"/>
                <a:tab pos="6130060" algn="l"/>
                <a:tab pos="6538840" algn="l"/>
                <a:tab pos="6947620" algn="l"/>
                <a:tab pos="7356400" algn="l"/>
                <a:tab pos="7765180" algn="l"/>
                <a:tab pos="8173960" algn="l"/>
              </a:tabLst>
              <a:defRPr/>
            </a:pPr>
            <a:fld id="{005E68C3-FE4A-42BB-A50D-E1480A2349D6}" type="datetime1">
              <a:rPr lang="fr-FR" sz="1100" spc="-1">
                <a:solidFill>
                  <a:srgbClr val="000000"/>
                </a:solidFill>
                <a:latin typeface="Calibri"/>
              </a:rPr>
              <a:t>07/11/2025</a:t>
            </a:fld>
            <a:endParaRPr lang="fr-FR" sz="1100" spc="-1">
              <a:latin typeface="Arial"/>
            </a:endParaRPr>
          </a:p>
        </p:txBody>
      </p:sp>
      <p:sp>
        <p:nvSpPr>
          <p:cNvPr id="705" name="Text Box 4"/>
          <p:cNvSpPr/>
          <p:nvPr/>
        </p:nvSpPr>
        <p:spPr bwMode="auto">
          <a:xfrm>
            <a:off x="2632190" y="9677408"/>
            <a:ext cx="2011464" cy="507945"/>
          </a:xfrm>
          <a:prstGeom prst="rect">
            <a:avLst/>
          </a:prstGeom>
          <a:noFill/>
          <a:ln w="0">
            <a:noFill/>
          </a:ln>
        </p:spPr>
        <p:style>
          <a:lnRef idx="0">
            <a:srgbClr val="000000"/>
          </a:lnRef>
          <a:fillRef idx="0">
            <a:srgbClr val="000000"/>
          </a:fillRef>
          <a:effectRef idx="0">
            <a:srgbClr val="000000"/>
          </a:effectRef>
          <a:fontRef idx="minor"/>
        </p:style>
        <p:txBody>
          <a:bodyPr lIns="73371" tIns="36685" rIns="73371" bIns="36685" anchor="b">
            <a:noAutofit/>
          </a:bodyPr>
          <a:lstStyle/>
          <a:p>
            <a:pPr algn="r">
              <a:tabLst>
                <a:tab pos="0" algn="l"/>
                <a:tab pos="407469" algn="l"/>
                <a:tab pos="815922" algn="l"/>
                <a:tab pos="1224702" algn="l"/>
                <a:tab pos="1633481" algn="l"/>
                <a:tab pos="2042261" algn="l"/>
                <a:tab pos="2451041" algn="l"/>
                <a:tab pos="2859821" algn="l"/>
                <a:tab pos="3268601" algn="l"/>
                <a:tab pos="3677380" algn="l"/>
                <a:tab pos="4086161" algn="l"/>
                <a:tab pos="4494941" algn="l"/>
                <a:tab pos="4903721" algn="l"/>
                <a:tab pos="5312501" algn="l"/>
                <a:tab pos="5721281" algn="l"/>
                <a:tab pos="6130060" algn="l"/>
                <a:tab pos="6538840" algn="l"/>
                <a:tab pos="6947620" algn="l"/>
                <a:tab pos="7356400" algn="l"/>
                <a:tab pos="7765180" algn="l"/>
                <a:tab pos="8173960" algn="l"/>
              </a:tabLst>
              <a:defRPr/>
            </a:pPr>
            <a:fld id="{2CF8E640-A43A-4227-A95B-00244090D8ED}" type="slidenum">
              <a:rPr lang="fr-FR" sz="1100" spc="-1">
                <a:solidFill>
                  <a:srgbClr val="000000"/>
                </a:solidFill>
                <a:latin typeface="Calibri"/>
              </a:rPr>
              <a:t>12</a:t>
            </a:fld>
            <a:endParaRPr lang="fr-FR" sz="1100" spc="-1">
              <a:latin typeface="Arial"/>
            </a:endParaRPr>
          </a:p>
        </p:txBody>
      </p:sp>
      <p:sp>
        <p:nvSpPr>
          <p:cNvPr id="706" name="PlaceHolder 4"/>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lgn="just">
              <a:defRPr/>
            </a:pPr>
            <a:r>
              <a:rPr lang="fr-FR" sz="1900" b="1" spc="-1">
                <a:latin typeface="Arial"/>
              </a:rPr>
              <a:t>Cécile</a:t>
            </a:r>
            <a:endParaRPr lang="fr-FR" sz="1900" spc="-1">
              <a:latin typeface="Arial"/>
            </a:endParaRPr>
          </a:p>
          <a:p>
            <a:pPr marL="196528" indent="-196528" algn="just">
              <a:defRPr/>
            </a:pPr>
            <a:r>
              <a:rPr lang="fr-FR" sz="1900" spc="-1">
                <a:latin typeface="Arial"/>
              </a:rPr>
              <a:t>Passer rapidement sur cette diapo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07" name="PlaceHolder 1"/>
          <p:cNvSpPr>
            <a:spLocks noGrp="1" noRot="1" noChangeAspect="1"/>
          </p:cNvSpPr>
          <p:nvPr>
            <p:ph type="sldImg"/>
          </p:nvPr>
        </p:nvSpPr>
        <p:spPr bwMode="auto">
          <a:xfrm>
            <a:off x="-469900" y="1173163"/>
            <a:ext cx="5627688" cy="3167062"/>
          </a:xfrm>
          <a:prstGeom prst="rect">
            <a:avLst/>
          </a:prstGeom>
          <a:ln w="0">
            <a:noFill/>
          </a:ln>
        </p:spPr>
      </p:sp>
      <p:sp>
        <p:nvSpPr>
          <p:cNvPr id="70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spc="-1">
                <a:latin typeface="Arial"/>
              </a:rPr>
              <a:t>Expliquer la différence entre ces trois niveaux :</a:t>
            </a:r>
            <a:endParaRPr/>
          </a:p>
          <a:p>
            <a:pPr marL="196528" indent="-196528">
              <a:defRPr/>
            </a:pPr>
            <a:r>
              <a:rPr lang="fr-FR" sz="1900" spc="-1">
                <a:latin typeface="Arial"/>
              </a:rPr>
              <a:t>Données brutes : telles que collectées, avant tout nettoyage, traitement, organisation</a:t>
            </a:r>
            <a:endParaRPr/>
          </a:p>
          <a:p>
            <a:pPr marL="196528" indent="-196528">
              <a:defRPr/>
            </a:pPr>
            <a:r>
              <a:rPr lang="fr-FR" sz="1900" spc="-1">
                <a:latin typeface="Arial"/>
              </a:rPr>
              <a:t>Données traitées : phase intermédiaire. Données prêtes à être analysées</a:t>
            </a:r>
            <a:endParaRPr/>
          </a:p>
          <a:p>
            <a:pPr marL="196528" indent="-196528">
              <a:defRPr/>
            </a:pPr>
            <a:r>
              <a:rPr lang="fr-FR" sz="1900" spc="-1">
                <a:latin typeface="Arial"/>
              </a:rPr>
              <a:t>Données analysées : telles qu’utilisées pour présenter un résultat, par exemple dans une publi</a:t>
            </a:r>
            <a:endParaRPr/>
          </a:p>
        </p:txBody>
      </p:sp>
      <p:sp>
        <p:nvSpPr>
          <p:cNvPr id="70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13" name="PlaceHolder 1"/>
          <p:cNvSpPr>
            <a:spLocks noGrp="1" noRot="1" noChangeAspect="1"/>
          </p:cNvSpPr>
          <p:nvPr>
            <p:ph type="sldImg"/>
          </p:nvPr>
        </p:nvSpPr>
        <p:spPr bwMode="auto">
          <a:xfrm>
            <a:off x="-469900" y="1173163"/>
            <a:ext cx="5627688" cy="3167062"/>
          </a:xfrm>
          <a:prstGeom prst="rect">
            <a:avLst/>
          </a:prstGeom>
          <a:ln w="0">
            <a:noFill/>
          </a:ln>
        </p:spPr>
      </p:sp>
      <p:sp>
        <p:nvSpPr>
          <p:cNvPr id="714"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p:txBody>
      </p:sp>
      <p:sp>
        <p:nvSpPr>
          <p:cNvPr id="715"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16" name="PlaceHolder 1"/>
          <p:cNvSpPr>
            <a:spLocks noGrp="1" noRot="1" noChangeAspect="1"/>
          </p:cNvSpPr>
          <p:nvPr>
            <p:ph type="sldImg"/>
          </p:nvPr>
        </p:nvSpPr>
        <p:spPr bwMode="auto">
          <a:xfrm>
            <a:off x="-469900" y="1173163"/>
            <a:ext cx="5627688" cy="3167062"/>
          </a:xfrm>
          <a:prstGeom prst="rect">
            <a:avLst/>
          </a:prstGeom>
          <a:ln w="0">
            <a:noFill/>
          </a:ln>
        </p:spPr>
      </p:sp>
      <p:sp>
        <p:nvSpPr>
          <p:cNvPr id="717"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000" b="1" spc="-1">
                <a:latin typeface="Arial"/>
              </a:rPr>
              <a:t>Aurélie</a:t>
            </a:r>
            <a:endParaRPr lang="fr-FR" sz="1000" spc="-1">
              <a:latin typeface="Arial"/>
            </a:endParaRPr>
          </a:p>
          <a:p>
            <a:pPr marL="196528" indent="-196528">
              <a:defRPr/>
            </a:pPr>
            <a:endParaRPr lang="fr-FR" sz="1000" spc="-1">
              <a:latin typeface="Arial"/>
            </a:endParaRPr>
          </a:p>
          <a:p>
            <a:pPr marL="196528" indent="-196528">
              <a:defRPr/>
            </a:pPr>
            <a:endParaRPr lang="fr-FR" sz="1000" spc="-1">
              <a:latin typeface="Arial"/>
            </a:endParaRPr>
          </a:p>
        </p:txBody>
      </p:sp>
      <p:sp>
        <p:nvSpPr>
          <p:cNvPr id="718"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19" name="PlaceHolder 1"/>
          <p:cNvSpPr>
            <a:spLocks noGrp="1" noRot="1" noChangeAspect="1"/>
          </p:cNvSpPr>
          <p:nvPr>
            <p:ph type="sldImg"/>
          </p:nvPr>
        </p:nvSpPr>
        <p:spPr bwMode="auto">
          <a:xfrm>
            <a:off x="-469900" y="1173163"/>
            <a:ext cx="5627688" cy="3167062"/>
          </a:xfrm>
          <a:prstGeom prst="rect">
            <a:avLst/>
          </a:prstGeom>
          <a:ln w="0">
            <a:noFill/>
          </a:ln>
        </p:spPr>
      </p:sp>
      <p:sp>
        <p:nvSpPr>
          <p:cNvPr id="720"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Aurélie</a:t>
            </a:r>
            <a:endParaRPr lang="fr-FR" sz="1900" spc="-1">
              <a:latin typeface="Arial"/>
            </a:endParaRPr>
          </a:p>
        </p:txBody>
      </p:sp>
      <p:sp>
        <p:nvSpPr>
          <p:cNvPr id="721"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22" name="PlaceHolder 1"/>
          <p:cNvSpPr>
            <a:spLocks noGrp="1" noRot="1" noChangeAspect="1"/>
          </p:cNvSpPr>
          <p:nvPr>
            <p:ph type="sldImg"/>
          </p:nvPr>
        </p:nvSpPr>
        <p:spPr bwMode="auto">
          <a:xfrm>
            <a:off x="-469900" y="1173163"/>
            <a:ext cx="5627688" cy="3167062"/>
          </a:xfrm>
          <a:prstGeom prst="rect">
            <a:avLst/>
          </a:prstGeom>
          <a:ln w="0">
            <a:noFill/>
          </a:ln>
        </p:spPr>
      </p:sp>
      <p:sp>
        <p:nvSpPr>
          <p:cNvPr id="723"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Aurélie</a:t>
            </a:r>
            <a:endParaRPr lang="fr-FR" sz="1900" spc="-1">
              <a:latin typeface="Arial"/>
            </a:endParaRPr>
          </a:p>
        </p:txBody>
      </p:sp>
      <p:sp>
        <p:nvSpPr>
          <p:cNvPr id="724"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25" name="PlaceHolder 1"/>
          <p:cNvSpPr>
            <a:spLocks noGrp="1" noRot="1" noChangeAspect="1"/>
          </p:cNvSpPr>
          <p:nvPr>
            <p:ph type="sldImg"/>
          </p:nvPr>
        </p:nvSpPr>
        <p:spPr bwMode="auto">
          <a:xfrm>
            <a:off x="-469900" y="1173163"/>
            <a:ext cx="5627688" cy="3167062"/>
          </a:xfrm>
          <a:prstGeom prst="rect">
            <a:avLst/>
          </a:prstGeom>
          <a:ln w="0">
            <a:noFill/>
          </a:ln>
        </p:spPr>
      </p:sp>
      <p:sp>
        <p:nvSpPr>
          <p:cNvPr id="726"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p:txBody>
      </p:sp>
      <p:sp>
        <p:nvSpPr>
          <p:cNvPr id="727"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28" name="PlaceHolder 1"/>
          <p:cNvSpPr>
            <a:spLocks noGrp="1" noRot="1" noChangeAspect="1"/>
          </p:cNvSpPr>
          <p:nvPr>
            <p:ph type="sldImg"/>
          </p:nvPr>
        </p:nvSpPr>
        <p:spPr bwMode="auto">
          <a:xfrm>
            <a:off x="-469900" y="1173163"/>
            <a:ext cx="5627688" cy="3167062"/>
          </a:xfrm>
          <a:prstGeom prst="rect">
            <a:avLst/>
          </a:prstGeom>
          <a:ln w="0">
            <a:noFill/>
          </a:ln>
        </p:spPr>
      </p:sp>
      <p:sp>
        <p:nvSpPr>
          <p:cNvPr id="729"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sz="1900" b="1" spc="0">
              <a:latin typeface="Arial"/>
            </a:endParaRPr>
          </a:p>
          <a:p>
            <a:pPr marL="196527" indent="-196527">
              <a:defRPr/>
            </a:pPr>
            <a:endParaRPr sz="1900" spc="0">
              <a:latin typeface="Arial"/>
            </a:endParaRPr>
          </a:p>
          <a:p>
            <a:pPr marL="196527" indent="-196527">
              <a:defRPr/>
            </a:pPr>
            <a:r>
              <a:rPr lang="fr-FR" sz="1900" b="0" spc="0">
                <a:latin typeface="Arial"/>
              </a:rPr>
              <a:t>FAIR = principes à respecter pour garantir une utilisation optimale des données de recherche et les métadonnées associées, par les personnes et les machines. </a:t>
            </a:r>
            <a:endParaRPr sz="1900" b="0" spc="0">
              <a:latin typeface="Arial"/>
            </a:endParaRPr>
          </a:p>
          <a:p>
            <a:pPr marL="196527" indent="-196527">
              <a:defRPr/>
            </a:pPr>
            <a:endParaRPr sz="1900" b="0" spc="0">
              <a:latin typeface="Arial"/>
            </a:endParaRPr>
          </a:p>
          <a:p>
            <a:pPr marL="195764" indent="-195764">
              <a:buFont typeface="Arial"/>
              <a:buChar char="–"/>
              <a:defRPr/>
            </a:pPr>
            <a:r>
              <a:rPr lang="fr-FR" sz="1900" b="0" spc="0">
                <a:latin typeface="Arial"/>
              </a:rPr>
              <a:t>Findable = facile à trouver, ie faciliter la découverte des données par les personnes et les machines</a:t>
            </a:r>
            <a:endParaRPr sz="1900" b="0" spc="0">
              <a:latin typeface="Arial"/>
            </a:endParaRPr>
          </a:p>
          <a:p>
            <a:pPr marL="195764" indent="-195764">
              <a:buFont typeface="Arial"/>
              <a:buChar char="–"/>
              <a:defRPr/>
            </a:pPr>
            <a:r>
              <a:rPr lang="fr-FR" sz="1900" b="0" spc="0">
                <a:latin typeface="Arial"/>
              </a:rPr>
              <a:t>Accessible = accéder et télécharger facilement les données</a:t>
            </a:r>
            <a:endParaRPr sz="1900" b="0" spc="0">
              <a:latin typeface="Arial"/>
            </a:endParaRPr>
          </a:p>
          <a:p>
            <a:pPr marL="195764" indent="-195764">
              <a:buFont typeface="Arial"/>
              <a:buChar char="–"/>
              <a:defRPr/>
            </a:pPr>
            <a:r>
              <a:rPr lang="fr-FR" sz="1900" b="0" spc="0">
                <a:latin typeface="Arial"/>
              </a:rPr>
              <a:t>Interoperable = exploiter les données dans tous les environnements informatiques</a:t>
            </a:r>
            <a:endParaRPr sz="1900" b="0" spc="0">
              <a:latin typeface="Arial"/>
            </a:endParaRPr>
          </a:p>
          <a:p>
            <a:pPr marL="195764" indent="-195764">
              <a:buFont typeface="Arial"/>
              <a:buChar char="–"/>
              <a:defRPr/>
            </a:pPr>
            <a:r>
              <a:rPr lang="fr-FR" sz="1900" b="0" spc="0">
                <a:latin typeface="Arial"/>
              </a:rPr>
              <a:t>Réusable = réutilisable, ie réutiliser des données pour de futures recherches</a:t>
            </a:r>
            <a:endParaRPr sz="1900" b="0" spc="0">
              <a:latin typeface="Arial"/>
            </a:endParaRPr>
          </a:p>
          <a:p>
            <a:pPr marL="196527" indent="-196527">
              <a:defRPr/>
            </a:pPr>
            <a:endParaRPr lang="fr-FR" sz="1000" b="0" spc="0">
              <a:latin typeface="Arial"/>
            </a:endParaRPr>
          </a:p>
        </p:txBody>
      </p:sp>
      <p:sp>
        <p:nvSpPr>
          <p:cNvPr id="730"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4" name="PlaceHolder 1"/>
          <p:cNvSpPr>
            <a:spLocks noGrp="1" noRot="1" noChangeAspect="1"/>
          </p:cNvSpPr>
          <p:nvPr>
            <p:ph type="sldImg"/>
          </p:nvPr>
        </p:nvSpPr>
        <p:spPr bwMode="auto">
          <a:xfrm>
            <a:off x="-469900" y="1173163"/>
            <a:ext cx="5627688" cy="3167062"/>
          </a:xfrm>
          <a:prstGeom prst="rect">
            <a:avLst/>
          </a:prstGeom>
          <a:ln w="0">
            <a:noFill/>
          </a:ln>
        </p:spPr>
      </p:sp>
      <p:sp>
        <p:nvSpPr>
          <p:cNvPr id="735"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a:p>
          <a:p>
            <a:pPr marL="196527" indent="-196527">
              <a:defRPr/>
            </a:pPr>
            <a:endParaRPr lang="fr-FR" sz="1900" spc="0">
              <a:latin typeface="Arial"/>
            </a:endParaRPr>
          </a:p>
          <a:p>
            <a:pPr marL="196527" indent="-196527">
              <a:defRPr/>
            </a:pPr>
            <a:r>
              <a:rPr lang="fr-FR" sz="1900" spc="0">
                <a:latin typeface="Arial"/>
              </a:rPr>
              <a:t>Pour faciliter la recherche des données dans le cadre des principes fair, association d’un identifiant pérenne à n’importe quelle entité : </a:t>
            </a:r>
          </a:p>
          <a:p>
            <a:pPr marL="196528" indent="-196528">
              <a:defRPr/>
            </a:pPr>
            <a:r>
              <a:rPr lang="fr-FR" sz="1900" spc="-1">
                <a:latin typeface="Arial"/>
              </a:rPr>
              <a:t>« Association unique entre un code alphanumérique et une entité ou une ressource [qui garantit] un lieu stable à la ressource en ligne » (Doranum)</a:t>
            </a:r>
            <a:endParaRPr/>
          </a:p>
          <a:p>
            <a:pPr marL="196528" indent="-196528">
              <a:defRPr/>
            </a:pPr>
            <a:r>
              <a:rPr lang="fr-FR" sz="1900" spc="-1">
                <a:latin typeface="Arial"/>
              </a:rPr>
              <a:t>Comme un numéro de sécu</a:t>
            </a:r>
            <a:endParaRPr/>
          </a:p>
          <a:p>
            <a:pPr marL="196528" indent="-196528">
              <a:defRPr/>
            </a:pPr>
            <a:endParaRPr lang="fr-FR" sz="1900" spc="-1">
              <a:latin typeface="Arial"/>
            </a:endParaRPr>
          </a:p>
          <a:p>
            <a:pPr marL="196528" indent="-196528">
              <a:defRPr/>
            </a:pPr>
            <a:r>
              <a:rPr lang="fr-FR" sz="1900" spc="-1">
                <a:latin typeface="Arial"/>
              </a:rPr>
              <a:t>Deux grands types d’identifiants pérennes : </a:t>
            </a:r>
            <a:endParaRPr sz="1900"/>
          </a:p>
          <a:p>
            <a:pPr marL="196528" indent="-196528">
              <a:defRPr/>
            </a:pPr>
            <a:r>
              <a:rPr lang="fr-FR" sz="1900" spc="-1">
                <a:latin typeface="Arial"/>
              </a:rPr>
              <a:t>-  les </a:t>
            </a:r>
            <a:r>
              <a:rPr lang="fr-FR" sz="1900" b="1" spc="-1">
                <a:latin typeface="Arial"/>
              </a:rPr>
              <a:t>identifiants Objet</a:t>
            </a:r>
            <a:r>
              <a:rPr lang="fr-FR" sz="1900" spc="-1">
                <a:latin typeface="Arial"/>
              </a:rPr>
              <a:t>, pour vos publications et vos données de la recherche, </a:t>
            </a:r>
            <a:endParaRPr sz="1900"/>
          </a:p>
          <a:p>
            <a:pPr marL="196528" indent="-196528">
              <a:defRPr/>
            </a:pPr>
            <a:r>
              <a:rPr lang="fr-FR" sz="1900" spc="-1">
                <a:latin typeface="Arial"/>
              </a:rPr>
              <a:t>-  les </a:t>
            </a:r>
            <a:r>
              <a:rPr lang="fr-FR" sz="1900" b="1" spc="-1">
                <a:latin typeface="Arial"/>
              </a:rPr>
              <a:t>identifiants Contributeurs</a:t>
            </a:r>
            <a:r>
              <a:rPr lang="fr-FR" sz="1900" spc="-1">
                <a:latin typeface="Arial"/>
              </a:rPr>
              <a:t>, pour les personnes et les institutions.</a:t>
            </a:r>
            <a:endParaRPr lang="fr-FR" sz="1900" spc="0">
              <a:latin typeface="Arial"/>
            </a:endParaRPr>
          </a:p>
          <a:p>
            <a:pPr marL="196527" indent="-196527">
              <a:defRPr/>
            </a:pPr>
            <a:endParaRPr sz="1900"/>
          </a:p>
          <a:p>
            <a:pPr marL="196527" indent="-196527">
              <a:defRPr/>
            </a:pPr>
            <a:r>
              <a:rPr lang="fr-FR" sz="1900" spc="0">
                <a:latin typeface="Arial"/>
              </a:rPr>
              <a:t>On voit ça dans les slides suivantes </a:t>
            </a:r>
          </a:p>
          <a:p>
            <a:pPr marL="196528" indent="-196528">
              <a:defRPr/>
            </a:pPr>
            <a:br>
              <a:rPr sz="1900"/>
            </a:br>
            <a:endParaRPr sz="1900" spc="-1">
              <a:latin typeface="Arial"/>
            </a:endParaRPr>
          </a:p>
          <a:p>
            <a:pPr marL="196528" indent="-196528">
              <a:defRPr/>
            </a:pPr>
            <a:r>
              <a:rPr lang="fr-FR" sz="1900" spc="-1">
                <a:solidFill>
                  <a:srgbClr val="53585F"/>
                </a:solidFill>
                <a:latin typeface="Arial"/>
              </a:rPr>
              <a:t>https://doranum.fr/identifiants-perennes-pid/</a:t>
            </a:r>
            <a:endParaRPr sz="1900" spc="-1">
              <a:latin typeface="Arial"/>
            </a:endParaRPr>
          </a:p>
          <a:p>
            <a:pPr marL="196528" indent="-196528">
              <a:defRPr/>
            </a:pPr>
            <a:endParaRPr sz="1900" spc="-1">
              <a:latin typeface="Arial"/>
            </a:endParaRPr>
          </a:p>
          <a:p>
            <a:pPr marL="196528" indent="-196528">
              <a:defRPr/>
            </a:pPr>
            <a:r>
              <a:rPr lang="fr-FR" sz="1900" spc="-1">
                <a:solidFill>
                  <a:srgbClr val="53585F"/>
                </a:solidFill>
                <a:latin typeface="Arial"/>
              </a:rPr>
              <a:t>La minute Identifiants pérennes : https://doranum.fr/identifiants-perennes-pid/la-minute-identifiants-perennes_10_13143_3jqw-zx31/</a:t>
            </a:r>
            <a:endParaRPr sz="1900" spc="-1">
              <a:latin typeface="Arial"/>
            </a:endParaRPr>
          </a:p>
          <a:p>
            <a:pPr marL="196528" indent="-196528">
              <a:defRPr/>
            </a:pPr>
            <a:endParaRPr sz="1900" spc="-1">
              <a:latin typeface="Arial"/>
            </a:endParaRPr>
          </a:p>
          <a:p>
            <a:pPr marL="196528" indent="-196528">
              <a:defRPr/>
            </a:pPr>
            <a:r>
              <a:rPr lang="fr-FR" sz="1900" spc="-1">
                <a:solidFill>
                  <a:srgbClr val="53585F"/>
                </a:solidFill>
                <a:latin typeface="Arial"/>
              </a:rPr>
              <a:t>https://doranum.fr/identifiants-perennes-pid/identifiants-perennes-apercu_10_13143_t427-f432/</a:t>
            </a:r>
            <a:endParaRPr sz="1900" spc="-1">
              <a:latin typeface="Arial"/>
            </a:endParaRPr>
          </a:p>
          <a:p>
            <a:pPr marL="196528" indent="-196528">
              <a:defRPr/>
            </a:pPr>
            <a:endParaRPr sz="1900" spc="-1">
              <a:latin typeface="Arial"/>
            </a:endParaRPr>
          </a:p>
          <a:p>
            <a:pPr marL="196528" indent="-196528">
              <a:defRPr/>
            </a:pPr>
            <a:r>
              <a:rPr lang="fr-FR" sz="1900" spc="-1">
                <a:solidFill>
                  <a:srgbClr val="53585F"/>
                </a:solidFill>
                <a:latin typeface="Arial"/>
              </a:rPr>
              <a:t>https://socle.univ-rennes2.fr/vos-besoins/se-creer-identifiant-perenne-pour-soi-pour-ses-productions</a:t>
            </a:r>
            <a:endParaRPr sz="1900" spc="-1">
              <a:latin typeface="Arial"/>
            </a:endParaRPr>
          </a:p>
          <a:p>
            <a:pPr marL="196528" indent="-196528">
              <a:defRPr/>
            </a:pPr>
            <a:endParaRPr lang="fr-FR" sz="1000" spc="-1">
              <a:latin typeface="Arial"/>
            </a:endParaRPr>
          </a:p>
          <a:p>
            <a:pPr marL="196528" indent="-196528">
              <a:defRPr/>
            </a:pPr>
            <a:endParaRPr lang="fr-FR" sz="1000" spc="-1">
              <a:latin typeface="Arial"/>
            </a:endParaRPr>
          </a:p>
          <a:p>
            <a:pPr marL="196528" indent="-196528">
              <a:defRPr/>
            </a:pPr>
            <a:endParaRPr lang="fr-FR" sz="1000" spc="-1">
              <a:latin typeface="Arial"/>
            </a:endParaRPr>
          </a:p>
        </p:txBody>
      </p:sp>
      <p:sp>
        <p:nvSpPr>
          <p:cNvPr id="736"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7" name="PlaceHolder 1"/>
          <p:cNvSpPr>
            <a:spLocks noGrp="1"/>
          </p:cNvSpPr>
          <p:nvPr>
            <p:ph type="dt"/>
          </p:nvPr>
        </p:nvSpPr>
        <p:spPr bwMode="auto">
          <a:xfrm>
            <a:off x="2655157" y="0"/>
            <a:ext cx="2030805" cy="470306"/>
          </a:xfrm>
          <a:prstGeom prst="rect">
            <a:avLst/>
          </a:prstGeom>
          <a:noFill/>
          <a:ln w="0">
            <a:noFill/>
          </a:ln>
        </p:spPr>
        <p:txBody>
          <a:bodyPr lIns="73043" tIns="36358" rIns="73043" bIns="36358" anchor="t">
            <a:noAutofit/>
          </a:bodyPr>
          <a:lstStyle/>
          <a:p>
            <a:pPr>
              <a:defRPr/>
            </a:pPr>
            <a:endParaRPr lang="fr-FR" sz="2200" spc="-1">
              <a:latin typeface="Times New Roman"/>
            </a:endParaRPr>
          </a:p>
        </p:txBody>
      </p:sp>
      <p:sp>
        <p:nvSpPr>
          <p:cNvPr id="738" name="PlaceHolder 2"/>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
        <p:nvSpPr>
          <p:cNvPr id="739" name="PlaceHolder 3"/>
          <p:cNvSpPr>
            <a:spLocks noGrp="1" noRot="1" noChangeAspect="1"/>
          </p:cNvSpPr>
          <p:nvPr>
            <p:ph type="sldImg"/>
          </p:nvPr>
        </p:nvSpPr>
        <p:spPr bwMode="auto">
          <a:xfrm>
            <a:off x="-1069975" y="763588"/>
            <a:ext cx="6786563" cy="3817937"/>
          </a:xfrm>
          <a:prstGeom prst="rect">
            <a:avLst/>
          </a:prstGeom>
          <a:ln w="0">
            <a:noFill/>
          </a:ln>
        </p:spPr>
      </p:sp>
      <p:sp>
        <p:nvSpPr>
          <p:cNvPr id="740" name="Text Box 3"/>
          <p:cNvSpPr/>
          <p:nvPr/>
        </p:nvSpPr>
        <p:spPr bwMode="auto">
          <a:xfrm>
            <a:off x="2632190" y="9677408"/>
            <a:ext cx="2011464" cy="507945"/>
          </a:xfrm>
          <a:prstGeom prst="rect">
            <a:avLst/>
          </a:prstGeom>
          <a:noFill/>
          <a:ln w="0">
            <a:noFill/>
          </a:ln>
        </p:spPr>
        <p:style>
          <a:lnRef idx="0">
            <a:srgbClr val="000000"/>
          </a:lnRef>
          <a:fillRef idx="0">
            <a:srgbClr val="000000"/>
          </a:fillRef>
          <a:effectRef idx="0">
            <a:srgbClr val="000000"/>
          </a:effectRef>
          <a:fontRef idx="minor"/>
        </p:style>
        <p:txBody>
          <a:bodyPr lIns="73371" tIns="36685" rIns="73371" bIns="36685" anchor="b">
            <a:noAutofit/>
          </a:bodyPr>
          <a:lstStyle/>
          <a:p>
            <a:pPr algn="r">
              <a:tabLst>
                <a:tab pos="0" algn="l"/>
                <a:tab pos="407469" algn="l"/>
                <a:tab pos="815922" algn="l"/>
                <a:tab pos="1224702" algn="l"/>
                <a:tab pos="1633481" algn="l"/>
                <a:tab pos="2042261" algn="l"/>
                <a:tab pos="2451041" algn="l"/>
                <a:tab pos="2859821" algn="l"/>
                <a:tab pos="3268601" algn="l"/>
                <a:tab pos="3677380" algn="l"/>
                <a:tab pos="4086161" algn="l"/>
                <a:tab pos="4494941" algn="l"/>
                <a:tab pos="4903721" algn="l"/>
                <a:tab pos="5312501" algn="l"/>
                <a:tab pos="5721281" algn="l"/>
                <a:tab pos="6130060" algn="l"/>
                <a:tab pos="6538840" algn="l"/>
                <a:tab pos="6947620" algn="l"/>
                <a:tab pos="7356400" algn="l"/>
                <a:tab pos="7765180" algn="l"/>
                <a:tab pos="8173960" algn="l"/>
              </a:tabLst>
              <a:defRPr/>
            </a:pPr>
            <a:fld id="{1415182F-D9E5-4594-B8D3-827397A5FEC6}" type="slidenum">
              <a:rPr lang="fr-FR" sz="1100" spc="-1">
                <a:solidFill>
                  <a:srgbClr val="000000"/>
                </a:solidFill>
                <a:latin typeface="Calibri"/>
              </a:rPr>
              <a:t>21</a:t>
            </a:fld>
            <a:endParaRPr lang="fr-FR" sz="1100" spc="-1">
              <a:latin typeface="Arial"/>
            </a:endParaRPr>
          </a:p>
        </p:txBody>
      </p:sp>
      <p:sp>
        <p:nvSpPr>
          <p:cNvPr id="741" name="PlaceHolder 4"/>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sz="1900" spc="-1">
              <a:latin typeface="Arial"/>
            </a:endParaRPr>
          </a:p>
          <a:p>
            <a:pPr marL="196528" indent="-196528">
              <a:defRPr/>
            </a:pPr>
            <a:r>
              <a:rPr lang="fr-FR" sz="1900" spc="-1">
                <a:latin typeface="Arial"/>
              </a:rPr>
              <a:t>Le DOI permet d’identifier, référencer, citer et attribuer un lien durable à des ressources en y associant des métadonnées.</a:t>
            </a:r>
            <a:endParaRPr sz="19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77" name="PlaceHolder 1"/>
          <p:cNvSpPr>
            <a:spLocks noGrp="1" noRot="1" noChangeAspect="1"/>
          </p:cNvSpPr>
          <p:nvPr>
            <p:ph type="sldImg"/>
          </p:nvPr>
        </p:nvSpPr>
        <p:spPr bwMode="auto">
          <a:xfrm>
            <a:off x="-469900" y="1173163"/>
            <a:ext cx="5627688" cy="3167062"/>
          </a:xfrm>
          <a:prstGeom prst="rect">
            <a:avLst/>
          </a:prstGeom>
          <a:ln w="0">
            <a:noFill/>
          </a:ln>
        </p:spPr>
      </p:sp>
      <p:sp>
        <p:nvSpPr>
          <p:cNvPr id="67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spc="-1">
                <a:latin typeface="Arial"/>
              </a:rPr>
              <a:t>Cécile</a:t>
            </a:r>
            <a:endParaRPr/>
          </a:p>
        </p:txBody>
      </p:sp>
      <p:sp>
        <p:nvSpPr>
          <p:cNvPr id="67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2" name="PlaceHolder 1"/>
          <p:cNvSpPr>
            <a:spLocks noGrp="1" noRot="1" noChangeAspect="1"/>
          </p:cNvSpPr>
          <p:nvPr>
            <p:ph type="sldImg"/>
          </p:nvPr>
        </p:nvSpPr>
        <p:spPr bwMode="auto">
          <a:xfrm>
            <a:off x="-469900" y="1173163"/>
            <a:ext cx="5627688" cy="3167062"/>
          </a:xfrm>
          <a:prstGeom prst="rect">
            <a:avLst/>
          </a:prstGeom>
          <a:ln w="0">
            <a:noFill/>
          </a:ln>
        </p:spPr>
      </p:sp>
      <p:sp>
        <p:nvSpPr>
          <p:cNvPr id="743"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solidFill>
                  <a:srgbClr val="000000"/>
                </a:solidFill>
                <a:latin typeface="Times New Roman"/>
              </a:rPr>
              <a:t>Adèle</a:t>
            </a:r>
            <a:endParaRPr sz="1900" spc="-1">
              <a:latin typeface="Arial"/>
            </a:endParaRPr>
          </a:p>
          <a:p>
            <a:pPr marL="196528" indent="-196528">
              <a:defRPr/>
            </a:pPr>
            <a:r>
              <a:rPr lang="fr-FR" sz="1900" spc="-1">
                <a:solidFill>
                  <a:srgbClr val="000000"/>
                </a:solidFill>
                <a:latin typeface="Times New Roman"/>
                <a:ea typeface="Times New Roman"/>
              </a:rPr>
              <a:t>Les </a:t>
            </a:r>
            <a:r>
              <a:rPr lang="fr-FR" sz="1900" b="1" spc="-1">
                <a:solidFill>
                  <a:srgbClr val="000000"/>
                </a:solidFill>
                <a:latin typeface="Times New Roman"/>
                <a:ea typeface="Times New Roman"/>
              </a:rPr>
              <a:t>logiciels</a:t>
            </a:r>
            <a:r>
              <a:rPr lang="fr-FR" sz="1900" spc="-1">
                <a:solidFill>
                  <a:srgbClr val="000000"/>
                </a:solidFill>
                <a:latin typeface="Times New Roman"/>
                <a:ea typeface="Times New Roman"/>
              </a:rPr>
              <a:t> et leur utilisation constituent un élément incontournable dans le processus de la recherche d’où l’importance du </a:t>
            </a:r>
            <a:r>
              <a:rPr lang="fr-FR" sz="1900" b="1" spc="-1">
                <a:solidFill>
                  <a:srgbClr val="000000"/>
                </a:solidFill>
                <a:latin typeface="Times New Roman"/>
                <a:ea typeface="Times New Roman"/>
              </a:rPr>
              <a:t>SWHID</a:t>
            </a:r>
            <a:r>
              <a:rPr lang="fr-FR" sz="1900" spc="-1">
                <a:solidFill>
                  <a:srgbClr val="000000"/>
                </a:solidFill>
                <a:latin typeface="Times New Roman"/>
                <a:ea typeface="Times New Roman"/>
              </a:rPr>
              <a:t>. C’est un identifiant pérenne spécifique aux logiciels créé par </a:t>
            </a:r>
            <a:r>
              <a:rPr lang="fr-FR" sz="1900" b="1" spc="-1">
                <a:solidFill>
                  <a:srgbClr val="000000"/>
                </a:solidFill>
                <a:latin typeface="Times New Roman"/>
                <a:ea typeface="Times New Roman"/>
              </a:rPr>
              <a:t>Software Heritage</a:t>
            </a:r>
            <a:r>
              <a:rPr lang="fr-FR" sz="1900" spc="-1">
                <a:solidFill>
                  <a:srgbClr val="000000"/>
                </a:solidFill>
                <a:latin typeface="Times New Roman"/>
                <a:ea typeface="Times New Roman"/>
              </a:rPr>
              <a:t>.</a:t>
            </a:r>
            <a:endParaRPr sz="1900" spc="-1">
              <a:latin typeface="Arial"/>
            </a:endParaRPr>
          </a:p>
          <a:p>
            <a:pPr marL="196528" indent="-196528">
              <a:defRPr/>
            </a:pPr>
            <a:endParaRPr sz="1900" spc="-1">
              <a:latin typeface="Arial"/>
            </a:endParaRPr>
          </a:p>
          <a:p>
            <a:pPr marL="196528" indent="-196528">
              <a:defRPr/>
            </a:pPr>
            <a:endParaRPr sz="1900" spc="-1">
              <a:latin typeface="Arial"/>
            </a:endParaRPr>
          </a:p>
        </p:txBody>
      </p:sp>
      <p:sp>
        <p:nvSpPr>
          <p:cNvPr id="744"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5" name="PlaceHolder 1"/>
          <p:cNvSpPr>
            <a:spLocks noGrp="1" noRot="1" noChangeAspect="1"/>
          </p:cNvSpPr>
          <p:nvPr>
            <p:ph type="sldImg"/>
          </p:nvPr>
        </p:nvSpPr>
        <p:spPr bwMode="auto">
          <a:xfrm>
            <a:off x="-469900" y="1173163"/>
            <a:ext cx="5627688" cy="3167062"/>
          </a:xfrm>
          <a:prstGeom prst="rect">
            <a:avLst/>
          </a:prstGeom>
          <a:ln w="0">
            <a:noFill/>
          </a:ln>
        </p:spPr>
      </p:sp>
      <p:sp>
        <p:nvSpPr>
          <p:cNvPr id="746"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solidFill>
                  <a:srgbClr val="000000"/>
                </a:solidFill>
                <a:latin typeface="Times New Roman"/>
              </a:rPr>
              <a:t>Adèle</a:t>
            </a:r>
            <a:endParaRPr sz="1900" spc="-1">
              <a:latin typeface="Arial"/>
            </a:endParaRPr>
          </a:p>
          <a:p>
            <a:pPr marL="196528" indent="-196528">
              <a:defRPr/>
            </a:pPr>
            <a:endParaRPr sz="1900" spc="-1">
              <a:latin typeface="Arial"/>
            </a:endParaRPr>
          </a:p>
          <a:p>
            <a:pPr marL="196528" indent="-196528">
              <a:defRPr/>
            </a:pPr>
            <a:r>
              <a:rPr lang="fr-FR" sz="1900" b="1" spc="-1">
                <a:solidFill>
                  <a:srgbClr val="000000"/>
                </a:solidFill>
                <a:latin typeface="Times New Roman"/>
                <a:ea typeface="Times New Roman"/>
              </a:rPr>
              <a:t>ORCID</a:t>
            </a:r>
            <a:r>
              <a:rPr lang="fr-FR" sz="1900" spc="-1">
                <a:solidFill>
                  <a:srgbClr val="000000"/>
                </a:solidFill>
                <a:latin typeface="Times New Roman"/>
                <a:ea typeface="Times New Roman"/>
              </a:rPr>
              <a:t> (Open Researcher and Contributor ID), identifiants du monde des bibliothèques (</a:t>
            </a:r>
            <a:r>
              <a:rPr lang="fr-FR" sz="1900" b="1" spc="-1">
                <a:solidFill>
                  <a:srgbClr val="000000"/>
                </a:solidFill>
                <a:latin typeface="Times New Roman"/>
                <a:ea typeface="Times New Roman"/>
              </a:rPr>
              <a:t>ISNI</a:t>
            </a:r>
            <a:r>
              <a:rPr lang="fr-FR" sz="1900" spc="-1">
                <a:solidFill>
                  <a:srgbClr val="000000"/>
                </a:solidFill>
                <a:latin typeface="Times New Roman"/>
                <a:ea typeface="Times New Roman"/>
              </a:rPr>
              <a:t>, </a:t>
            </a:r>
            <a:r>
              <a:rPr lang="fr-FR" sz="1900" b="1" spc="-1">
                <a:solidFill>
                  <a:srgbClr val="000000"/>
                </a:solidFill>
                <a:latin typeface="Times New Roman"/>
                <a:ea typeface="Times New Roman"/>
              </a:rPr>
              <a:t>IdRef</a:t>
            </a:r>
            <a:r>
              <a:rPr lang="fr-FR" sz="1900" spc="-1">
                <a:solidFill>
                  <a:srgbClr val="000000"/>
                </a:solidFill>
                <a:latin typeface="Times New Roman"/>
                <a:ea typeface="Times New Roman"/>
              </a:rPr>
              <a:t>…), d’archives ouvertes (</a:t>
            </a:r>
            <a:r>
              <a:rPr lang="fr-FR" sz="1900" b="1" spc="-1">
                <a:solidFill>
                  <a:srgbClr val="000000"/>
                </a:solidFill>
                <a:latin typeface="Times New Roman"/>
                <a:ea typeface="Times New Roman"/>
              </a:rPr>
              <a:t>IdHAL</a:t>
            </a:r>
            <a:r>
              <a:rPr lang="fr-FR" sz="1900" spc="-1">
                <a:solidFill>
                  <a:srgbClr val="000000"/>
                </a:solidFill>
                <a:latin typeface="Times New Roman"/>
                <a:ea typeface="Times New Roman"/>
              </a:rPr>
              <a:t>, </a:t>
            </a:r>
            <a:r>
              <a:rPr lang="fr-FR" sz="1900" b="1" spc="-1">
                <a:solidFill>
                  <a:srgbClr val="000000"/>
                </a:solidFill>
                <a:latin typeface="Times New Roman"/>
                <a:ea typeface="Times New Roman"/>
              </a:rPr>
              <a:t>ArXiv Author ID</a:t>
            </a:r>
            <a:r>
              <a:rPr lang="fr-FR" sz="1900" spc="-1">
                <a:solidFill>
                  <a:srgbClr val="000000"/>
                </a:solidFill>
                <a:latin typeface="Times New Roman"/>
                <a:ea typeface="Times New Roman"/>
              </a:rPr>
              <a:t>),  d’éditeurs commerciaux, de réseaux sociaux,…</a:t>
            </a:r>
            <a:endParaRPr sz="1900" spc="-1">
              <a:latin typeface="Arial"/>
            </a:endParaRPr>
          </a:p>
          <a:p>
            <a:pPr marL="196528" indent="-196528">
              <a:defRPr/>
            </a:pPr>
            <a:endParaRPr sz="1900" spc="-1">
              <a:latin typeface="Arial"/>
            </a:endParaRPr>
          </a:p>
          <a:p>
            <a:pPr marL="196528" indent="-196528">
              <a:defRPr/>
            </a:pPr>
            <a:endParaRPr lang="fr-FR" sz="1000" spc="-1">
              <a:latin typeface="Arial"/>
            </a:endParaRPr>
          </a:p>
        </p:txBody>
      </p:sp>
      <p:sp>
        <p:nvSpPr>
          <p:cNvPr id="747"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51" name="PlaceHolder 1"/>
          <p:cNvSpPr>
            <a:spLocks noGrp="1" noRot="1" noChangeAspect="1"/>
          </p:cNvSpPr>
          <p:nvPr>
            <p:ph type="sldImg"/>
          </p:nvPr>
        </p:nvSpPr>
        <p:spPr bwMode="auto">
          <a:xfrm>
            <a:off x="-469900" y="1173163"/>
            <a:ext cx="5627688" cy="3167062"/>
          </a:xfrm>
          <a:prstGeom prst="rect">
            <a:avLst/>
          </a:prstGeom>
          <a:ln w="0">
            <a:noFill/>
          </a:ln>
        </p:spPr>
      </p:sp>
      <p:sp>
        <p:nvSpPr>
          <p:cNvPr id="752"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7" indent="-196527">
              <a:defRPr/>
            </a:pPr>
            <a:r>
              <a:rPr lang="fr-FR" sz="1500" b="1" spc="0">
                <a:latin typeface="ArialNarrow"/>
              </a:rPr>
              <a:t>Adèle </a:t>
            </a:r>
          </a:p>
          <a:p>
            <a:pPr marL="196527" indent="-196527">
              <a:defRPr/>
            </a:pPr>
            <a:endParaRPr lang="fr-FR" sz="1500" spc="0">
              <a:latin typeface="Arial"/>
            </a:endParaRPr>
          </a:p>
          <a:p>
            <a:pPr marL="196527" indent="-196527">
              <a:defRPr/>
            </a:pPr>
            <a:r>
              <a:rPr lang="fr-FR" sz="1500" spc="0">
                <a:latin typeface="Arial"/>
              </a:rPr>
              <a:t>Dans le cadre de l’application des principes FAIR, pour que les données puissent être accessibles et partageables et réutilisables, il est important qu’elles soient documentées.</a:t>
            </a:r>
          </a:p>
          <a:p>
            <a:pPr marL="250835" indent="-250835">
              <a:buFont typeface="Arial"/>
              <a:buChar char="–"/>
              <a:defRPr/>
            </a:pPr>
            <a:endParaRPr lang="fr-FR" sz="1500" spc="0">
              <a:latin typeface="Arial"/>
            </a:endParaRPr>
          </a:p>
          <a:p>
            <a:pPr>
              <a:defRPr/>
            </a:pPr>
            <a:r>
              <a:rPr lang="fr-FR" sz="1500" spc="0">
                <a:latin typeface="Arial"/>
              </a:rPr>
              <a:t>Deux types de métadonnées : </a:t>
            </a:r>
          </a:p>
          <a:p>
            <a:pPr marL="196527" indent="-196527">
              <a:defRPr/>
            </a:pPr>
            <a:endParaRPr lang="fr-FR" sz="1500" spc="0">
              <a:latin typeface="Arial"/>
            </a:endParaRPr>
          </a:p>
          <a:p>
            <a:pPr marL="196528" indent="-196528">
              <a:buClr>
                <a:srgbClr val="000000"/>
              </a:buClr>
              <a:buFont typeface="Arial"/>
              <a:buChar char="•"/>
              <a:defRPr/>
            </a:pPr>
            <a:r>
              <a:rPr lang="fr-FR" sz="1500" b="1" spc="-1">
                <a:latin typeface="ArialNarrow"/>
              </a:rPr>
              <a:t> Métadonnées embarquées </a:t>
            </a:r>
            <a:r>
              <a:rPr lang="fr-FR" sz="1500" spc="-1">
                <a:latin typeface="ArialNarrow"/>
              </a:rPr>
              <a:t>: elles sont produites </a:t>
            </a:r>
            <a:r>
              <a:rPr lang="fr-FR" sz="1500" b="1" spc="-1">
                <a:latin typeface="ArialNarrow"/>
              </a:rPr>
              <a:t>automatiquement </a:t>
            </a:r>
            <a:r>
              <a:rPr lang="fr-FR" sz="1500" spc="-1">
                <a:latin typeface="ArialNarrow"/>
              </a:rPr>
              <a:t>par les appareils (de prise de vue ou de son, de mesure...). Ex. photo ou la vidéo du smartphone. </a:t>
            </a:r>
            <a:endParaRPr lang="fr-FR" sz="1500" spc="-1">
              <a:latin typeface="Arial"/>
            </a:endParaRPr>
          </a:p>
          <a:p>
            <a:pPr marL="196528" indent="-196528">
              <a:buClr>
                <a:srgbClr val="000000"/>
              </a:buClr>
              <a:buFont typeface="Arial"/>
              <a:buChar char="•"/>
              <a:defRPr/>
            </a:pPr>
            <a:r>
              <a:rPr lang="fr-FR" sz="1500" b="1" spc="-1">
                <a:latin typeface="SymbolMT"/>
              </a:rPr>
              <a:t> M</a:t>
            </a:r>
            <a:r>
              <a:rPr lang="fr-FR" sz="1500" b="1" spc="-1">
                <a:latin typeface="ArialNarrow"/>
              </a:rPr>
              <a:t>étadonnées externes, enrichies </a:t>
            </a:r>
            <a:r>
              <a:rPr lang="fr-FR" sz="1500" spc="-1">
                <a:latin typeface="ArialNarrow"/>
              </a:rPr>
              <a:t>: elles sont ajoutées par l'auteur et permettent une description plus précise des données. Exemples : mots-clés, sujet, auteur, laboratoire ou organisme, nom du projet, licence, etc. Ces métadonnées sont nécessaires lors du renseignement des données dans un entrepôt. </a:t>
            </a:r>
            <a:endParaRPr lang="fr-FR" sz="1500" spc="-1">
              <a:latin typeface="Arial"/>
            </a:endParaRPr>
          </a:p>
          <a:p>
            <a:pPr marL="196528" indent="-196528">
              <a:defRPr/>
            </a:pPr>
            <a:endParaRPr lang="fr-FR" sz="1500" spc="-1">
              <a:latin typeface="Arial"/>
            </a:endParaRPr>
          </a:p>
          <a:p>
            <a:pPr marL="196528" indent="-196528">
              <a:defRPr/>
            </a:pPr>
            <a:r>
              <a:rPr lang="fr-FR" sz="1000" spc="-1">
                <a:solidFill>
                  <a:srgbClr val="53585F"/>
                </a:solidFill>
                <a:latin typeface="Arial"/>
              </a:rPr>
              <a:t>https://urfist.chartes.psl.eu/sites/default/files/docs/20210520_ancelin-fabre_initiation_dr.pdf</a:t>
            </a:r>
            <a:endParaRPr lang="fr-FR" sz="1000" spc="-1">
              <a:latin typeface="Arial"/>
            </a:endParaRPr>
          </a:p>
          <a:p>
            <a:pPr marL="196528" indent="-196528">
              <a:defRPr/>
            </a:pPr>
            <a:endParaRPr lang="fr-FR" sz="1000" spc="-1">
              <a:latin typeface="Arial"/>
            </a:endParaRPr>
          </a:p>
          <a:p>
            <a:pPr marL="196528" indent="-196528">
              <a:defRPr/>
            </a:pPr>
            <a:endParaRPr lang="fr-FR" sz="1000" spc="-1">
              <a:latin typeface="Arial"/>
            </a:endParaRPr>
          </a:p>
        </p:txBody>
      </p:sp>
      <p:sp>
        <p:nvSpPr>
          <p:cNvPr id="753"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54" name="PlaceHolder 1"/>
          <p:cNvSpPr>
            <a:spLocks noGrp="1" noRot="1" noChangeAspect="1"/>
          </p:cNvSpPr>
          <p:nvPr>
            <p:ph type="sldImg"/>
          </p:nvPr>
        </p:nvSpPr>
        <p:spPr bwMode="auto">
          <a:xfrm>
            <a:off x="-469900" y="1173163"/>
            <a:ext cx="5627688" cy="3167062"/>
          </a:xfrm>
          <a:prstGeom prst="rect">
            <a:avLst/>
          </a:prstGeom>
          <a:ln w="0">
            <a:noFill/>
          </a:ln>
        </p:spPr>
      </p:sp>
      <p:sp>
        <p:nvSpPr>
          <p:cNvPr id="755"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b="1" spc="0">
              <a:latin typeface="Arial"/>
            </a:endParaRPr>
          </a:p>
          <a:p>
            <a:pPr marL="196527" indent="-196527">
              <a:defRPr/>
            </a:pPr>
            <a:endParaRPr lang="fr-FR" sz="1900" spc="0">
              <a:latin typeface="Arial"/>
            </a:endParaRPr>
          </a:p>
          <a:p>
            <a:pPr marL="196527" indent="-196527">
              <a:defRPr/>
            </a:pPr>
            <a:r>
              <a:rPr lang="fr-FR" sz="1900" b="0" i="0" u="none" strike="noStrike" cap="none" spc="0">
                <a:solidFill>
                  <a:schemeClr val="tx1"/>
                </a:solidFill>
                <a:latin typeface="Arial"/>
                <a:ea typeface="Arial"/>
                <a:cs typeface="Arial"/>
              </a:rPr>
              <a:t>Les métadonnées permettent ainsi de : </a:t>
            </a:r>
            <a:endParaRPr sz="1900" spc="0">
              <a:latin typeface="Arial"/>
            </a:endParaRPr>
          </a:p>
          <a:p>
            <a:pPr marL="250835" indent="-250835">
              <a:buFont typeface="Arial"/>
              <a:buChar char="–"/>
              <a:defRPr/>
            </a:pPr>
            <a:r>
              <a:rPr lang="fr-FR" sz="1900" b="0" i="0" u="none" strike="noStrike" cap="none" spc="0">
                <a:solidFill>
                  <a:schemeClr val="tx1"/>
                </a:solidFill>
                <a:latin typeface="Arial"/>
                <a:ea typeface="Arial"/>
                <a:cs typeface="Arial"/>
              </a:rPr>
              <a:t>comprendre l’origine et le contexte de création ou de collecte des données. Elles fournissent des infos sur le protocole expérimental utilisé.</a:t>
            </a:r>
            <a:endParaRPr sz="1900" spc="0">
              <a:latin typeface="Arial"/>
            </a:endParaRPr>
          </a:p>
          <a:p>
            <a:pPr marL="250835" indent="-250835">
              <a:buFont typeface="Arial"/>
              <a:buChar char="–"/>
              <a:defRPr/>
            </a:pPr>
            <a:r>
              <a:rPr lang="fr-FR" sz="1900" b="0" i="0" u="none" strike="noStrike" cap="none" spc="0">
                <a:solidFill>
                  <a:schemeClr val="tx1"/>
                </a:solidFill>
                <a:latin typeface="Arial"/>
                <a:ea typeface="Arial"/>
                <a:cs typeface="Arial"/>
              </a:rPr>
              <a:t>améliorer le moissonnage par les machines et moteurs de recherche</a:t>
            </a:r>
            <a:endParaRPr sz="1900" spc="0">
              <a:latin typeface="Arial"/>
            </a:endParaRPr>
          </a:p>
          <a:p>
            <a:pPr marL="250835" indent="-250835">
              <a:buFont typeface="Arial"/>
              <a:buChar char="–"/>
              <a:defRPr/>
            </a:pPr>
            <a:r>
              <a:rPr lang="fr-FR" sz="1900" b="0" i="0" u="none" strike="noStrike" cap="none" spc="0">
                <a:solidFill>
                  <a:schemeClr val="tx1"/>
                </a:solidFill>
                <a:latin typeface="Arial"/>
                <a:ea typeface="Arial"/>
                <a:cs typeface="Arial"/>
              </a:rPr>
              <a:t>Gérer donc l’interopérabilité, ie pouvoir exploiter les données dans tous les environnements informatiques</a:t>
            </a:r>
            <a:endParaRPr sz="1900" spc="0">
              <a:latin typeface="Arial"/>
            </a:endParaRPr>
          </a:p>
          <a:p>
            <a:pPr marL="250835" indent="-250835">
              <a:buFont typeface="Arial"/>
              <a:buChar char="–"/>
              <a:defRPr/>
            </a:pPr>
            <a:r>
              <a:rPr lang="fr-FR" sz="1900" b="0" i="0" u="none" strike="noStrike" cap="none" spc="0">
                <a:solidFill>
                  <a:schemeClr val="tx1"/>
                </a:solidFill>
                <a:latin typeface="Arial"/>
                <a:ea typeface="Arial"/>
                <a:cs typeface="Arial"/>
              </a:rPr>
              <a:t>Connaître les conditions de réutilisation et de partage des données </a:t>
            </a:r>
            <a:endParaRPr sz="1900" spc="0">
              <a:latin typeface="Arial"/>
            </a:endParaRPr>
          </a:p>
          <a:p>
            <a:pPr marL="294893" indent="-294893">
              <a:buFont typeface="Arial"/>
              <a:buChar char="–"/>
              <a:defRPr/>
            </a:pPr>
            <a:r>
              <a:rPr lang="fr-FR" sz="1900" b="0" i="0" u="none" strike="noStrike" cap="none" spc="0">
                <a:solidFill>
                  <a:schemeClr val="tx1"/>
                </a:solidFill>
                <a:latin typeface="Arial"/>
                <a:ea typeface="Arial"/>
                <a:cs typeface="Arial"/>
              </a:rPr>
              <a:t>Fournir des informations utiles lorsque les données ne peuvent pas être partagées</a:t>
            </a:r>
            <a:endParaRPr lang="fr-FR" sz="1900" spc="0">
              <a:latin typeface="Arial"/>
            </a:endParaRPr>
          </a:p>
        </p:txBody>
      </p:sp>
      <p:sp>
        <p:nvSpPr>
          <p:cNvPr id="756"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57" name="PlaceHolder 1"/>
          <p:cNvSpPr>
            <a:spLocks noGrp="1" noRot="1" noChangeAspect="1"/>
          </p:cNvSpPr>
          <p:nvPr>
            <p:ph type="sldImg"/>
          </p:nvPr>
        </p:nvSpPr>
        <p:spPr bwMode="auto">
          <a:xfrm>
            <a:off x="-469900" y="1173163"/>
            <a:ext cx="5627688" cy="3167062"/>
          </a:xfrm>
          <a:prstGeom prst="rect">
            <a:avLst/>
          </a:prstGeom>
          <a:ln w="0">
            <a:noFill/>
          </a:ln>
        </p:spPr>
      </p:sp>
      <p:sp>
        <p:nvSpPr>
          <p:cNvPr id="75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endParaRPr lang="fr-FR" sz="1900" spc="0">
              <a:latin typeface="Arial"/>
            </a:endParaRPr>
          </a:p>
        </p:txBody>
      </p:sp>
      <p:sp>
        <p:nvSpPr>
          <p:cNvPr id="75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0" name="PlaceHolder 1"/>
          <p:cNvSpPr>
            <a:spLocks noGrp="1" noRot="1" noChangeAspect="1"/>
          </p:cNvSpPr>
          <p:nvPr>
            <p:ph type="sldImg"/>
          </p:nvPr>
        </p:nvSpPr>
        <p:spPr bwMode="auto">
          <a:xfrm>
            <a:off x="-469900" y="1173163"/>
            <a:ext cx="5627688" cy="3167062"/>
          </a:xfrm>
          <a:prstGeom prst="rect">
            <a:avLst/>
          </a:prstGeom>
          <a:ln w="0">
            <a:noFill/>
          </a:ln>
        </p:spPr>
      </p:sp>
      <p:sp>
        <p:nvSpPr>
          <p:cNvPr id="761"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r>
              <a:rPr lang="fr-FR" sz="1900" spc="-1">
                <a:latin typeface="Arial"/>
              </a:rPr>
              <a:t>Pour les projets d’équipe : prendre le temps de se mettre d’accord pour que chacun comprenne et respecte les conventions de nommage, classement, etc.</a:t>
            </a:r>
            <a:endParaRPr/>
          </a:p>
        </p:txBody>
      </p:sp>
      <p:sp>
        <p:nvSpPr>
          <p:cNvPr id="762"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3" name="PlaceHolder 1"/>
          <p:cNvSpPr>
            <a:spLocks noGrp="1" noRot="1" noChangeAspect="1"/>
          </p:cNvSpPr>
          <p:nvPr>
            <p:ph type="sldImg"/>
          </p:nvPr>
        </p:nvSpPr>
        <p:spPr bwMode="auto">
          <a:xfrm>
            <a:off x="-469900" y="1173163"/>
            <a:ext cx="5627688" cy="3167062"/>
          </a:xfrm>
          <a:prstGeom prst="rect">
            <a:avLst/>
          </a:prstGeom>
          <a:ln w="0">
            <a:noFill/>
          </a:ln>
        </p:spPr>
      </p:sp>
      <p:sp>
        <p:nvSpPr>
          <p:cNvPr id="764"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r>
              <a:rPr lang="fr-FR" sz="1900" spc="-1">
                <a:latin typeface="Arial"/>
              </a:rPr>
              <a:t>https://doranum.fr/wp-content/uploads/5regles_resume.pdf</a:t>
            </a:r>
            <a:endParaRPr/>
          </a:p>
          <a:p>
            <a:pPr marL="196528" indent="-196528">
              <a:defRPr/>
            </a:pPr>
            <a:endParaRPr lang="fr-FR" sz="1900" spc="-1">
              <a:latin typeface="Arial"/>
            </a:endParaRPr>
          </a:p>
        </p:txBody>
      </p:sp>
      <p:sp>
        <p:nvSpPr>
          <p:cNvPr id="765"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6" name="PlaceHolder 1"/>
          <p:cNvSpPr>
            <a:spLocks noGrp="1" noRot="1" noChangeAspect="1"/>
          </p:cNvSpPr>
          <p:nvPr>
            <p:ph type="sldImg"/>
          </p:nvPr>
        </p:nvSpPr>
        <p:spPr bwMode="auto">
          <a:xfrm>
            <a:off x="-469900" y="1173163"/>
            <a:ext cx="5627688" cy="3167062"/>
          </a:xfrm>
          <a:prstGeom prst="rect">
            <a:avLst/>
          </a:prstGeom>
          <a:ln w="0">
            <a:noFill/>
          </a:ln>
        </p:spPr>
      </p:sp>
      <p:sp>
        <p:nvSpPr>
          <p:cNvPr id="767"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p:txBody>
      </p:sp>
      <p:sp>
        <p:nvSpPr>
          <p:cNvPr id="768"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9" name="PlaceHolder 1"/>
          <p:cNvSpPr>
            <a:spLocks noGrp="1" noRot="1" noChangeAspect="1"/>
          </p:cNvSpPr>
          <p:nvPr>
            <p:ph type="sldImg"/>
          </p:nvPr>
        </p:nvSpPr>
        <p:spPr bwMode="auto">
          <a:xfrm>
            <a:off x="-469900" y="1173163"/>
            <a:ext cx="5627688" cy="3167062"/>
          </a:xfrm>
          <a:prstGeom prst="rect">
            <a:avLst/>
          </a:prstGeom>
          <a:ln w="0">
            <a:noFill/>
          </a:ln>
        </p:spPr>
      </p:sp>
      <p:sp>
        <p:nvSpPr>
          <p:cNvPr id="770"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r>
              <a:rPr lang="fr-FR" sz="1900" spc="-1">
                <a:latin typeface="Arial"/>
              </a:rPr>
              <a:t>Dossier type de doctorat proposé par Ximena Miranda (2020) à partir du logiciel ThinkComposer. </a:t>
            </a:r>
            <a:endParaRPr/>
          </a:p>
          <a:p>
            <a:pPr marL="196528" indent="-196528">
              <a:defRPr/>
            </a:pPr>
            <a:r>
              <a:rPr lang="fr-FR" sz="1900" spc="-1">
                <a:latin typeface="Arial"/>
              </a:rPr>
              <a:t>Carte qui comprend à la fois l’arborescence et les conventions de nommage des fichiers, dossier par dossier</a:t>
            </a:r>
            <a:endParaRPr/>
          </a:p>
          <a:p>
            <a:pPr marL="196528" indent="-196528">
              <a:defRPr/>
            </a:pPr>
            <a:r>
              <a:rPr lang="fr-FR" sz="1900" spc="-1">
                <a:latin typeface="Arial"/>
              </a:rPr>
              <a:t>Voir le billet dédié à cette question sur son blog avec d’excellents conseils.</a:t>
            </a:r>
            <a:endParaRPr/>
          </a:p>
        </p:txBody>
      </p:sp>
      <p:sp>
        <p:nvSpPr>
          <p:cNvPr id="771"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5" name="PlaceHolder 1"/>
          <p:cNvSpPr>
            <a:spLocks noGrp="1" noRot="1" noChangeAspect="1"/>
          </p:cNvSpPr>
          <p:nvPr>
            <p:ph type="sldImg"/>
          </p:nvPr>
        </p:nvSpPr>
        <p:spPr bwMode="auto">
          <a:xfrm>
            <a:off x="-469900" y="1173163"/>
            <a:ext cx="5627688" cy="3167062"/>
          </a:xfrm>
          <a:prstGeom prst="rect">
            <a:avLst/>
          </a:prstGeom>
          <a:ln w="0">
            <a:noFill/>
          </a:ln>
        </p:spPr>
      </p:sp>
      <p:sp>
        <p:nvSpPr>
          <p:cNvPr id="776"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endParaRPr lang="fr-FR" sz="1900" spc="-1">
              <a:latin typeface="Arial"/>
            </a:endParaRPr>
          </a:p>
          <a:p>
            <a:pPr marL="196528" indent="-196528">
              <a:defRPr/>
            </a:pPr>
            <a:endParaRPr lang="fr-FR" sz="1900" spc="-1">
              <a:latin typeface="Arial"/>
            </a:endParaRPr>
          </a:p>
        </p:txBody>
      </p:sp>
      <p:sp>
        <p:nvSpPr>
          <p:cNvPr id="777"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0" name="PlaceHolder 1"/>
          <p:cNvSpPr>
            <a:spLocks noGrp="1" noRot="1" noChangeAspect="1"/>
          </p:cNvSpPr>
          <p:nvPr>
            <p:ph type="sldImg"/>
          </p:nvPr>
        </p:nvSpPr>
        <p:spPr bwMode="auto">
          <a:xfrm>
            <a:off x="-469900" y="1173163"/>
            <a:ext cx="5627688" cy="3167062"/>
          </a:xfrm>
          <a:prstGeom prst="rect">
            <a:avLst/>
          </a:prstGeom>
          <a:ln w="0">
            <a:noFill/>
          </a:ln>
        </p:spPr>
      </p:sp>
      <p:sp>
        <p:nvSpPr>
          <p:cNvPr id="681"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p:txBody>
      </p:sp>
      <p:sp>
        <p:nvSpPr>
          <p:cNvPr id="682"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8" name="PlaceHolder 1"/>
          <p:cNvSpPr>
            <a:spLocks noGrp="1" noRot="1" noChangeAspect="1"/>
          </p:cNvSpPr>
          <p:nvPr>
            <p:ph type="sldImg"/>
          </p:nvPr>
        </p:nvSpPr>
        <p:spPr bwMode="auto">
          <a:xfrm>
            <a:off x="-469900" y="1173163"/>
            <a:ext cx="5627688" cy="3167062"/>
          </a:xfrm>
          <a:prstGeom prst="rect">
            <a:avLst/>
          </a:prstGeom>
          <a:ln w="0">
            <a:noFill/>
          </a:ln>
        </p:spPr>
      </p:sp>
      <p:sp>
        <p:nvSpPr>
          <p:cNvPr id="779"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b="1" spc="0">
              <a:latin typeface="Arial"/>
            </a:endParaRPr>
          </a:p>
          <a:p>
            <a:pPr marL="196527" indent="-196527">
              <a:defRPr/>
            </a:pPr>
            <a:endParaRPr lang="fr-FR" sz="1900" spc="0">
              <a:latin typeface="Arial"/>
            </a:endParaRPr>
          </a:p>
          <a:p>
            <a:pPr marL="196527" indent="-196527">
              <a:defRPr/>
            </a:pPr>
            <a:r>
              <a:rPr lang="fr-FR" sz="1900" b="0" spc="0">
                <a:latin typeface="Arial"/>
              </a:rPr>
              <a:t> Dans l’idéal, pour être dans les principes FAIR (réutilisation et conservation des données), utiliser des formats non propriétaires ou largement utilisés afin de prévenir des potentiels problèmes d’obsolescence.</a:t>
            </a:r>
            <a:endParaRPr sz="1900" b="0" spc="0">
              <a:latin typeface="Arial"/>
            </a:endParaRPr>
          </a:p>
        </p:txBody>
      </p:sp>
      <p:sp>
        <p:nvSpPr>
          <p:cNvPr id="780"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1" name="PlaceHolder 1"/>
          <p:cNvSpPr>
            <a:spLocks noGrp="1" noRot="1" noChangeAspect="1"/>
          </p:cNvSpPr>
          <p:nvPr>
            <p:ph type="sldImg"/>
          </p:nvPr>
        </p:nvSpPr>
        <p:spPr bwMode="auto">
          <a:xfrm>
            <a:off x="-469900" y="1173163"/>
            <a:ext cx="5627688" cy="3167062"/>
          </a:xfrm>
          <a:prstGeom prst="rect">
            <a:avLst/>
          </a:prstGeom>
          <a:ln w="0">
            <a:noFill/>
          </a:ln>
        </p:spPr>
      </p:sp>
      <p:sp>
        <p:nvSpPr>
          <p:cNvPr id="782"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Aurélie</a:t>
            </a:r>
            <a:endParaRPr lang="fr-FR" sz="1900" spc="-1">
              <a:latin typeface="Arial"/>
            </a:endParaRPr>
          </a:p>
        </p:txBody>
      </p:sp>
      <p:sp>
        <p:nvSpPr>
          <p:cNvPr id="783"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4" name="PlaceHolder 1"/>
          <p:cNvSpPr>
            <a:spLocks noGrp="1" noRot="1" noChangeAspect="1"/>
          </p:cNvSpPr>
          <p:nvPr>
            <p:ph type="sldImg"/>
          </p:nvPr>
        </p:nvSpPr>
        <p:spPr bwMode="auto">
          <a:xfrm>
            <a:off x="-469900" y="1173163"/>
            <a:ext cx="5627688" cy="3167062"/>
          </a:xfrm>
          <a:prstGeom prst="rect">
            <a:avLst/>
          </a:prstGeom>
          <a:ln w="0">
            <a:noFill/>
          </a:ln>
        </p:spPr>
      </p:sp>
      <p:sp>
        <p:nvSpPr>
          <p:cNvPr id="785"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7" indent="-196527">
              <a:defRPr/>
            </a:pPr>
            <a:endParaRPr lang="fr-FR" sz="1900" spc="0">
              <a:latin typeface="Arial"/>
            </a:endParaRPr>
          </a:p>
          <a:p>
            <a:pPr marL="196528" indent="-196528">
              <a:defRPr/>
            </a:pPr>
            <a:r>
              <a:rPr lang="fr-FR" sz="1900" spc="-1">
                <a:latin typeface="Arial"/>
              </a:rPr>
              <a:t>Choisir une bonne solution de stockage permet d’éviter de perdre ses données.</a:t>
            </a:r>
            <a:endParaRPr lang="fr-FR" sz="1900" spc="0">
              <a:latin typeface="Arial"/>
            </a:endParaRPr>
          </a:p>
        </p:txBody>
      </p:sp>
      <p:sp>
        <p:nvSpPr>
          <p:cNvPr id="786"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7" name="PlaceHolder 1"/>
          <p:cNvSpPr>
            <a:spLocks noGrp="1" noRot="1" noChangeAspect="1"/>
          </p:cNvSpPr>
          <p:nvPr>
            <p:ph type="sldImg"/>
          </p:nvPr>
        </p:nvSpPr>
        <p:spPr bwMode="auto">
          <a:xfrm>
            <a:off x="-469900" y="1173163"/>
            <a:ext cx="5627688" cy="3167062"/>
          </a:xfrm>
          <a:prstGeom prst="rect">
            <a:avLst/>
          </a:prstGeom>
          <a:ln w="0">
            <a:noFill/>
          </a:ln>
        </p:spPr>
      </p:sp>
      <p:sp>
        <p:nvSpPr>
          <p:cNvPr id="78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r>
              <a:rPr lang="fr-FR" sz="1900" spc="-1">
                <a:latin typeface="Arial"/>
              </a:rPr>
              <a:t>Passer rapidement sur cette diapo</a:t>
            </a:r>
            <a:endParaRPr/>
          </a:p>
        </p:txBody>
      </p:sp>
      <p:sp>
        <p:nvSpPr>
          <p:cNvPr id="78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90" name="PlaceHolder 1"/>
          <p:cNvSpPr>
            <a:spLocks noGrp="1" noRot="1" noChangeAspect="1"/>
          </p:cNvSpPr>
          <p:nvPr>
            <p:ph type="sldImg"/>
          </p:nvPr>
        </p:nvSpPr>
        <p:spPr bwMode="auto">
          <a:xfrm>
            <a:off x="-469900" y="1173163"/>
            <a:ext cx="5627688" cy="3167062"/>
          </a:xfrm>
          <a:prstGeom prst="rect">
            <a:avLst/>
          </a:prstGeom>
          <a:ln w="0">
            <a:noFill/>
          </a:ln>
        </p:spPr>
      </p:sp>
      <p:sp>
        <p:nvSpPr>
          <p:cNvPr id="791"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Aurélie</a:t>
            </a:r>
            <a:endParaRPr lang="fr-FR" sz="1900" spc="-1">
              <a:latin typeface="Arial"/>
            </a:endParaRPr>
          </a:p>
        </p:txBody>
      </p:sp>
      <p:sp>
        <p:nvSpPr>
          <p:cNvPr id="792"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93" name="PlaceHolder 1"/>
          <p:cNvSpPr>
            <a:spLocks noGrp="1" noRot="1" noChangeAspect="1"/>
          </p:cNvSpPr>
          <p:nvPr>
            <p:ph type="sldImg"/>
          </p:nvPr>
        </p:nvSpPr>
        <p:spPr bwMode="auto">
          <a:xfrm>
            <a:off x="-469900" y="1173163"/>
            <a:ext cx="5627688" cy="3167062"/>
          </a:xfrm>
          <a:prstGeom prst="rect">
            <a:avLst/>
          </a:prstGeom>
          <a:ln w="0">
            <a:noFill/>
          </a:ln>
        </p:spPr>
      </p:sp>
      <p:sp>
        <p:nvSpPr>
          <p:cNvPr id="794"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Aurélie</a:t>
            </a:r>
            <a:endParaRPr lang="fr-FR" sz="1900" spc="-1">
              <a:latin typeface="Arial"/>
            </a:endParaRPr>
          </a:p>
        </p:txBody>
      </p:sp>
      <p:sp>
        <p:nvSpPr>
          <p:cNvPr id="795"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96" name="PlaceHolder 1"/>
          <p:cNvSpPr>
            <a:spLocks noGrp="1" noRot="1" noChangeAspect="1"/>
          </p:cNvSpPr>
          <p:nvPr>
            <p:ph type="sldImg"/>
          </p:nvPr>
        </p:nvSpPr>
        <p:spPr bwMode="auto">
          <a:xfrm>
            <a:off x="-469900" y="1173163"/>
            <a:ext cx="5627688" cy="3167062"/>
          </a:xfrm>
          <a:prstGeom prst="rect">
            <a:avLst/>
          </a:prstGeom>
          <a:ln w="0">
            <a:noFill/>
          </a:ln>
        </p:spPr>
      </p:sp>
      <p:sp>
        <p:nvSpPr>
          <p:cNvPr id="797"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p:txBody>
      </p:sp>
      <p:sp>
        <p:nvSpPr>
          <p:cNvPr id="798"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99" name="PlaceHolder 1"/>
          <p:cNvSpPr>
            <a:spLocks noGrp="1" noRot="1" noChangeAspect="1"/>
          </p:cNvSpPr>
          <p:nvPr>
            <p:ph type="sldImg"/>
          </p:nvPr>
        </p:nvSpPr>
        <p:spPr bwMode="auto">
          <a:xfrm>
            <a:off x="-469900" y="1173163"/>
            <a:ext cx="5627688" cy="3167062"/>
          </a:xfrm>
          <a:prstGeom prst="rect">
            <a:avLst/>
          </a:prstGeom>
          <a:ln w="0">
            <a:noFill/>
          </a:ln>
        </p:spPr>
      </p:sp>
      <p:sp>
        <p:nvSpPr>
          <p:cNvPr id="800"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b="1" spc="0">
              <a:latin typeface="Arial"/>
            </a:endParaRPr>
          </a:p>
          <a:p>
            <a:pPr marL="196527" indent="-196527">
              <a:defRPr/>
            </a:pPr>
            <a:r>
              <a:rPr lang="fr-FR" sz="1900" b="0" spc="0">
                <a:latin typeface="Arial"/>
              </a:rPr>
              <a:t>Ne pas confondre sauvegarde, stockage et archivage.</a:t>
            </a:r>
            <a:endParaRPr sz="1900" b="0" spc="0">
              <a:latin typeface="Arial"/>
            </a:endParaRPr>
          </a:p>
        </p:txBody>
      </p:sp>
      <p:sp>
        <p:nvSpPr>
          <p:cNvPr id="801"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02" name="PlaceHolder 1"/>
          <p:cNvSpPr>
            <a:spLocks noGrp="1" noRot="1" noChangeAspect="1"/>
          </p:cNvSpPr>
          <p:nvPr>
            <p:ph type="sldImg"/>
          </p:nvPr>
        </p:nvSpPr>
        <p:spPr bwMode="auto">
          <a:xfrm>
            <a:off x="-469900" y="1173163"/>
            <a:ext cx="5627688" cy="3167062"/>
          </a:xfrm>
          <a:prstGeom prst="rect">
            <a:avLst/>
          </a:prstGeom>
          <a:ln w="0">
            <a:noFill/>
          </a:ln>
        </p:spPr>
      </p:sp>
      <p:sp>
        <p:nvSpPr>
          <p:cNvPr id="803"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r>
              <a:rPr lang="fr-FR" sz="1900" b="1" spc="-1">
                <a:latin typeface="Arial"/>
              </a:rPr>
              <a:t>Stocker n’est pas partager. Entrepôt de données = destiné au partage, à l’accès ou au moins au signalement.</a:t>
            </a:r>
            <a:endParaRPr lang="fr-FR" sz="1900" spc="-1">
              <a:latin typeface="Arial"/>
            </a:endParaRPr>
          </a:p>
          <a:p>
            <a:pPr marL="196528" indent="-196528">
              <a:defRPr/>
            </a:pPr>
            <a:endParaRPr lang="fr-FR" sz="1900" spc="-1">
              <a:latin typeface="Arial"/>
            </a:endParaRPr>
          </a:p>
          <a:p>
            <a:pPr marL="196528" indent="-196528">
              <a:defRPr/>
            </a:pPr>
            <a:r>
              <a:rPr lang="fr-FR" sz="1900" i="1" spc="-1">
                <a:latin typeface="Arial"/>
              </a:rPr>
              <a:t>Attention : les données doivent être structurées et bien documentées ! Sinon, les rendre disponible ne servira à rien, elles seront illisibles</a:t>
            </a:r>
            <a:endParaRPr lang="fr-FR" sz="1900" i="1" spc="0">
              <a:latin typeface="Arial"/>
            </a:endParaRPr>
          </a:p>
          <a:p>
            <a:pPr>
              <a:defRPr/>
            </a:pPr>
            <a:endParaRPr/>
          </a:p>
          <a:p>
            <a:pPr>
              <a:defRPr/>
            </a:pPr>
            <a:r>
              <a:rPr sz="1900" b="0" i="0" u="none">
                <a:solidFill>
                  <a:srgbClr val="000000"/>
                </a:solidFill>
                <a:latin typeface="Calibri"/>
                <a:ea typeface="Calibri"/>
                <a:cs typeface="Calibri"/>
              </a:rPr>
              <a:t>Pour déposer des données dans un entrepôt : </a:t>
            </a:r>
            <a:endParaRPr sz="1900"/>
          </a:p>
          <a:p>
            <a:pPr>
              <a:defRPr/>
            </a:pPr>
            <a:r>
              <a:rPr sz="1900" b="0" i="0" u="none">
                <a:solidFill>
                  <a:srgbClr val="000000"/>
                </a:solidFill>
                <a:latin typeface="Calibri"/>
                <a:ea typeface="Calibri"/>
                <a:cs typeface="Calibri"/>
              </a:rPr>
              <a:t>Pour préparer vos données dans l'objectif de leur partage,</a:t>
            </a:r>
            <a:endParaRPr sz="1900"/>
          </a:p>
          <a:p>
            <a:pPr>
              <a:defRPr/>
            </a:pPr>
            <a:r>
              <a:rPr sz="1900" b="0" i="0" u="none">
                <a:solidFill>
                  <a:srgbClr val="000000"/>
                </a:solidFill>
                <a:latin typeface="Calibri"/>
                <a:ea typeface="Calibri"/>
                <a:cs typeface="Calibri"/>
              </a:rPr>
              <a:t>il faut :</a:t>
            </a:r>
            <a:endParaRPr sz="1900"/>
          </a:p>
          <a:p>
            <a:pPr>
              <a:defRPr/>
            </a:pPr>
            <a:r>
              <a:rPr sz="1900" b="0" i="0" u="none">
                <a:solidFill>
                  <a:srgbClr val="000000"/>
                </a:solidFill>
                <a:latin typeface="Calibri"/>
                <a:ea typeface="Calibri"/>
                <a:cs typeface="Calibri"/>
              </a:rPr>
              <a:t>1- sélectionner les données et métadonnées à déposer</a:t>
            </a:r>
            <a:endParaRPr sz="1900"/>
          </a:p>
          <a:p>
            <a:pPr>
              <a:defRPr/>
            </a:pPr>
            <a:r>
              <a:rPr sz="1900" b="0" i="0" u="none">
                <a:solidFill>
                  <a:srgbClr val="000000"/>
                </a:solidFill>
                <a:latin typeface="Calibri"/>
                <a:ea typeface="Calibri"/>
                <a:cs typeface="Calibri"/>
              </a:rPr>
              <a:t>2- enrichir les métadonnées en fonction du standard proposé par l’entrepôt ou du standard choisi</a:t>
            </a:r>
            <a:endParaRPr sz="1900"/>
          </a:p>
          <a:p>
            <a:pPr>
              <a:defRPr/>
            </a:pPr>
            <a:r>
              <a:rPr sz="1900" b="0" i="0" u="none">
                <a:solidFill>
                  <a:srgbClr val="000000"/>
                </a:solidFill>
                <a:latin typeface="Calibri"/>
                <a:ea typeface="Calibri"/>
                <a:cs typeface="Calibri"/>
              </a:rPr>
              <a:t>3- vérifier la compatibilité des formats de données. Si besoin, migrer les données vers un format adapté</a:t>
            </a:r>
            <a:endParaRPr sz="1900"/>
          </a:p>
          <a:p>
            <a:pPr>
              <a:defRPr/>
            </a:pPr>
            <a:r>
              <a:rPr sz="1900" b="0" i="0" u="none">
                <a:solidFill>
                  <a:srgbClr val="000000"/>
                </a:solidFill>
                <a:latin typeface="Calibri"/>
                <a:ea typeface="Calibri"/>
                <a:cs typeface="Calibri"/>
              </a:rPr>
              <a:t>4- préparer si besoin les codes sources qui permettront de lire et traiter les données.</a:t>
            </a:r>
            <a:endParaRPr sz="1900"/>
          </a:p>
          <a:p>
            <a:pPr>
              <a:defRPr/>
            </a:pPr>
            <a:r>
              <a:rPr sz="1900" b="0" i="0" u="none">
                <a:solidFill>
                  <a:srgbClr val="000000"/>
                </a:solidFill>
                <a:latin typeface="Calibri"/>
                <a:ea typeface="Calibri"/>
                <a:cs typeface="Calibri"/>
              </a:rPr>
              <a:t>Attention : </a:t>
            </a:r>
            <a:endParaRPr sz="1900"/>
          </a:p>
          <a:p>
            <a:pPr>
              <a:defRPr/>
            </a:pPr>
            <a:r>
              <a:rPr sz="1900" b="0" i="0" u="none">
                <a:solidFill>
                  <a:srgbClr val="000000"/>
                </a:solidFill>
                <a:latin typeface="Calibri"/>
                <a:ea typeface="Calibri"/>
                <a:cs typeface="Calibri"/>
              </a:rPr>
              <a:t>Un entrepôt n'est pas unearchive pérenne.</a:t>
            </a:r>
            <a:endParaRPr sz="1900"/>
          </a:p>
          <a:p>
            <a:pPr>
              <a:defRPr/>
            </a:pPr>
            <a:r>
              <a:rPr sz="1900" b="0" i="0" u="none">
                <a:solidFill>
                  <a:srgbClr val="000000"/>
                </a:solidFill>
                <a:latin typeface="Calibri"/>
                <a:ea typeface="Calibri"/>
                <a:cs typeface="Calibri"/>
              </a:rPr>
              <a:t>Le temps de conservation des données dans les entrepôts est toutefois conséquent.</a:t>
            </a:r>
            <a:endParaRPr sz="1900"/>
          </a:p>
          <a:p>
            <a:pPr>
              <a:defRPr/>
            </a:pPr>
            <a:r>
              <a:rPr sz="1900" b="0" i="0" u="none">
                <a:solidFill>
                  <a:srgbClr val="000000"/>
                </a:solidFill>
                <a:latin typeface="Calibri"/>
                <a:ea typeface="Calibri"/>
                <a:cs typeface="Calibri"/>
              </a:rPr>
              <a:t>Chaque entrepôt définit sa politique</a:t>
            </a:r>
            <a:endParaRPr sz="1900"/>
          </a:p>
          <a:p>
            <a:pPr>
              <a:defRPr/>
            </a:pPr>
            <a:r>
              <a:rPr sz="1900" b="0" i="0" u="none">
                <a:solidFill>
                  <a:srgbClr val="000000"/>
                </a:solidFill>
                <a:latin typeface="Calibri"/>
                <a:ea typeface="Calibri"/>
                <a:cs typeface="Calibri"/>
              </a:rPr>
              <a:t>en matière de conservation des données.</a:t>
            </a:r>
            <a:endParaRPr sz="1900"/>
          </a:p>
          <a:p>
            <a:pPr marL="196527" indent="-196527">
              <a:defRPr/>
            </a:pPr>
            <a:r>
              <a:rPr sz="1900" b="0" i="0" u="none">
                <a:solidFill>
                  <a:srgbClr val="000000"/>
                </a:solidFill>
                <a:latin typeface="Calibri"/>
                <a:ea typeface="Calibri"/>
                <a:cs typeface="Calibri"/>
              </a:rPr>
              <a:t>Il convient donc de se renseigner avant de déposer vos données si ce critère estimportant pour vous.</a:t>
            </a:r>
            <a:endParaRPr sz="1900" spc="0">
              <a:latin typeface="Arial"/>
            </a:endParaRPr>
          </a:p>
        </p:txBody>
      </p:sp>
      <p:sp>
        <p:nvSpPr>
          <p:cNvPr id="804"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05" name="PlaceHolder 1"/>
          <p:cNvSpPr>
            <a:spLocks noGrp="1" noRot="1" noChangeAspect="1"/>
          </p:cNvSpPr>
          <p:nvPr>
            <p:ph type="sldImg"/>
          </p:nvPr>
        </p:nvSpPr>
        <p:spPr bwMode="auto">
          <a:xfrm>
            <a:off x="-469900" y="1173163"/>
            <a:ext cx="5627688" cy="3167062"/>
          </a:xfrm>
          <a:prstGeom prst="rect">
            <a:avLst/>
          </a:prstGeom>
          <a:ln w="0">
            <a:noFill/>
          </a:ln>
        </p:spPr>
      </p:sp>
      <p:sp>
        <p:nvSpPr>
          <p:cNvPr id="806"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Adèle</a:t>
            </a:r>
            <a:endParaRPr lang="fr-FR" sz="1900" spc="-1">
              <a:latin typeface="Arial"/>
            </a:endParaRPr>
          </a:p>
          <a:p>
            <a:pPr marL="196528" indent="-196528">
              <a:defRPr/>
            </a:pPr>
            <a:r>
              <a:rPr lang="fr-FR" sz="1900" spc="-1">
                <a:latin typeface="Arial"/>
              </a:rPr>
              <a:t>Importance de la vérification des droits attachés aux jeux de données. Surtout si vous l’avez trouvé ailleurs que dans un entrepôt ou une BDD ouverte.</a:t>
            </a:r>
            <a:endParaRPr/>
          </a:p>
          <a:p>
            <a:pPr marL="196528" indent="-196528">
              <a:defRPr/>
            </a:pPr>
            <a:r>
              <a:rPr lang="fr-FR" sz="1900" spc="-1">
                <a:latin typeface="Arial"/>
              </a:rPr>
              <a:t>Qui est propriétaire, et y a t’il une licence ?</a:t>
            </a:r>
            <a:endParaRPr/>
          </a:p>
          <a:p>
            <a:pPr marL="196528" indent="-196528">
              <a:defRPr/>
            </a:pPr>
            <a:r>
              <a:rPr lang="fr-FR" sz="1900" spc="-1">
                <a:latin typeface="Arial"/>
              </a:rPr>
              <a:t>Si la licence impose un partage à l’identique, n’oubliez pas d’en tenir compte si vous partagez une réutilisation de ces données.</a:t>
            </a:r>
            <a:endParaRPr/>
          </a:p>
        </p:txBody>
      </p:sp>
      <p:sp>
        <p:nvSpPr>
          <p:cNvPr id="807"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3" name="PlaceHolder 1"/>
          <p:cNvSpPr>
            <a:spLocks noGrp="1" noRot="1" noChangeAspect="1"/>
          </p:cNvSpPr>
          <p:nvPr>
            <p:ph type="sldImg"/>
          </p:nvPr>
        </p:nvSpPr>
        <p:spPr bwMode="auto">
          <a:xfrm>
            <a:off x="-469900" y="1173163"/>
            <a:ext cx="5627688" cy="3167062"/>
          </a:xfrm>
          <a:prstGeom prst="rect">
            <a:avLst/>
          </a:prstGeom>
          <a:ln w="0">
            <a:noFill/>
          </a:ln>
        </p:spPr>
      </p:sp>
      <p:sp>
        <p:nvSpPr>
          <p:cNvPr id="684" name="PlaceHolder 2"/>
          <p:cNvSpPr>
            <a:spLocks noGrp="1"/>
          </p:cNvSpPr>
          <p:nvPr>
            <p:ph type="body"/>
          </p:nvPr>
        </p:nvSpPr>
        <p:spPr bwMode="auto">
          <a:xfrm>
            <a:off x="146569" y="4837957"/>
            <a:ext cx="4499201" cy="5042553"/>
          </a:xfrm>
          <a:prstGeom prst="rect">
            <a:avLst/>
          </a:prstGeom>
          <a:noFill/>
          <a:ln w="0">
            <a:noFill/>
          </a:ln>
        </p:spPr>
        <p:txBody>
          <a:bodyPr lIns="73043" tIns="36358" rIns="73043" bIns="36358" anchor="t">
            <a:noAutofit/>
          </a:bodyPr>
          <a:lstStyle/>
          <a:p>
            <a:pPr marL="196528" indent="-196528">
              <a:defRPr/>
            </a:pPr>
            <a:r>
              <a:rPr lang="fr-FR" sz="1900" b="1" u="sng" spc="-1">
                <a:solidFill>
                  <a:srgbClr val="000000"/>
                </a:solidFill>
                <a:latin typeface="Arial"/>
                <a:hlinkClick r:id="rId3" tooltip="https://digistorm.app/"/>
              </a:rPr>
              <a:t>Cécile</a:t>
            </a:r>
            <a:endParaRPr lang="fr-FR" sz="1900" spc="-1">
              <a:latin typeface="Arial"/>
            </a:endParaRPr>
          </a:p>
          <a:p>
            <a:pPr marL="196528" indent="-196528">
              <a:defRPr/>
            </a:pPr>
            <a:endParaRPr lang="fr-FR" sz="1900" spc="-1">
              <a:latin typeface="Arial"/>
            </a:endParaRPr>
          </a:p>
          <a:p>
            <a:pPr marL="196528" indent="-196528">
              <a:defRPr/>
            </a:pPr>
            <a:r>
              <a:rPr lang="fr-FR" sz="1100" spc="-1">
                <a:solidFill>
                  <a:srgbClr val="000000"/>
                </a:solidFill>
                <a:latin typeface="Arial"/>
                <a:ea typeface="Arial"/>
              </a:rPr>
              <a:t>La SO est une démarche qui vise à rendre les résultats scientifiques disponibles pour tous, et en particulier aux</a:t>
            </a:r>
            <a:br>
              <a:rPr/>
            </a:br>
            <a:r>
              <a:rPr lang="fr-FR" sz="1100" spc="-1">
                <a:solidFill>
                  <a:srgbClr val="000000"/>
                </a:solidFill>
                <a:latin typeface="Arial"/>
                <a:ea typeface="Arial"/>
              </a:rPr>
              <a:t>EC</a:t>
            </a:r>
            <a:r>
              <a:rPr lang="fr-FR" sz="1100" spc="-1">
                <a:latin typeface="Arial"/>
                <a:ea typeface="Arial"/>
              </a:rPr>
              <a:t>. Pour y arriver, tout un écosystème.</a:t>
            </a:r>
            <a:endParaRPr lang="fr-FR" sz="1100" spc="-1">
              <a:latin typeface="Arial"/>
            </a:endParaRPr>
          </a:p>
          <a:p>
            <a:pPr marL="196528" indent="-196528">
              <a:defRPr/>
            </a:pPr>
            <a:endParaRPr lang="fr-FR" sz="1100" spc="-1">
              <a:latin typeface="Arial"/>
            </a:endParaRPr>
          </a:p>
          <a:p>
            <a:pPr marL="196528" indent="-196528">
              <a:defRPr/>
            </a:pPr>
            <a:endParaRPr lang="fr-FR" sz="1100"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08" name="PlaceHolder 1"/>
          <p:cNvSpPr>
            <a:spLocks noGrp="1" noRot="1" noChangeAspect="1"/>
          </p:cNvSpPr>
          <p:nvPr>
            <p:ph type="sldImg"/>
          </p:nvPr>
        </p:nvSpPr>
        <p:spPr bwMode="auto">
          <a:xfrm>
            <a:off x="-469900" y="1173163"/>
            <a:ext cx="5627688" cy="3167062"/>
          </a:xfrm>
          <a:prstGeom prst="rect">
            <a:avLst/>
          </a:prstGeom>
          <a:ln w="0">
            <a:noFill/>
          </a:ln>
        </p:spPr>
      </p:sp>
      <p:sp>
        <p:nvSpPr>
          <p:cNvPr id="809"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Magaye</a:t>
            </a:r>
            <a:endParaRPr lang="fr-FR" sz="1900" spc="-1">
              <a:latin typeface="Arial"/>
            </a:endParaRPr>
          </a:p>
        </p:txBody>
      </p:sp>
      <p:sp>
        <p:nvSpPr>
          <p:cNvPr id="810"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11" name="PlaceHolder 1"/>
          <p:cNvSpPr>
            <a:spLocks noGrp="1" noRot="1" noChangeAspect="1"/>
          </p:cNvSpPr>
          <p:nvPr>
            <p:ph type="sldImg"/>
          </p:nvPr>
        </p:nvSpPr>
        <p:spPr bwMode="auto">
          <a:xfrm>
            <a:off x="-469900" y="1173163"/>
            <a:ext cx="5627688" cy="3167062"/>
          </a:xfrm>
          <a:prstGeom prst="rect">
            <a:avLst/>
          </a:prstGeom>
          <a:ln w="0">
            <a:noFill/>
          </a:ln>
        </p:spPr>
      </p:sp>
      <p:sp>
        <p:nvSpPr>
          <p:cNvPr id="812"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Aurel</a:t>
            </a:r>
            <a:endParaRPr lang="fr-FR" sz="1900" spc="-1">
              <a:latin typeface="Arial"/>
            </a:endParaRPr>
          </a:p>
          <a:p>
            <a:pPr marL="196528" indent="-196528">
              <a:defRPr/>
            </a:pPr>
            <a:endParaRPr lang="fr-FR" sz="1900" spc="-1">
              <a:latin typeface="Arial"/>
            </a:endParaRPr>
          </a:p>
          <a:p>
            <a:pPr marL="196528" indent="-196528">
              <a:defRPr/>
            </a:pPr>
            <a:r>
              <a:rPr lang="fr-FR" sz="1900" b="1" spc="-1">
                <a:latin typeface="Arial"/>
              </a:rPr>
              <a:t>Europe de la recherche : mêmes exigences </a:t>
            </a:r>
            <a:endParaRPr lang="fr-FR" sz="1900" spc="-1">
              <a:latin typeface="Arial"/>
            </a:endParaRPr>
          </a:p>
        </p:txBody>
      </p:sp>
      <p:sp>
        <p:nvSpPr>
          <p:cNvPr id="813"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14" name="PlaceHolder 1"/>
          <p:cNvSpPr>
            <a:spLocks noGrp="1" noRot="1" noChangeAspect="1"/>
          </p:cNvSpPr>
          <p:nvPr>
            <p:ph type="sldImg"/>
          </p:nvPr>
        </p:nvSpPr>
        <p:spPr bwMode="auto">
          <a:xfrm>
            <a:off x="-469900" y="1173163"/>
            <a:ext cx="5627688" cy="3167062"/>
          </a:xfrm>
          <a:prstGeom prst="rect">
            <a:avLst/>
          </a:prstGeom>
          <a:ln w="0">
            <a:noFill/>
          </a:ln>
        </p:spPr>
      </p:sp>
      <p:sp>
        <p:nvSpPr>
          <p:cNvPr id="815"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Aurel</a:t>
            </a:r>
            <a:endParaRPr lang="fr-FR" sz="1900" spc="-1">
              <a:latin typeface="Arial"/>
            </a:endParaRPr>
          </a:p>
        </p:txBody>
      </p:sp>
      <p:sp>
        <p:nvSpPr>
          <p:cNvPr id="816"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17" name="PlaceHolder 1"/>
          <p:cNvSpPr>
            <a:spLocks noGrp="1" noRot="1" noChangeAspect="1"/>
          </p:cNvSpPr>
          <p:nvPr>
            <p:ph type="sldImg"/>
          </p:nvPr>
        </p:nvSpPr>
        <p:spPr bwMode="auto">
          <a:xfrm>
            <a:off x="-469900" y="1173163"/>
            <a:ext cx="5627688" cy="3167062"/>
          </a:xfrm>
          <a:prstGeom prst="rect">
            <a:avLst/>
          </a:prstGeom>
          <a:ln w="0">
            <a:noFill/>
          </a:ln>
        </p:spPr>
      </p:sp>
      <p:sp>
        <p:nvSpPr>
          <p:cNvPr id="81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Aurel</a:t>
            </a:r>
            <a:endParaRPr lang="fr-FR" sz="1900" spc="-1">
              <a:latin typeface="Arial"/>
            </a:endParaRPr>
          </a:p>
          <a:p>
            <a:pPr marL="196528" indent="-196528">
              <a:defRPr/>
            </a:pPr>
            <a:r>
              <a:rPr lang="fr-FR" sz="1900" u="sng" spc="-1">
                <a:solidFill>
                  <a:srgbClr val="000000"/>
                </a:solidFill>
                <a:latin typeface="arial"/>
                <a:hlinkClick r:id="rId3" tooltip="https://scienceouverte.couperin.org/les-droits-dauteurs/"/>
              </a:rPr>
              <a:t>https://scienceouverte.couperin.org/les-droits-dauteurs/</a:t>
            </a:r>
            <a:endParaRPr lang="fr-FR" sz="1900" spc="-1">
              <a:latin typeface="Arial"/>
            </a:endParaRPr>
          </a:p>
          <a:p>
            <a:pPr marL="196528" indent="-196528">
              <a:defRPr/>
            </a:pPr>
            <a:endParaRPr lang="fr-FR" sz="1900" spc="-1">
              <a:latin typeface="Arial"/>
            </a:endParaRPr>
          </a:p>
        </p:txBody>
      </p:sp>
      <p:sp>
        <p:nvSpPr>
          <p:cNvPr id="81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0" name="PlaceHolder 1"/>
          <p:cNvSpPr>
            <a:spLocks noGrp="1" noRot="1" noChangeAspect="1"/>
          </p:cNvSpPr>
          <p:nvPr>
            <p:ph type="sldImg"/>
          </p:nvPr>
        </p:nvSpPr>
        <p:spPr bwMode="auto">
          <a:xfrm>
            <a:off x="-469900" y="1173163"/>
            <a:ext cx="5627688" cy="3167062"/>
          </a:xfrm>
          <a:prstGeom prst="rect">
            <a:avLst/>
          </a:prstGeom>
          <a:ln w="0">
            <a:noFill/>
          </a:ln>
        </p:spPr>
      </p:sp>
      <p:sp>
        <p:nvSpPr>
          <p:cNvPr id="821"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spc="-1">
                <a:latin typeface="Arial"/>
              </a:rPr>
              <a:t>Aurel</a:t>
            </a:r>
            <a:endParaRPr/>
          </a:p>
          <a:p>
            <a:pPr marL="196528" indent="-196528">
              <a:defRPr/>
            </a:pPr>
            <a:r>
              <a:rPr lang="fr-FR" sz="1000" spc="-1">
                <a:latin typeface="Arial"/>
              </a:rPr>
              <a:t>survoler les autres que CC</a:t>
            </a:r>
            <a:endParaRPr/>
          </a:p>
          <a:p>
            <a:pPr>
              <a:tabLst>
                <a:tab pos="0" algn="l"/>
              </a:tabLst>
              <a:defRPr/>
            </a:pPr>
            <a:r>
              <a:rPr lang="fr-FR" sz="1900" spc="-1">
                <a:latin typeface="Arial"/>
              </a:rPr>
              <a:t>https://www.etalab.gouv.fr/wp-content/uploads/2017/04/ETALAB-Licence-Ouverte-v2.0.pdf</a:t>
            </a:r>
            <a:endParaRPr/>
          </a:p>
          <a:p>
            <a:pPr>
              <a:tabLst>
                <a:tab pos="0" algn="l"/>
              </a:tabLst>
              <a:defRPr/>
            </a:pPr>
            <a:endParaRPr lang="fr-FR" sz="1900" spc="-1">
              <a:latin typeface="Arial"/>
            </a:endParaRPr>
          </a:p>
          <a:p>
            <a:pPr>
              <a:tabLst>
                <a:tab pos="0" algn="l"/>
              </a:tabLst>
              <a:defRPr/>
            </a:pPr>
            <a:endParaRPr lang="fr-FR" sz="1900" spc="-1">
              <a:latin typeface="Arial"/>
            </a:endParaRPr>
          </a:p>
          <a:p>
            <a:pPr>
              <a:tabLst>
                <a:tab pos="0" algn="l"/>
              </a:tabLst>
              <a:defRPr/>
            </a:pPr>
            <a:r>
              <a:rPr lang="fr-FR" sz="1900" spc="-1">
                <a:latin typeface="Arial"/>
              </a:rPr>
              <a:t>https://doranum.fr/aspects-juridiques-ethiques/guide-des-licences-ouvertes_10_13143_tv6f-sv31/</a:t>
            </a:r>
            <a:endParaRPr/>
          </a:p>
          <a:p>
            <a:pPr>
              <a:tabLst>
                <a:tab pos="0" algn="l"/>
              </a:tabLst>
              <a:defRPr/>
            </a:pPr>
            <a:endParaRPr lang="fr-FR" sz="1900" spc="-1">
              <a:latin typeface="Arial"/>
            </a:endParaRPr>
          </a:p>
        </p:txBody>
      </p:sp>
      <p:sp>
        <p:nvSpPr>
          <p:cNvPr id="822"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3" name="PlaceHolder 1"/>
          <p:cNvSpPr>
            <a:spLocks noGrp="1" noRot="1" noChangeAspect="1"/>
          </p:cNvSpPr>
          <p:nvPr>
            <p:ph type="sldImg"/>
          </p:nvPr>
        </p:nvSpPr>
        <p:spPr bwMode="auto">
          <a:xfrm>
            <a:off x="-469900" y="1173163"/>
            <a:ext cx="5627688" cy="3167062"/>
          </a:xfrm>
          <a:prstGeom prst="rect">
            <a:avLst/>
          </a:prstGeom>
          <a:ln w="0">
            <a:noFill/>
          </a:ln>
        </p:spPr>
      </p:sp>
      <p:sp>
        <p:nvSpPr>
          <p:cNvPr id="824"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spc="-1">
                <a:latin typeface="+mn-lt"/>
              </a:rPr>
              <a:t>Aurel</a:t>
            </a:r>
            <a:endParaRPr/>
          </a:p>
          <a:p>
            <a:pPr marL="196528" indent="-196528">
              <a:defRPr/>
            </a:pPr>
            <a:r>
              <a:rPr lang="fr-FR" sz="1900" spc="-1">
                <a:latin typeface="Arial"/>
              </a:rPr>
              <a:t>https://creativecommons.org/licenses/?lang=fr-FR</a:t>
            </a:r>
            <a:endParaRPr/>
          </a:p>
          <a:p>
            <a:pPr marL="196528" indent="-196528">
              <a:defRPr/>
            </a:pPr>
            <a:endParaRPr lang="fr-FR" sz="1900" spc="-1">
              <a:latin typeface="Arial"/>
            </a:endParaRPr>
          </a:p>
          <a:p>
            <a:pPr marL="196528" indent="-196528">
              <a:defRPr/>
            </a:pPr>
            <a:r>
              <a:rPr lang="fr-FR" sz="1900" spc="-1">
                <a:latin typeface="Arial"/>
              </a:rPr>
              <a:t>https://fr.wikipedia.org/wiki/Licence_Creative_Commons</a:t>
            </a:r>
            <a:endParaRPr/>
          </a:p>
          <a:p>
            <a:pPr marL="196528" indent="-196528">
              <a:defRPr/>
            </a:pPr>
            <a:r>
              <a:rPr lang="fr-FR" sz="1900" spc="-1">
                <a:latin typeface="Arial"/>
              </a:rPr>
              <a:t>https://fabriquerel.org/licences/</a:t>
            </a:r>
            <a:endParaRPr/>
          </a:p>
          <a:p>
            <a:pPr marL="196528" indent="-196528">
              <a:defRPr/>
            </a:pPr>
            <a:endParaRPr lang="fr-FR" sz="1900" spc="-1">
              <a:latin typeface="Arial"/>
            </a:endParaRPr>
          </a:p>
          <a:p>
            <a:pPr marL="196528" indent="-196528">
              <a:defRPr/>
            </a:pPr>
            <a:r>
              <a:rPr lang="fr-FR" sz="1900" spc="-1">
                <a:latin typeface="Arial"/>
              </a:rPr>
              <a:t>https://www.etalab.gouv.fr/wp-content/uploads/2017/04/ETALAB-Licence-Ouverte-v2.0.pdf</a:t>
            </a:r>
            <a:endParaRPr/>
          </a:p>
          <a:p>
            <a:pPr marL="196528" indent="-196528">
              <a:defRPr/>
            </a:pPr>
            <a:endParaRPr lang="fr-FR" sz="1900" spc="-1">
              <a:latin typeface="Arial"/>
            </a:endParaRPr>
          </a:p>
          <a:p>
            <a:pPr marL="196528" indent="-196528">
              <a:defRPr/>
            </a:pPr>
            <a:r>
              <a:rPr lang="fr-FR" sz="1500" spc="-1">
                <a:latin typeface="Calibri"/>
                <a:ea typeface="Calibri"/>
              </a:rPr>
              <a:t>CopIST </a:t>
            </a:r>
            <a:r>
              <a:rPr lang="fr-FR" sz="1500" u="sng" spc="-1">
                <a:solidFill>
                  <a:srgbClr val="000000"/>
                </a:solidFill>
                <a:latin typeface="Calibri"/>
                <a:ea typeface="Calibri"/>
                <a:hlinkClick r:id="rId3" tooltip="https://coop-ist.cirad.fr/etre-auteur/utiliser-les-licences-creative-commons/4-les-6-licences-cc"/>
              </a:rPr>
              <a:t>https://coop-ist.cirad.fr/etre-auteur/utiliser-les-licences-creative-commons/4-les-6-licences-cc</a:t>
            </a:r>
            <a:r>
              <a:rPr lang="fr-FR" sz="1500" spc="-1">
                <a:latin typeface="Calibri"/>
                <a:ea typeface="Calibri"/>
              </a:rPr>
              <a:t> </a:t>
            </a:r>
            <a:endParaRPr lang="fr-FR" sz="1500" spc="-1">
              <a:latin typeface="Arial"/>
            </a:endParaRPr>
          </a:p>
        </p:txBody>
      </p:sp>
      <p:sp>
        <p:nvSpPr>
          <p:cNvPr id="825"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6" name="PlaceHolder 1"/>
          <p:cNvSpPr>
            <a:spLocks noGrp="1" noRot="1" noChangeAspect="1"/>
          </p:cNvSpPr>
          <p:nvPr>
            <p:ph type="sldImg"/>
          </p:nvPr>
        </p:nvSpPr>
        <p:spPr bwMode="auto">
          <a:xfrm>
            <a:off x="-469900" y="1173163"/>
            <a:ext cx="5627688" cy="3167062"/>
          </a:xfrm>
          <a:prstGeom prst="rect">
            <a:avLst/>
          </a:prstGeom>
          <a:ln w="0">
            <a:noFill/>
          </a:ln>
        </p:spPr>
      </p:sp>
      <p:sp>
        <p:nvSpPr>
          <p:cNvPr id="827"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spc="-1">
                <a:latin typeface="+mn-lt"/>
              </a:rPr>
              <a:t>Aurel</a:t>
            </a:r>
            <a:endParaRPr/>
          </a:p>
          <a:p>
            <a:pPr marL="196528" indent="-196528">
              <a:defRPr/>
            </a:pPr>
            <a:r>
              <a:rPr lang="fr-FR" sz="1900" spc="-1">
                <a:latin typeface="Arial"/>
              </a:rPr>
              <a:t>lien SO / CC </a:t>
            </a:r>
            <a:endParaRPr/>
          </a:p>
          <a:p>
            <a:pPr marL="273830" indent="-273830" algn="just">
              <a:lnSpc>
                <a:spcPct val="112000"/>
              </a:lnSpc>
              <a:buClr>
                <a:srgbClr val="000000"/>
              </a:buClr>
              <a:buFont typeface="Symbol"/>
              <a:buChar char=""/>
              <a:defRPr/>
            </a:pPr>
            <a:r>
              <a:rPr lang="fr-FR" sz="1500" spc="-1">
                <a:latin typeface="Calibri"/>
                <a:ea typeface="Calibri"/>
              </a:rPr>
              <a:t>SO = mise à disposition de contenus</a:t>
            </a:r>
            <a:endParaRPr lang="fr-FR" sz="1500" spc="-1">
              <a:latin typeface="Arial"/>
            </a:endParaRPr>
          </a:p>
          <a:p>
            <a:pPr marL="273830" indent="-273830" algn="just">
              <a:lnSpc>
                <a:spcPct val="112000"/>
              </a:lnSpc>
              <a:spcAft>
                <a:spcPts val="480"/>
              </a:spcAft>
              <a:buClr>
                <a:srgbClr val="000000"/>
              </a:buClr>
              <a:buFont typeface="Symbol"/>
              <a:buChar char=""/>
              <a:defRPr/>
            </a:pPr>
            <a:r>
              <a:rPr lang="fr-FR" sz="1500" spc="-1">
                <a:latin typeface="Calibri"/>
                <a:ea typeface="Calibri"/>
              </a:rPr>
              <a:t>licence = régime de propriété intellectuelle des contenus</a:t>
            </a:r>
            <a:endParaRPr lang="fr-FR" sz="1500" spc="-1">
              <a:latin typeface="Arial"/>
            </a:endParaRPr>
          </a:p>
        </p:txBody>
      </p:sp>
      <p:sp>
        <p:nvSpPr>
          <p:cNvPr id="828"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9" name="PlaceHolder 1"/>
          <p:cNvSpPr>
            <a:spLocks noGrp="1" noRot="1" noChangeAspect="1"/>
          </p:cNvSpPr>
          <p:nvPr>
            <p:ph type="sldImg"/>
          </p:nvPr>
        </p:nvSpPr>
        <p:spPr bwMode="auto">
          <a:xfrm>
            <a:off x="-469900" y="1173163"/>
            <a:ext cx="5627688" cy="3167062"/>
          </a:xfrm>
          <a:prstGeom prst="rect">
            <a:avLst/>
          </a:prstGeom>
          <a:ln w="0">
            <a:noFill/>
          </a:ln>
        </p:spPr>
      </p:sp>
      <p:sp>
        <p:nvSpPr>
          <p:cNvPr id="830"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spc="-1">
                <a:latin typeface="Arial"/>
              </a:rPr>
              <a:t>Le Cirad est l’organisme français de recherche agronomique et de coopération internationale pour le développement durable des régions tropicales et méditerranéennes.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31" name="PlaceHolder 1"/>
          <p:cNvSpPr>
            <a:spLocks noGrp="1" noRot="1" noChangeAspect="1"/>
          </p:cNvSpPr>
          <p:nvPr>
            <p:ph type="sldImg"/>
          </p:nvPr>
        </p:nvSpPr>
        <p:spPr bwMode="auto">
          <a:xfrm>
            <a:off x="-469900" y="1173163"/>
            <a:ext cx="5627688" cy="3167062"/>
          </a:xfrm>
          <a:prstGeom prst="rect">
            <a:avLst/>
          </a:prstGeom>
          <a:ln w="0">
            <a:noFill/>
          </a:ln>
        </p:spPr>
      </p:sp>
      <p:sp>
        <p:nvSpPr>
          <p:cNvPr id="832"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spc="-1">
                <a:latin typeface="Arial"/>
              </a:rPr>
              <a:t>CNIL : données à caractère personnel / RGPD : données personnelles</a:t>
            </a:r>
            <a:endParaRPr/>
          </a:p>
          <a:p>
            <a:pPr marL="196528" indent="-196528">
              <a:defRPr/>
            </a:pPr>
            <a:r>
              <a:rPr lang="fr-FR" sz="1900" spc="-1">
                <a:latin typeface="Arial"/>
              </a:rPr>
              <a:t>Secret statistique : interdit la communication de données individuelles ou susceptibles de permettre d'identifier les personnes, issues de traitements à finalités statistiques, qu’elles aient été obtenues initialement au moyen d'une enquête statistique ou à partir de bases de données. Des dérogations peuvent néanmoins être accordées,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33" name="PlaceHolder 1"/>
          <p:cNvSpPr>
            <a:spLocks noGrp="1" noRot="1" noChangeAspect="1"/>
          </p:cNvSpPr>
          <p:nvPr>
            <p:ph type="sldImg"/>
          </p:nvPr>
        </p:nvSpPr>
        <p:spPr bwMode="auto">
          <a:xfrm>
            <a:off x="-469900" y="1173163"/>
            <a:ext cx="5627688" cy="3167062"/>
          </a:xfrm>
          <a:prstGeom prst="rect">
            <a:avLst/>
          </a:prstGeom>
          <a:ln w="0">
            <a:noFill/>
          </a:ln>
        </p:spPr>
      </p:sp>
      <p:sp>
        <p:nvSpPr>
          <p:cNvPr id="834"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spc="-1">
                <a:latin typeface="Arial"/>
              </a:rPr>
              <a:t>Priorité d’exploitation : par exemple, priorité d’exploitation au partenaire d’un projet qui a acheté les données</a:t>
            </a:r>
            <a:endParaRPr/>
          </a:p>
          <a:p>
            <a:pPr marL="196528" indent="-196528">
              <a:defRPr/>
            </a:pPr>
            <a:r>
              <a:rPr lang="fr-FR" sz="1900" spc="-1">
                <a:latin typeface="Arial"/>
              </a:rPr>
              <a:t>Droits de propriété intellectuelle : documents d’archives montrant des dessins, </a:t>
            </a:r>
            <a:endParaRPr/>
          </a:p>
          <a:p>
            <a:pPr marL="196528" indent="-196528">
              <a:defRPr/>
            </a:pPr>
            <a:r>
              <a:rPr lang="fr-FR" sz="1900" spc="-1">
                <a:latin typeface="Arial"/>
              </a:rPr>
              <a:t>… d’où les CC-BY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5" name="PlaceHolder 1"/>
          <p:cNvSpPr>
            <a:spLocks noGrp="1" noRot="1" noChangeAspect="1"/>
          </p:cNvSpPr>
          <p:nvPr>
            <p:ph type="sldImg"/>
          </p:nvPr>
        </p:nvSpPr>
        <p:spPr bwMode="auto">
          <a:xfrm>
            <a:off x="-469900" y="1173163"/>
            <a:ext cx="5627688" cy="3167062"/>
          </a:xfrm>
          <a:prstGeom prst="rect">
            <a:avLst/>
          </a:prstGeom>
          <a:ln w="0">
            <a:noFill/>
          </a:ln>
        </p:spPr>
      </p:sp>
      <p:sp>
        <p:nvSpPr>
          <p:cNvPr id="686"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p:txBody>
      </p:sp>
      <p:sp>
        <p:nvSpPr>
          <p:cNvPr id="687"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35" name="PlaceHolder 1"/>
          <p:cNvSpPr>
            <a:spLocks noGrp="1" noRot="1" noChangeAspect="1"/>
          </p:cNvSpPr>
          <p:nvPr>
            <p:ph type="sldImg"/>
          </p:nvPr>
        </p:nvSpPr>
        <p:spPr bwMode="auto">
          <a:xfrm>
            <a:off x="-469900" y="1173163"/>
            <a:ext cx="5627688" cy="3167062"/>
          </a:xfrm>
          <a:prstGeom prst="rect">
            <a:avLst/>
          </a:prstGeom>
          <a:ln w="0">
            <a:noFill/>
          </a:ln>
        </p:spPr>
      </p:sp>
      <p:sp>
        <p:nvSpPr>
          <p:cNvPr id="836"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b="1" spc="-1">
                <a:latin typeface="Arial"/>
              </a:rPr>
              <a:t>Une règle : l’ouverture par défaut. Beaucoup d’exceptions.</a:t>
            </a:r>
            <a:endParaRPr lang="fr-FR" sz="1900" spc="-1">
              <a:latin typeface="Arial"/>
            </a:endParaRPr>
          </a:p>
          <a:p>
            <a:pPr marL="196528" indent="-196528">
              <a:defRPr/>
            </a:pPr>
            <a:r>
              <a:rPr lang="fr-FR" sz="1900" b="1" spc="-1">
                <a:latin typeface="Arial"/>
              </a:rPr>
              <a:t>Le PGD est l’outil qui permet d’anticiper et de répondre au cas par cas.</a:t>
            </a:r>
            <a:endParaRPr lang="fr-FR" sz="1900"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37" name="PlaceHolder 1"/>
          <p:cNvSpPr>
            <a:spLocks noGrp="1" noRot="1" noChangeAspect="1"/>
          </p:cNvSpPr>
          <p:nvPr>
            <p:ph type="sldImg"/>
          </p:nvPr>
        </p:nvSpPr>
        <p:spPr bwMode="auto">
          <a:xfrm>
            <a:off x="-469900" y="1173163"/>
            <a:ext cx="5627688" cy="3167062"/>
          </a:xfrm>
          <a:prstGeom prst="rect">
            <a:avLst/>
          </a:prstGeom>
          <a:ln w="0">
            <a:noFill/>
          </a:ln>
        </p:spPr>
      </p:sp>
      <p:sp>
        <p:nvSpPr>
          <p:cNvPr id="83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p:txBody>
      </p:sp>
      <p:sp>
        <p:nvSpPr>
          <p:cNvPr id="83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40" name="PlaceHolder 1"/>
          <p:cNvSpPr>
            <a:spLocks noGrp="1" noRot="1" noChangeAspect="1"/>
          </p:cNvSpPr>
          <p:nvPr>
            <p:ph type="sldImg"/>
          </p:nvPr>
        </p:nvSpPr>
        <p:spPr bwMode="auto">
          <a:xfrm>
            <a:off x="-469900" y="1173163"/>
            <a:ext cx="5627688" cy="3167062"/>
          </a:xfrm>
          <a:prstGeom prst="rect">
            <a:avLst/>
          </a:prstGeom>
          <a:ln w="0">
            <a:noFill/>
          </a:ln>
        </p:spPr>
      </p:sp>
      <p:sp>
        <p:nvSpPr>
          <p:cNvPr id="841"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000" b="1" spc="-1">
                <a:latin typeface="Calibri"/>
              </a:rPr>
              <a:t>Cécile</a:t>
            </a:r>
            <a:endParaRPr lang="fr-FR" sz="1000" spc="-1">
              <a:latin typeface="Arial"/>
            </a:endParaRPr>
          </a:p>
          <a:p>
            <a:pPr marL="196528" indent="-196528">
              <a:defRPr/>
            </a:pPr>
            <a:endParaRPr lang="fr-FR" sz="1000" spc="-1">
              <a:latin typeface="Arial"/>
            </a:endParaRPr>
          </a:p>
          <a:p>
            <a:pPr marL="196528" indent="-196528">
              <a:defRPr/>
            </a:pPr>
            <a:r>
              <a:rPr lang="fr-FR" sz="1000" spc="-1">
                <a:latin typeface="Calibri"/>
              </a:rPr>
              <a:t>= document qui permet de mettre en place les actions indispensables pour gérer les données d'un projet (INIST) </a:t>
            </a:r>
            <a:endParaRPr lang="fr-FR" sz="1000" spc="-1">
              <a:latin typeface="Arial"/>
            </a:endParaRPr>
          </a:p>
          <a:p>
            <a:pPr marL="196528" indent="-196528">
              <a:defRPr/>
            </a:pPr>
            <a:endParaRPr lang="fr-FR" sz="1000" spc="-1">
              <a:latin typeface="Arial"/>
            </a:endParaRPr>
          </a:p>
          <a:p>
            <a:pPr marL="196528" indent="-196528">
              <a:defRPr/>
            </a:pPr>
            <a:r>
              <a:rPr lang="fr-FR" sz="1000" spc="-1">
                <a:latin typeface="Calibri"/>
              </a:rPr>
              <a:t>La minute PGD sur DoraNum : https://doranum.fr/plan-gestion-donnees-dmp/la-minuteplan-de-gestion-des-donnees_10_13143_dwmf-2j16/</a:t>
            </a:r>
            <a:endParaRPr lang="fr-FR" sz="1000" spc="-1">
              <a:latin typeface="Arial"/>
            </a:endParaRPr>
          </a:p>
          <a:p>
            <a:pPr marL="196528" indent="-196528">
              <a:defRPr/>
            </a:pPr>
            <a:endParaRPr lang="fr-FR" sz="1000" spc="-1">
              <a:latin typeface="Arial"/>
            </a:endParaRPr>
          </a:p>
          <a:p>
            <a:pPr marL="196528" indent="-196528">
              <a:defRPr/>
            </a:pPr>
            <a:r>
              <a:rPr lang="fr-FR" sz="1000" spc="-1">
                <a:latin typeface="Calibri"/>
              </a:rPr>
              <a:t>Interroger le public sur le besoin d’un atelier sur le PGD ? Mentionner les formations (Urfist, Inist…) et les ressources</a:t>
            </a:r>
            <a:endParaRPr lang="fr-FR" sz="1000" spc="-1">
              <a:latin typeface="Arial"/>
            </a:endParaRPr>
          </a:p>
          <a:p>
            <a:pPr marL="196528" indent="-196528">
              <a:defRPr/>
            </a:pPr>
            <a:endParaRPr lang="fr-FR" sz="1000" spc="-1">
              <a:latin typeface="Arial"/>
            </a:endParaRPr>
          </a:p>
        </p:txBody>
      </p:sp>
      <p:sp>
        <p:nvSpPr>
          <p:cNvPr id="842"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43" name="PlaceHolder 1"/>
          <p:cNvSpPr>
            <a:spLocks noGrp="1" noRot="1" noChangeAspect="1"/>
          </p:cNvSpPr>
          <p:nvPr>
            <p:ph type="sldImg"/>
          </p:nvPr>
        </p:nvSpPr>
        <p:spPr bwMode="auto">
          <a:xfrm>
            <a:off x="-469900" y="1173163"/>
            <a:ext cx="5627688" cy="3167062"/>
          </a:xfrm>
          <a:prstGeom prst="rect">
            <a:avLst/>
          </a:prstGeom>
          <a:ln w="0">
            <a:noFill/>
          </a:ln>
        </p:spPr>
      </p:sp>
      <p:sp>
        <p:nvSpPr>
          <p:cNvPr id="844"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spc="-1">
                <a:latin typeface="Arial"/>
              </a:rPr>
              <a:t>Cécile</a:t>
            </a:r>
            <a:endParaRPr/>
          </a:p>
          <a:p>
            <a:pPr marL="196528" indent="-196528">
              <a:defRPr/>
            </a:pPr>
            <a:r>
              <a:rPr lang="fr-FR" sz="1900" spc="-1">
                <a:latin typeface="Arial"/>
              </a:rPr>
              <a:t>Joker : DMP Opidor</a:t>
            </a:r>
            <a:endParaRPr/>
          </a:p>
        </p:txBody>
      </p:sp>
      <p:sp>
        <p:nvSpPr>
          <p:cNvPr id="845"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8" name="PlaceHolder 1"/>
          <p:cNvSpPr>
            <a:spLocks noGrp="1" noRot="1" noChangeAspect="1"/>
          </p:cNvSpPr>
          <p:nvPr>
            <p:ph type="sldImg"/>
          </p:nvPr>
        </p:nvSpPr>
        <p:spPr bwMode="auto">
          <a:xfrm>
            <a:off x="-469900" y="1173163"/>
            <a:ext cx="5627688" cy="3167062"/>
          </a:xfrm>
          <a:prstGeom prst="rect">
            <a:avLst/>
          </a:prstGeom>
          <a:ln w="0">
            <a:noFill/>
          </a:ln>
        </p:spPr>
      </p:sp>
      <p:sp>
        <p:nvSpPr>
          <p:cNvPr id="689"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spc="-1">
                <a:latin typeface="Arial"/>
              </a:rPr>
              <a:t>Vignette pour bien comprendre différences entre Science ouverte et Science et Société</a:t>
            </a:r>
            <a:endParaRPr/>
          </a:p>
        </p:txBody>
      </p:sp>
      <p:sp>
        <p:nvSpPr>
          <p:cNvPr id="690"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91" name="PlaceHolder 1"/>
          <p:cNvSpPr>
            <a:spLocks noGrp="1" noRot="1" noChangeAspect="1"/>
          </p:cNvSpPr>
          <p:nvPr>
            <p:ph type="sldImg"/>
          </p:nvPr>
        </p:nvSpPr>
        <p:spPr bwMode="auto">
          <a:xfrm>
            <a:off x="-469900" y="1173163"/>
            <a:ext cx="5627688" cy="3167062"/>
          </a:xfrm>
          <a:prstGeom prst="rect">
            <a:avLst/>
          </a:prstGeom>
          <a:ln w="0">
            <a:noFill/>
          </a:ln>
        </p:spPr>
      </p:sp>
      <p:sp>
        <p:nvSpPr>
          <p:cNvPr id="692"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endParaRPr lang="fr-FR" sz="1900" spc="-1">
              <a:latin typeface="Arial"/>
            </a:endParaRPr>
          </a:p>
          <a:p>
            <a:pPr marL="196528" indent="-196528">
              <a:defRPr/>
            </a:pPr>
            <a:r>
              <a:rPr lang="fr-FR" sz="1900" b="1" spc="-1">
                <a:latin typeface="Arial"/>
              </a:rPr>
              <a:t>Cécile</a:t>
            </a:r>
            <a:endParaRPr lang="fr-FR" sz="1900" spc="-1">
              <a:latin typeface="Arial"/>
            </a:endParaRPr>
          </a:p>
        </p:txBody>
      </p:sp>
      <p:sp>
        <p:nvSpPr>
          <p:cNvPr id="693"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94" name="PlaceHolder 1"/>
          <p:cNvSpPr>
            <a:spLocks noGrp="1" noRot="1" noChangeAspect="1"/>
          </p:cNvSpPr>
          <p:nvPr>
            <p:ph type="sldImg"/>
          </p:nvPr>
        </p:nvSpPr>
        <p:spPr bwMode="auto">
          <a:xfrm>
            <a:off x="-469900" y="1173163"/>
            <a:ext cx="5627688" cy="3167062"/>
          </a:xfrm>
          <a:prstGeom prst="rect">
            <a:avLst/>
          </a:prstGeom>
          <a:ln w="0">
            <a:noFill/>
          </a:ln>
        </p:spPr>
      </p:sp>
      <p:sp>
        <p:nvSpPr>
          <p:cNvPr id="695"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a:p>
            <a:pPr marL="196528" indent="-196528">
              <a:defRPr/>
            </a:pPr>
            <a:r>
              <a:rPr lang="fr-FR" sz="1900" spc="-1">
                <a:latin typeface="Arial"/>
              </a:rPr>
              <a:t>Difficile de donner une seule définition, ça diffère selon les disciplines.</a:t>
            </a:r>
            <a:endParaRPr/>
          </a:p>
          <a:p>
            <a:pPr marL="196528" indent="-196528">
              <a:defRPr/>
            </a:pPr>
            <a:r>
              <a:rPr lang="fr-FR" sz="1500" spc="-1">
                <a:solidFill>
                  <a:srgbClr val="16355B"/>
                </a:solidFill>
                <a:latin typeface="Raleway"/>
              </a:rPr>
              <a:t>Définition communément admise mais restrictive de l’OCDE : données produites par les chercheurs ne servent pas seulement à valider des résultats de recherche </a:t>
            </a:r>
            <a:endParaRPr lang="fr-FR" sz="1500" spc="-1">
              <a:latin typeface="Arial"/>
            </a:endParaRPr>
          </a:p>
          <a:p>
            <a:pPr marL="196528" indent="-196528">
              <a:defRPr/>
            </a:pPr>
            <a:endParaRPr lang="fr-FR" sz="1500" spc="-1">
              <a:latin typeface="Arial"/>
            </a:endParaRPr>
          </a:p>
          <a:p>
            <a:pPr marL="196528" indent="-196528">
              <a:defRPr/>
            </a:pPr>
            <a:endParaRPr lang="fr-FR" sz="1500" spc="-1">
              <a:latin typeface="Arial"/>
            </a:endParaRPr>
          </a:p>
        </p:txBody>
      </p:sp>
      <p:sp>
        <p:nvSpPr>
          <p:cNvPr id="696"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97" name="PlaceHolder 1"/>
          <p:cNvSpPr>
            <a:spLocks noGrp="1" noRot="1" noChangeAspect="1"/>
          </p:cNvSpPr>
          <p:nvPr>
            <p:ph type="sldImg"/>
          </p:nvPr>
        </p:nvSpPr>
        <p:spPr bwMode="auto">
          <a:xfrm>
            <a:off x="-469900" y="1173163"/>
            <a:ext cx="5627688" cy="3167062"/>
          </a:xfrm>
          <a:prstGeom prst="rect">
            <a:avLst/>
          </a:prstGeom>
          <a:ln w="0">
            <a:noFill/>
          </a:ln>
        </p:spPr>
      </p:sp>
      <p:sp>
        <p:nvSpPr>
          <p:cNvPr id="698" name="PlaceHolder 2"/>
          <p:cNvSpPr>
            <a:spLocks noGrp="1"/>
          </p:cNvSpPr>
          <p:nvPr>
            <p:ph type="body"/>
          </p:nvPr>
        </p:nvSpPr>
        <p:spPr bwMode="auto">
          <a:xfrm>
            <a:off x="468717" y="4515230"/>
            <a:ext cx="3749434" cy="3693872"/>
          </a:xfrm>
          <a:prstGeom prst="rect">
            <a:avLst/>
          </a:prstGeom>
          <a:noFill/>
          <a:ln w="0">
            <a:noFill/>
          </a:ln>
        </p:spPr>
        <p:txBody>
          <a:bodyPr lIns="73043" tIns="36358" rIns="73043" bIns="36358" anchor="t">
            <a:noAutofit/>
          </a:bodyPr>
          <a:lstStyle/>
          <a:p>
            <a:pPr marL="196528" indent="-196528">
              <a:defRPr/>
            </a:pPr>
            <a:r>
              <a:rPr lang="fr-FR" sz="1900" b="1" spc="-1">
                <a:latin typeface="Arial"/>
              </a:rPr>
              <a:t>Cécile</a:t>
            </a:r>
            <a:endParaRPr lang="fr-FR" sz="1900" spc="-1">
              <a:latin typeface="Arial"/>
            </a:endParaRPr>
          </a:p>
        </p:txBody>
      </p:sp>
      <p:sp>
        <p:nvSpPr>
          <p:cNvPr id="699" name="PlaceHolder 3"/>
          <p:cNvSpPr>
            <a:spLocks noGrp="1"/>
          </p:cNvSpPr>
          <p:nvPr>
            <p:ph type="sldNum"/>
          </p:nvPr>
        </p:nvSpPr>
        <p:spPr bwMode="auto">
          <a:xfrm>
            <a:off x="2655157" y="8911577"/>
            <a:ext cx="2030805" cy="470306"/>
          </a:xfrm>
          <a:prstGeom prst="rect">
            <a:avLst/>
          </a:prstGeom>
          <a:noFill/>
          <a:ln w="0">
            <a:noFill/>
          </a:ln>
        </p:spPr>
        <p:txBody>
          <a:bodyPr lIns="73043" tIns="36358" rIns="73043" bIns="36358" anchor="b">
            <a:noAutofit/>
          </a:bodyPr>
          <a:lstStyle/>
          <a:p>
            <a:pPr>
              <a:defRPr/>
            </a:pPr>
            <a:endParaRPr lang="fr-FR" sz="2200"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26"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7" name="PlaceHolder 2"/>
          <p:cNvSpPr>
            <a:spLocks noGrp="1"/>
          </p:cNvSpPr>
          <p:nvPr>
            <p:ph/>
          </p:nvPr>
        </p:nvSpPr>
        <p:spPr bwMode="auto">
          <a:xfrm>
            <a:off x="838080" y="182556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8" name="PlaceHolder 3"/>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2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30"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1"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2"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3" name="PlaceHolder 5"/>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34"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35" name="PlaceHolder 2"/>
          <p:cNvSpPr>
            <a:spLocks noGrp="1"/>
          </p:cNvSpPr>
          <p:nvPr>
            <p:ph/>
          </p:nvPr>
        </p:nvSpPr>
        <p:spPr bwMode="auto">
          <a:xfrm>
            <a:off x="83808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6" name="PlaceHolder 3"/>
          <p:cNvSpPr>
            <a:spLocks noGrp="1"/>
          </p:cNvSpPr>
          <p:nvPr>
            <p:ph/>
          </p:nvPr>
        </p:nvSpPr>
        <p:spPr bwMode="auto">
          <a:xfrm>
            <a:off x="439344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7" name="PlaceHolder 4"/>
          <p:cNvSpPr>
            <a:spLocks noGrp="1"/>
          </p:cNvSpPr>
          <p:nvPr>
            <p:ph/>
          </p:nvPr>
        </p:nvSpPr>
        <p:spPr bwMode="auto">
          <a:xfrm>
            <a:off x="794916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8" name="PlaceHolder 5"/>
          <p:cNvSpPr>
            <a:spLocks noGrp="1"/>
          </p:cNvSpPr>
          <p:nvPr>
            <p:ph/>
          </p:nvPr>
        </p:nvSpPr>
        <p:spPr bwMode="auto">
          <a:xfrm>
            <a:off x="83808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39" name="PlaceHolder 6"/>
          <p:cNvSpPr>
            <a:spLocks noGrp="1"/>
          </p:cNvSpPr>
          <p:nvPr>
            <p:ph/>
          </p:nvPr>
        </p:nvSpPr>
        <p:spPr bwMode="auto">
          <a:xfrm>
            <a:off x="439344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40" name="PlaceHolder 7"/>
          <p:cNvSpPr>
            <a:spLocks noGrp="1"/>
          </p:cNvSpPr>
          <p:nvPr>
            <p:ph/>
          </p:nvPr>
        </p:nvSpPr>
        <p:spPr bwMode="auto">
          <a:xfrm>
            <a:off x="794916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46"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47" name="PlaceHolder 2"/>
          <p:cNvSpPr>
            <a:spLocks noGrp="1"/>
          </p:cNvSpPr>
          <p:nvPr>
            <p:ph type="subTitle"/>
          </p:nvPr>
        </p:nvSpPr>
        <p:spPr bwMode="auto">
          <a:xfrm>
            <a:off x="838080" y="1825560"/>
            <a:ext cx="10515240" cy="435096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48"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49" name="PlaceHolder 2"/>
          <p:cNvSpPr>
            <a:spLocks noGrp="1"/>
          </p:cNvSpPr>
          <p:nvPr>
            <p:ph/>
          </p:nvPr>
        </p:nvSpPr>
        <p:spPr bwMode="auto">
          <a:xfrm>
            <a:off x="838080" y="1825560"/>
            <a:ext cx="1051524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50"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51"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52"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53"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54" name="PlaceHolder 1"/>
          <p:cNvSpPr>
            <a:spLocks noGrp="1"/>
          </p:cNvSpPr>
          <p:nvPr>
            <p:ph type="subTitle"/>
          </p:nvPr>
        </p:nvSpPr>
        <p:spPr bwMode="auto">
          <a:xfrm>
            <a:off x="838080" y="365040"/>
            <a:ext cx="10515240" cy="614412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5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56"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57"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58"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6" name="PlaceHolder 2"/>
          <p:cNvSpPr>
            <a:spLocks noGrp="1"/>
          </p:cNvSpPr>
          <p:nvPr>
            <p:ph type="subTitle"/>
          </p:nvPr>
        </p:nvSpPr>
        <p:spPr bwMode="auto">
          <a:xfrm>
            <a:off x="838080" y="1825560"/>
            <a:ext cx="10515240" cy="435096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5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60"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61"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62" name="PlaceHolder 4"/>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63"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64"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65"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66" name="PlaceHolder 4"/>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6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68" name="PlaceHolder 2"/>
          <p:cNvSpPr>
            <a:spLocks noGrp="1"/>
          </p:cNvSpPr>
          <p:nvPr>
            <p:ph/>
          </p:nvPr>
        </p:nvSpPr>
        <p:spPr bwMode="auto">
          <a:xfrm>
            <a:off x="838080" y="182556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69" name="PlaceHolder 3"/>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70"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71"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72"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73"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74" name="PlaceHolder 5"/>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7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76" name="PlaceHolder 2"/>
          <p:cNvSpPr>
            <a:spLocks noGrp="1"/>
          </p:cNvSpPr>
          <p:nvPr>
            <p:ph/>
          </p:nvPr>
        </p:nvSpPr>
        <p:spPr bwMode="auto">
          <a:xfrm>
            <a:off x="83808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77" name="PlaceHolder 3"/>
          <p:cNvSpPr>
            <a:spLocks noGrp="1"/>
          </p:cNvSpPr>
          <p:nvPr>
            <p:ph/>
          </p:nvPr>
        </p:nvSpPr>
        <p:spPr bwMode="auto">
          <a:xfrm>
            <a:off x="439344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78" name="PlaceHolder 4"/>
          <p:cNvSpPr>
            <a:spLocks noGrp="1"/>
          </p:cNvSpPr>
          <p:nvPr>
            <p:ph/>
          </p:nvPr>
        </p:nvSpPr>
        <p:spPr bwMode="auto">
          <a:xfrm>
            <a:off x="794916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79" name="PlaceHolder 5"/>
          <p:cNvSpPr>
            <a:spLocks noGrp="1"/>
          </p:cNvSpPr>
          <p:nvPr>
            <p:ph/>
          </p:nvPr>
        </p:nvSpPr>
        <p:spPr bwMode="auto">
          <a:xfrm>
            <a:off x="83808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80" name="PlaceHolder 6"/>
          <p:cNvSpPr>
            <a:spLocks noGrp="1"/>
          </p:cNvSpPr>
          <p:nvPr>
            <p:ph/>
          </p:nvPr>
        </p:nvSpPr>
        <p:spPr bwMode="auto">
          <a:xfrm>
            <a:off x="439344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81" name="PlaceHolder 7"/>
          <p:cNvSpPr>
            <a:spLocks noGrp="1"/>
          </p:cNvSpPr>
          <p:nvPr>
            <p:ph/>
          </p:nvPr>
        </p:nvSpPr>
        <p:spPr bwMode="auto">
          <a:xfrm>
            <a:off x="794916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contenu 2"/>
          <p:cNvSpPr>
            <a:spLocks noGrp="1"/>
          </p:cNvSpPr>
          <p:nvPr>
            <p:ph idx="1"/>
          </p:nvPr>
        </p:nvSpPr>
        <p:spPr bwMode="auto"/>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6" name="Espace réservé de la date 3"/>
          <p:cNvSpPr>
            <a:spLocks noGrp="1"/>
          </p:cNvSpPr>
          <p:nvPr>
            <p:ph type="dt" sz="half" idx="10"/>
          </p:nvPr>
        </p:nvSpPr>
        <p:spPr bwMode="auto"/>
        <p:txBody>
          <a:bodyPr/>
          <a:lstStyle/>
          <a:p>
            <a:pPr>
              <a:defRPr/>
            </a:pPr>
            <a:fld id="{32AD842A-A15D-A348-A4F4-F29A563D6B4E}" type="datetime1">
              <a:rPr lang="fr-FR"/>
              <a:t>07/11/2025</a:t>
            </a:fld>
            <a:endParaRPr lang="en-US"/>
          </a:p>
        </p:txBody>
      </p:sp>
      <p:sp>
        <p:nvSpPr>
          <p:cNvPr id="7" name="Espace réservé du pied de page 4"/>
          <p:cNvSpPr>
            <a:spLocks noGrp="1"/>
          </p:cNvSpPr>
          <p:nvPr>
            <p:ph type="ftr" sz="quarter" idx="11"/>
          </p:nvPr>
        </p:nvSpPr>
        <p:spPr bwMode="auto"/>
        <p:txBody>
          <a:bodyPr/>
          <a:lstStyle/>
          <a:p>
            <a:pPr>
              <a:defRPr/>
            </a:pPr>
            <a:r>
              <a:rPr lang="en-US"/>
              <a:t>« Maîtriser les données de sa thèse » – Nathalie Reymonet, Cécile Delay, Daphné Mathelier  – Université Paris Nanterre / MSH Mondes – XX/XX/2022</a:t>
            </a:r>
            <a:endParaRPr/>
          </a:p>
        </p:txBody>
      </p:sp>
      <p:sp>
        <p:nvSpPr>
          <p:cNvPr id="8" name="Espace réservé du numéro de diapositive 5"/>
          <p:cNvSpPr>
            <a:spLocks noGrp="1"/>
          </p:cNvSpPr>
          <p:nvPr>
            <p:ph type="sldNum" sz="quarter" idx="12"/>
          </p:nvPr>
        </p:nvSpPr>
        <p:spPr bwMode="auto"/>
        <p:txBody>
          <a:bodyPr/>
          <a:lstStyle/>
          <a:p>
            <a:pPr>
              <a:defRPr/>
            </a:pPr>
            <a:fld id="{4553DAC3-799C-45F5-965E-D9839047269D}" type="slidenum">
              <a:rPr lang="en-US"/>
              <a:t>‹N°›</a:t>
            </a:fld>
            <a:endParaRPr lang="en-US"/>
          </a:p>
        </p:txBody>
      </p:sp>
    </p:spTree>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8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86" name="PlaceHolder 2"/>
          <p:cNvSpPr>
            <a:spLocks noGrp="1"/>
          </p:cNvSpPr>
          <p:nvPr>
            <p:ph type="subTitle"/>
          </p:nvPr>
        </p:nvSpPr>
        <p:spPr bwMode="auto">
          <a:xfrm>
            <a:off x="838080" y="1825560"/>
            <a:ext cx="10515240" cy="435096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8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88" name="PlaceHolder 2"/>
          <p:cNvSpPr>
            <a:spLocks noGrp="1"/>
          </p:cNvSpPr>
          <p:nvPr>
            <p:ph/>
          </p:nvPr>
        </p:nvSpPr>
        <p:spPr bwMode="auto">
          <a:xfrm>
            <a:off x="838080" y="1825560"/>
            <a:ext cx="1051524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8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90"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91"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8" name="PlaceHolder 2"/>
          <p:cNvSpPr>
            <a:spLocks noGrp="1"/>
          </p:cNvSpPr>
          <p:nvPr>
            <p:ph/>
          </p:nvPr>
        </p:nvSpPr>
        <p:spPr bwMode="auto">
          <a:xfrm>
            <a:off x="838080" y="1825560"/>
            <a:ext cx="1051524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92"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93" name="PlaceHolder 1"/>
          <p:cNvSpPr>
            <a:spLocks noGrp="1"/>
          </p:cNvSpPr>
          <p:nvPr>
            <p:ph type="subTitle"/>
          </p:nvPr>
        </p:nvSpPr>
        <p:spPr bwMode="auto">
          <a:xfrm>
            <a:off x="838080" y="365040"/>
            <a:ext cx="10515240" cy="614412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94"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95"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96"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97"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98"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99"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00"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01" name="PlaceHolder 4"/>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02"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03"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04"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05" name="PlaceHolder 4"/>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106"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07" name="PlaceHolder 2"/>
          <p:cNvSpPr>
            <a:spLocks noGrp="1"/>
          </p:cNvSpPr>
          <p:nvPr>
            <p:ph/>
          </p:nvPr>
        </p:nvSpPr>
        <p:spPr bwMode="auto">
          <a:xfrm>
            <a:off x="838080" y="182556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08" name="PlaceHolder 3"/>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0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10"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1"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2"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3" name="PlaceHolder 5"/>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14"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15" name="PlaceHolder 2"/>
          <p:cNvSpPr>
            <a:spLocks noGrp="1"/>
          </p:cNvSpPr>
          <p:nvPr>
            <p:ph/>
          </p:nvPr>
        </p:nvSpPr>
        <p:spPr bwMode="auto">
          <a:xfrm>
            <a:off x="83808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6" name="PlaceHolder 3"/>
          <p:cNvSpPr>
            <a:spLocks noGrp="1"/>
          </p:cNvSpPr>
          <p:nvPr>
            <p:ph/>
          </p:nvPr>
        </p:nvSpPr>
        <p:spPr bwMode="auto">
          <a:xfrm>
            <a:off x="439344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7" name="PlaceHolder 4"/>
          <p:cNvSpPr>
            <a:spLocks noGrp="1"/>
          </p:cNvSpPr>
          <p:nvPr>
            <p:ph/>
          </p:nvPr>
        </p:nvSpPr>
        <p:spPr bwMode="auto">
          <a:xfrm>
            <a:off x="794916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8" name="PlaceHolder 5"/>
          <p:cNvSpPr>
            <a:spLocks noGrp="1"/>
          </p:cNvSpPr>
          <p:nvPr>
            <p:ph/>
          </p:nvPr>
        </p:nvSpPr>
        <p:spPr bwMode="auto">
          <a:xfrm>
            <a:off x="83808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9" name="PlaceHolder 6"/>
          <p:cNvSpPr>
            <a:spLocks noGrp="1"/>
          </p:cNvSpPr>
          <p:nvPr>
            <p:ph/>
          </p:nvPr>
        </p:nvSpPr>
        <p:spPr bwMode="auto">
          <a:xfrm>
            <a:off x="439344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20" name="PlaceHolder 7"/>
          <p:cNvSpPr>
            <a:spLocks noGrp="1"/>
          </p:cNvSpPr>
          <p:nvPr>
            <p:ph/>
          </p:nvPr>
        </p:nvSpPr>
        <p:spPr bwMode="auto">
          <a:xfrm>
            <a:off x="794916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126"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27" name="PlaceHolder 2"/>
          <p:cNvSpPr>
            <a:spLocks noGrp="1"/>
          </p:cNvSpPr>
          <p:nvPr>
            <p:ph type="subTitle"/>
          </p:nvPr>
        </p:nvSpPr>
        <p:spPr bwMode="auto">
          <a:xfrm>
            <a:off x="838080" y="1825560"/>
            <a:ext cx="10515240" cy="435096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0"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1"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128"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29" name="PlaceHolder 2"/>
          <p:cNvSpPr>
            <a:spLocks noGrp="1"/>
          </p:cNvSpPr>
          <p:nvPr>
            <p:ph/>
          </p:nvPr>
        </p:nvSpPr>
        <p:spPr bwMode="auto">
          <a:xfrm>
            <a:off x="838080" y="1825560"/>
            <a:ext cx="1051524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130"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31"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32"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33"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34" name="PlaceHolder 1"/>
          <p:cNvSpPr>
            <a:spLocks noGrp="1"/>
          </p:cNvSpPr>
          <p:nvPr>
            <p:ph type="subTitle"/>
          </p:nvPr>
        </p:nvSpPr>
        <p:spPr bwMode="auto">
          <a:xfrm>
            <a:off x="838080" y="365040"/>
            <a:ext cx="10515240" cy="614412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3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36"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37"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38"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3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40"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41"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42" name="PlaceHolder 4"/>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43"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44"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45"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46" name="PlaceHolder 4"/>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14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48" name="PlaceHolder 2"/>
          <p:cNvSpPr>
            <a:spLocks noGrp="1"/>
          </p:cNvSpPr>
          <p:nvPr>
            <p:ph/>
          </p:nvPr>
        </p:nvSpPr>
        <p:spPr bwMode="auto">
          <a:xfrm>
            <a:off x="838080" y="182556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49" name="PlaceHolder 3"/>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50"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51"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52"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53"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54" name="PlaceHolder 5"/>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5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56" name="PlaceHolder 2"/>
          <p:cNvSpPr>
            <a:spLocks noGrp="1"/>
          </p:cNvSpPr>
          <p:nvPr>
            <p:ph/>
          </p:nvPr>
        </p:nvSpPr>
        <p:spPr bwMode="auto">
          <a:xfrm>
            <a:off x="83808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57" name="PlaceHolder 3"/>
          <p:cNvSpPr>
            <a:spLocks noGrp="1"/>
          </p:cNvSpPr>
          <p:nvPr>
            <p:ph/>
          </p:nvPr>
        </p:nvSpPr>
        <p:spPr bwMode="auto">
          <a:xfrm>
            <a:off x="439344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58" name="PlaceHolder 4"/>
          <p:cNvSpPr>
            <a:spLocks noGrp="1"/>
          </p:cNvSpPr>
          <p:nvPr>
            <p:ph/>
          </p:nvPr>
        </p:nvSpPr>
        <p:spPr bwMode="auto">
          <a:xfrm>
            <a:off x="794916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59" name="PlaceHolder 5"/>
          <p:cNvSpPr>
            <a:spLocks noGrp="1"/>
          </p:cNvSpPr>
          <p:nvPr>
            <p:ph/>
          </p:nvPr>
        </p:nvSpPr>
        <p:spPr bwMode="auto">
          <a:xfrm>
            <a:off x="83808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60" name="PlaceHolder 6"/>
          <p:cNvSpPr>
            <a:spLocks noGrp="1"/>
          </p:cNvSpPr>
          <p:nvPr>
            <p:ph/>
          </p:nvPr>
        </p:nvSpPr>
        <p:spPr bwMode="auto">
          <a:xfrm>
            <a:off x="439344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61" name="PlaceHolder 7"/>
          <p:cNvSpPr>
            <a:spLocks noGrp="1"/>
          </p:cNvSpPr>
          <p:nvPr>
            <p:ph/>
          </p:nvPr>
        </p:nvSpPr>
        <p:spPr bwMode="auto">
          <a:xfrm>
            <a:off x="794916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2"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16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68" name="PlaceHolder 2"/>
          <p:cNvSpPr>
            <a:spLocks noGrp="1"/>
          </p:cNvSpPr>
          <p:nvPr>
            <p:ph type="subTitle"/>
          </p:nvPr>
        </p:nvSpPr>
        <p:spPr bwMode="auto">
          <a:xfrm>
            <a:off x="838080" y="1825560"/>
            <a:ext cx="10515240" cy="435096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16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70" name="PlaceHolder 2"/>
          <p:cNvSpPr>
            <a:spLocks noGrp="1"/>
          </p:cNvSpPr>
          <p:nvPr>
            <p:ph/>
          </p:nvPr>
        </p:nvSpPr>
        <p:spPr bwMode="auto">
          <a:xfrm>
            <a:off x="838080" y="1825560"/>
            <a:ext cx="1051524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171"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72"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73"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74"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75" name="PlaceHolder 1"/>
          <p:cNvSpPr>
            <a:spLocks noGrp="1"/>
          </p:cNvSpPr>
          <p:nvPr>
            <p:ph type="subTitle"/>
          </p:nvPr>
        </p:nvSpPr>
        <p:spPr bwMode="auto">
          <a:xfrm>
            <a:off x="838080" y="365040"/>
            <a:ext cx="10515240" cy="614412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76"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77"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78"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79"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80"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81"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82"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83" name="PlaceHolder 4"/>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84"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85"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86"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87" name="PlaceHolder 4"/>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188"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89" name="PlaceHolder 2"/>
          <p:cNvSpPr>
            <a:spLocks noGrp="1"/>
          </p:cNvSpPr>
          <p:nvPr>
            <p:ph/>
          </p:nvPr>
        </p:nvSpPr>
        <p:spPr bwMode="auto">
          <a:xfrm>
            <a:off x="838080" y="182556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90" name="PlaceHolder 3"/>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3" name="PlaceHolder 1"/>
          <p:cNvSpPr>
            <a:spLocks noGrp="1"/>
          </p:cNvSpPr>
          <p:nvPr>
            <p:ph type="subTitle"/>
          </p:nvPr>
        </p:nvSpPr>
        <p:spPr bwMode="auto">
          <a:xfrm>
            <a:off x="838080" y="365040"/>
            <a:ext cx="10515240" cy="614412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91"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92"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93"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94"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95" name="PlaceHolder 5"/>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96"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97" name="PlaceHolder 2"/>
          <p:cNvSpPr>
            <a:spLocks noGrp="1"/>
          </p:cNvSpPr>
          <p:nvPr>
            <p:ph/>
          </p:nvPr>
        </p:nvSpPr>
        <p:spPr bwMode="auto">
          <a:xfrm>
            <a:off x="83808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98" name="PlaceHolder 3"/>
          <p:cNvSpPr>
            <a:spLocks noGrp="1"/>
          </p:cNvSpPr>
          <p:nvPr>
            <p:ph/>
          </p:nvPr>
        </p:nvSpPr>
        <p:spPr bwMode="auto">
          <a:xfrm>
            <a:off x="439344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99" name="PlaceHolder 4"/>
          <p:cNvSpPr>
            <a:spLocks noGrp="1"/>
          </p:cNvSpPr>
          <p:nvPr>
            <p:ph/>
          </p:nvPr>
        </p:nvSpPr>
        <p:spPr bwMode="auto">
          <a:xfrm>
            <a:off x="794916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00" name="PlaceHolder 5"/>
          <p:cNvSpPr>
            <a:spLocks noGrp="1"/>
          </p:cNvSpPr>
          <p:nvPr>
            <p:ph/>
          </p:nvPr>
        </p:nvSpPr>
        <p:spPr bwMode="auto">
          <a:xfrm>
            <a:off x="83808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01" name="PlaceHolder 6"/>
          <p:cNvSpPr>
            <a:spLocks noGrp="1"/>
          </p:cNvSpPr>
          <p:nvPr>
            <p:ph/>
          </p:nvPr>
        </p:nvSpPr>
        <p:spPr bwMode="auto">
          <a:xfrm>
            <a:off x="439344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02" name="PlaceHolder 7"/>
          <p:cNvSpPr>
            <a:spLocks noGrp="1"/>
          </p:cNvSpPr>
          <p:nvPr>
            <p:ph/>
          </p:nvPr>
        </p:nvSpPr>
        <p:spPr bwMode="auto">
          <a:xfrm>
            <a:off x="794916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208"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09" name="PlaceHolder 2"/>
          <p:cNvSpPr>
            <a:spLocks noGrp="1"/>
          </p:cNvSpPr>
          <p:nvPr>
            <p:ph type="subTitle"/>
          </p:nvPr>
        </p:nvSpPr>
        <p:spPr bwMode="auto">
          <a:xfrm>
            <a:off x="838080" y="1825560"/>
            <a:ext cx="10515240" cy="435096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210"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11" name="PlaceHolder 2"/>
          <p:cNvSpPr>
            <a:spLocks noGrp="1"/>
          </p:cNvSpPr>
          <p:nvPr>
            <p:ph/>
          </p:nvPr>
        </p:nvSpPr>
        <p:spPr bwMode="auto">
          <a:xfrm>
            <a:off x="838080" y="1825560"/>
            <a:ext cx="1051524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212"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13"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14"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1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216" name="PlaceHolder 1"/>
          <p:cNvSpPr>
            <a:spLocks noGrp="1"/>
          </p:cNvSpPr>
          <p:nvPr>
            <p:ph type="subTitle"/>
          </p:nvPr>
        </p:nvSpPr>
        <p:spPr bwMode="auto">
          <a:xfrm>
            <a:off x="838080" y="365040"/>
            <a:ext cx="10515240" cy="614412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21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18"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19"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20"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221"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22"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23"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24" name="PlaceHolder 4"/>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4"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5"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6" name="PlaceHolder 3"/>
          <p:cNvSpPr>
            <a:spLocks noGrp="1"/>
          </p:cNvSpPr>
          <p:nvPr>
            <p:ph/>
          </p:nvPr>
        </p:nvSpPr>
        <p:spPr bwMode="auto">
          <a:xfrm>
            <a:off x="622620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17"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225"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26"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27"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28" name="PlaceHolder 4"/>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229"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30" name="PlaceHolder 2"/>
          <p:cNvSpPr>
            <a:spLocks noGrp="1"/>
          </p:cNvSpPr>
          <p:nvPr>
            <p:ph/>
          </p:nvPr>
        </p:nvSpPr>
        <p:spPr bwMode="auto">
          <a:xfrm>
            <a:off x="838080" y="182556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31" name="PlaceHolder 3"/>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232"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33"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34"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35" name="PlaceHolder 4"/>
          <p:cNvSpPr>
            <a:spLocks noGrp="1"/>
          </p:cNvSpPr>
          <p:nvPr>
            <p:ph/>
          </p:nvPr>
        </p:nvSpPr>
        <p:spPr bwMode="auto">
          <a:xfrm>
            <a:off x="83808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36" name="PlaceHolder 5"/>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237"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38" name="PlaceHolder 2"/>
          <p:cNvSpPr>
            <a:spLocks noGrp="1"/>
          </p:cNvSpPr>
          <p:nvPr>
            <p:ph/>
          </p:nvPr>
        </p:nvSpPr>
        <p:spPr bwMode="auto">
          <a:xfrm>
            <a:off x="83808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39" name="PlaceHolder 3"/>
          <p:cNvSpPr>
            <a:spLocks noGrp="1"/>
          </p:cNvSpPr>
          <p:nvPr>
            <p:ph/>
          </p:nvPr>
        </p:nvSpPr>
        <p:spPr bwMode="auto">
          <a:xfrm>
            <a:off x="439344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40" name="PlaceHolder 4"/>
          <p:cNvSpPr>
            <a:spLocks noGrp="1"/>
          </p:cNvSpPr>
          <p:nvPr>
            <p:ph/>
          </p:nvPr>
        </p:nvSpPr>
        <p:spPr bwMode="auto">
          <a:xfrm>
            <a:off x="7949160" y="182556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41" name="PlaceHolder 5"/>
          <p:cNvSpPr>
            <a:spLocks noGrp="1"/>
          </p:cNvSpPr>
          <p:nvPr>
            <p:ph/>
          </p:nvPr>
        </p:nvSpPr>
        <p:spPr bwMode="auto">
          <a:xfrm>
            <a:off x="83808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42" name="PlaceHolder 6"/>
          <p:cNvSpPr>
            <a:spLocks noGrp="1"/>
          </p:cNvSpPr>
          <p:nvPr>
            <p:ph/>
          </p:nvPr>
        </p:nvSpPr>
        <p:spPr bwMode="auto">
          <a:xfrm>
            <a:off x="439344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43" name="PlaceHolder 7"/>
          <p:cNvSpPr>
            <a:spLocks noGrp="1"/>
          </p:cNvSpPr>
          <p:nvPr>
            <p:ph/>
          </p:nvPr>
        </p:nvSpPr>
        <p:spPr bwMode="auto">
          <a:xfrm>
            <a:off x="7949160" y="4098240"/>
            <a:ext cx="338580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8"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19" name="PlaceHolder 2"/>
          <p:cNvSpPr>
            <a:spLocks noGrp="1"/>
          </p:cNvSpPr>
          <p:nvPr>
            <p:ph/>
          </p:nvPr>
        </p:nvSpPr>
        <p:spPr bwMode="auto">
          <a:xfrm>
            <a:off x="838080" y="1825560"/>
            <a:ext cx="5131080" cy="435096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0"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1" name="PlaceHolder 4"/>
          <p:cNvSpPr>
            <a:spLocks noGrp="1"/>
          </p:cNvSpPr>
          <p:nvPr>
            <p:ph/>
          </p:nvPr>
        </p:nvSpPr>
        <p:spPr bwMode="auto">
          <a:xfrm>
            <a:off x="6226200" y="409824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22" name="PlaceHolder 1"/>
          <p:cNvSpPr>
            <a:spLocks noGrp="1"/>
          </p:cNvSpPr>
          <p:nvPr>
            <p:ph type="title"/>
          </p:nvPr>
        </p:nvSpPr>
        <p:spPr bwMode="auto">
          <a:xfrm>
            <a:off x="838080" y="365040"/>
            <a:ext cx="10515240" cy="1325160"/>
          </a:xfrm>
          <a:prstGeom prst="rect">
            <a:avLst/>
          </a:prstGeom>
          <a:noFill/>
          <a:ln w="0">
            <a:noFill/>
          </a:ln>
        </p:spPr>
        <p:txBody>
          <a:bodyPr lIns="0" tIns="0" rIns="0" bIns="0" anchor="ctr">
            <a:noAutofit/>
          </a:bodyPr>
          <a:lstStyle/>
          <a:p>
            <a:pPr>
              <a:defRPr/>
            </a:pPr>
            <a:endParaRPr lang="fr-FR" sz="1800" b="0" strike="noStrike" spc="-1">
              <a:solidFill>
                <a:srgbClr val="000000"/>
              </a:solidFill>
              <a:latin typeface="Calibri"/>
            </a:endParaRPr>
          </a:p>
        </p:txBody>
      </p:sp>
      <p:sp>
        <p:nvSpPr>
          <p:cNvPr id="23" name="PlaceHolder 2"/>
          <p:cNvSpPr>
            <a:spLocks noGrp="1"/>
          </p:cNvSpPr>
          <p:nvPr>
            <p:ph/>
          </p:nvPr>
        </p:nvSpPr>
        <p:spPr bwMode="auto">
          <a:xfrm>
            <a:off x="83808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4" name="PlaceHolder 3"/>
          <p:cNvSpPr>
            <a:spLocks noGrp="1"/>
          </p:cNvSpPr>
          <p:nvPr>
            <p:ph/>
          </p:nvPr>
        </p:nvSpPr>
        <p:spPr bwMode="auto">
          <a:xfrm>
            <a:off x="6226200" y="1825560"/>
            <a:ext cx="513108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
        <p:nvSpPr>
          <p:cNvPr id="25" name="PlaceHolder 4"/>
          <p:cNvSpPr>
            <a:spLocks noGrp="1"/>
          </p:cNvSpPr>
          <p:nvPr>
            <p:ph/>
          </p:nvPr>
        </p:nvSpPr>
        <p:spPr bwMode="auto">
          <a:xfrm>
            <a:off x="838080" y="4098240"/>
            <a:ext cx="10515240" cy="2075040"/>
          </a:xfrm>
          <a:prstGeom prst="rect">
            <a:avLst/>
          </a:prstGeom>
          <a:noFill/>
          <a:ln w="0">
            <a:noFill/>
          </a:ln>
        </p:spPr>
        <p:txBody>
          <a:bodyPr lIns="0" tIns="0" rIns="0" bIns="0" anchor="t">
            <a:normAutofit/>
          </a:bodyPr>
          <a:lstStyle/>
          <a:p>
            <a:pPr>
              <a:defRPr/>
            </a:pPr>
            <a:endParaRPr lang="fr-FR"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5" name="PlaceHolder 1"/>
          <p:cNvSpPr>
            <a:spLocks noGrp="1"/>
          </p:cNvSpPr>
          <p:nvPr>
            <p:ph type="title"/>
          </p:nvPr>
        </p:nvSpPr>
        <p:spPr bwMode="auto">
          <a:xfrm>
            <a:off x="1523880" y="1122480"/>
            <a:ext cx="9143640" cy="2387160"/>
          </a:xfrm>
          <a:prstGeom prst="rect">
            <a:avLst/>
          </a:prstGeom>
          <a:noFill/>
          <a:ln w="0">
            <a:noFill/>
          </a:ln>
        </p:spPr>
        <p:txBody>
          <a:bodyPr anchor="b">
            <a:noAutofit/>
          </a:bodyPr>
          <a:lstStyle/>
          <a:p>
            <a:pPr algn="ctr">
              <a:lnSpc>
                <a:spcPct val="90000"/>
              </a:lnSpc>
              <a:buNone/>
              <a:defRPr/>
            </a:pPr>
            <a:r>
              <a:rPr lang="fr-FR" sz="6000" b="0" strike="noStrike" spc="-1">
                <a:solidFill>
                  <a:srgbClr val="000000"/>
                </a:solidFill>
                <a:latin typeface="Calibri Light"/>
                <a:ea typeface="Arial"/>
              </a:rPr>
              <a:t>Modifiez le style du titre</a:t>
            </a:r>
            <a:endParaRPr lang="fr-FR" sz="6000" b="0" strike="noStrike" spc="-1">
              <a:solidFill>
                <a:srgbClr val="000000"/>
              </a:solidFill>
              <a:latin typeface="Calibri"/>
            </a:endParaRPr>
          </a:p>
        </p:txBody>
      </p:sp>
      <p:sp>
        <p:nvSpPr>
          <p:cNvPr id="6" name="PlaceHolder 2"/>
          <p:cNvSpPr>
            <a:spLocks noGrp="1"/>
          </p:cNvSpPr>
          <p:nvPr>
            <p:ph type="dt"/>
          </p:nvPr>
        </p:nvSpPr>
        <p:spPr bwMode="auto">
          <a:xfrm>
            <a:off x="8380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2" name="PlaceHolder 3"/>
          <p:cNvSpPr>
            <a:spLocks noGrp="1"/>
          </p:cNvSpPr>
          <p:nvPr>
            <p:ph type="ftr"/>
          </p:nvPr>
        </p:nvSpPr>
        <p:spPr bwMode="auto">
          <a:xfrm>
            <a:off x="4038480" y="6356520"/>
            <a:ext cx="4114440" cy="364680"/>
          </a:xfrm>
          <a:prstGeom prst="rect">
            <a:avLst/>
          </a:prstGeom>
          <a:noFill/>
          <a:ln w="0">
            <a:noFill/>
          </a:ln>
        </p:spPr>
        <p:txBody>
          <a:bodyPr anchor="ctr">
            <a:noAutofit/>
          </a:bodyPr>
          <a:lstStyle/>
          <a:p>
            <a:pPr algn="ctr">
              <a:lnSpc>
                <a:spcPct val="100000"/>
              </a:lnSpc>
              <a:buNone/>
              <a:defRPr/>
            </a:pPr>
            <a:endParaRPr lang="fr-FR" sz="1200" b="0" strike="noStrike" spc="-1">
              <a:latin typeface="Times New Roman"/>
            </a:endParaRPr>
          </a:p>
        </p:txBody>
      </p:sp>
      <p:sp>
        <p:nvSpPr>
          <p:cNvPr id="3" name="PlaceHolder 4"/>
          <p:cNvSpPr>
            <a:spLocks noGrp="1"/>
          </p:cNvSpPr>
          <p:nvPr>
            <p:ph type="sldNum"/>
          </p:nvPr>
        </p:nvSpPr>
        <p:spPr bwMode="auto">
          <a:xfrm>
            <a:off x="86104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4" name="PlaceHolder 5"/>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a:buChar char=""/>
              <a:defRPr/>
            </a:pPr>
            <a:r>
              <a:rPr lang="fr-FR" sz="2800" b="0" strike="noStrike" spc="-1">
                <a:solidFill>
                  <a:srgbClr val="000000"/>
                </a:solidFill>
                <a:latin typeface="Calibri"/>
              </a:rPr>
              <a:t>Cliquez pour éditer le format du plan de texte</a:t>
            </a:r>
            <a:endParaRPr/>
          </a:p>
          <a:p>
            <a:pPr marL="864000" lvl="1" indent="-324000">
              <a:spcBef>
                <a:spcPts val="1134"/>
              </a:spcBef>
              <a:buClr>
                <a:srgbClr val="000000"/>
              </a:buClr>
              <a:buSzPct val="75000"/>
              <a:buFont typeface="Symbol"/>
              <a:buChar char=""/>
              <a:defRPr/>
            </a:pPr>
            <a:r>
              <a:rPr lang="fr-FR" sz="2000" b="0" strike="noStrike" spc="-1">
                <a:solidFill>
                  <a:srgbClr val="000000"/>
                </a:solidFill>
                <a:latin typeface="Calibri"/>
              </a:rPr>
              <a:t>Second niveau de plan</a:t>
            </a:r>
            <a:endParaRPr/>
          </a:p>
          <a:p>
            <a:pPr marL="1296000" lvl="2" indent="-288000">
              <a:spcBef>
                <a:spcPts val="850"/>
              </a:spcBef>
              <a:buClr>
                <a:srgbClr val="000000"/>
              </a:buClr>
              <a:buSzPct val="45000"/>
              <a:buFont typeface="Wingdings"/>
              <a:buChar char=""/>
              <a:defRPr/>
            </a:pPr>
            <a:r>
              <a:rPr lang="fr-FR" sz="1800" b="0" strike="noStrike" spc="-1">
                <a:solidFill>
                  <a:srgbClr val="000000"/>
                </a:solidFill>
                <a:latin typeface="Calibri"/>
              </a:rPr>
              <a:t>Troisième niveau de plan</a:t>
            </a:r>
            <a:endParaRPr/>
          </a:p>
          <a:p>
            <a:pPr marL="1728000" lvl="3" indent="-216000">
              <a:spcBef>
                <a:spcPts val="567"/>
              </a:spcBef>
              <a:buClr>
                <a:srgbClr val="000000"/>
              </a:buClr>
              <a:buSzPct val="75000"/>
              <a:buFont typeface="Symbol"/>
              <a:buChar char=""/>
              <a:defRPr/>
            </a:pPr>
            <a:r>
              <a:rPr lang="fr-FR" sz="1800" b="0" strike="noStrike" spc="-1">
                <a:solidFill>
                  <a:srgbClr val="000000"/>
                </a:solidFill>
                <a:latin typeface="Calibri"/>
              </a:rPr>
              <a:t>Quatrième niveau de plan</a:t>
            </a:r>
            <a:endParaRPr/>
          </a:p>
          <a:p>
            <a:pPr marL="2160000" lvl="4" indent="-216000">
              <a:spcBef>
                <a:spcPts val="283"/>
              </a:spcBef>
              <a:buClr>
                <a:srgbClr val="000000"/>
              </a:buClr>
              <a:buSzPct val="45000"/>
              <a:buFont typeface="Wingdings"/>
              <a:buChar char=""/>
              <a:defRPr/>
            </a:pPr>
            <a:r>
              <a:rPr lang="fr-FR" sz="2000" b="0" strike="noStrike" spc="-1">
                <a:solidFill>
                  <a:srgbClr val="000000"/>
                </a:solidFill>
                <a:latin typeface="Calibri"/>
              </a:rPr>
              <a:t>Cinquième niveau de plan</a:t>
            </a:r>
            <a:endParaRPr/>
          </a:p>
          <a:p>
            <a:pPr marL="2592000" lvl="5" indent="-216000">
              <a:spcBef>
                <a:spcPts val="283"/>
              </a:spcBef>
              <a:buClr>
                <a:srgbClr val="000000"/>
              </a:buClr>
              <a:buSzPct val="45000"/>
              <a:buFont typeface="Wingdings"/>
              <a:buChar char=""/>
              <a:defRPr/>
            </a:pPr>
            <a:r>
              <a:rPr lang="fr-FR" sz="2000" b="0" strike="noStrike" spc="-1">
                <a:solidFill>
                  <a:srgbClr val="000000"/>
                </a:solidFill>
                <a:latin typeface="Calibri"/>
              </a:rPr>
              <a:t>Sixième niveau de plan</a:t>
            </a:r>
            <a:endParaRPr/>
          </a:p>
          <a:p>
            <a:pPr marL="3024000" lvl="6" indent="-216000">
              <a:spcBef>
                <a:spcPts val="283"/>
              </a:spcBef>
              <a:buClr>
                <a:srgbClr val="000000"/>
              </a:buClr>
              <a:buSzPct val="45000"/>
              <a:buFont typeface="Wingdings"/>
              <a:buChar char=""/>
              <a:defRPr/>
            </a:pPr>
            <a:r>
              <a:rPr lang="fr-FR" sz="2000" b="0" strike="noStrike" spc="-1">
                <a:solidFill>
                  <a:srgbClr val="000000"/>
                </a:solidFill>
                <a:latin typeface="Calibri"/>
              </a:rPr>
              <a:t>Septième niveau de plan</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41" name="PlaceHolder 1"/>
          <p:cNvSpPr>
            <a:spLocks noGrp="1"/>
          </p:cNvSpPr>
          <p:nvPr>
            <p:ph type="title"/>
          </p:nvPr>
        </p:nvSpPr>
        <p:spPr bwMode="auto">
          <a:xfrm>
            <a:off x="838080" y="365040"/>
            <a:ext cx="10515240" cy="1325160"/>
          </a:xfrm>
          <a:prstGeom prst="rect">
            <a:avLst/>
          </a:prstGeom>
          <a:noFill/>
          <a:ln w="0">
            <a:noFill/>
          </a:ln>
        </p:spPr>
        <p:txBody>
          <a:bodyPr anchor="ctr">
            <a:noAutofit/>
          </a:bodyPr>
          <a:lstStyle/>
          <a:p>
            <a:pPr>
              <a:lnSpc>
                <a:spcPct val="90000"/>
              </a:lnSpc>
              <a:buNone/>
              <a:defRPr/>
            </a:pPr>
            <a:r>
              <a:rPr lang="fr-FR" sz="4400" b="0" strike="noStrike" spc="-1">
                <a:solidFill>
                  <a:srgbClr val="000000"/>
                </a:solidFill>
                <a:latin typeface="Calibri Light"/>
                <a:ea typeface="Arial"/>
              </a:rPr>
              <a:t>Modifiez le style du titre</a:t>
            </a:r>
            <a:endParaRPr lang="fr-FR" sz="4400" b="0" strike="noStrike" spc="-1">
              <a:solidFill>
                <a:srgbClr val="000000"/>
              </a:solidFill>
              <a:latin typeface="Calibri"/>
            </a:endParaRPr>
          </a:p>
        </p:txBody>
      </p:sp>
      <p:sp>
        <p:nvSpPr>
          <p:cNvPr id="42" name="PlaceHolder 2"/>
          <p:cNvSpPr>
            <a:spLocks noGrp="1"/>
          </p:cNvSpPr>
          <p:nvPr>
            <p:ph type="body"/>
          </p:nvPr>
        </p:nvSpPr>
        <p:spPr bwMode="auto">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defRPr/>
            </a:pPr>
            <a:r>
              <a:rPr lang="fr-FR" sz="2800" b="0" strike="noStrike" spc="-1">
                <a:solidFill>
                  <a:srgbClr val="000000"/>
                </a:solidFill>
                <a:latin typeface="Calibri"/>
                <a:ea typeface="Arial"/>
              </a:rPr>
              <a:t>Modifier les styles du texte du masque</a:t>
            </a:r>
            <a:br>
              <a:rPr/>
            </a:br>
            <a:r>
              <a:rPr lang="fr-FR" sz="2800" b="0" strike="noStrike" spc="-1">
                <a:solidFill>
                  <a:srgbClr val="000000"/>
                </a:solidFill>
                <a:latin typeface="Calibri"/>
                <a:ea typeface="Arial"/>
              </a:rPr>
              <a:t>Deuxième niveau</a:t>
            </a:r>
            <a:br>
              <a:rPr/>
            </a:br>
            <a:r>
              <a:rPr lang="fr-FR" sz="2800" b="0" strike="noStrike" spc="-1">
                <a:solidFill>
                  <a:srgbClr val="000000"/>
                </a:solidFill>
                <a:latin typeface="Calibri"/>
                <a:ea typeface="Arial"/>
              </a:rPr>
              <a:t>Troisième niveau</a:t>
            </a:r>
            <a:br>
              <a:rPr/>
            </a:br>
            <a:r>
              <a:rPr lang="fr-FR" sz="2800" b="0" strike="noStrike" spc="-1">
                <a:solidFill>
                  <a:srgbClr val="000000"/>
                </a:solidFill>
                <a:latin typeface="Calibri"/>
                <a:ea typeface="Arial"/>
              </a:rPr>
              <a:t>Quatrième niveau</a:t>
            </a:r>
            <a:br>
              <a:rPr/>
            </a:br>
            <a:r>
              <a:rPr lang="fr-FR" sz="2800" b="0" strike="noStrike" spc="-1">
                <a:solidFill>
                  <a:srgbClr val="000000"/>
                </a:solidFill>
                <a:latin typeface="Calibri"/>
                <a:ea typeface="Arial"/>
              </a:rPr>
              <a:t>Cinquième niveau</a:t>
            </a:r>
            <a:endParaRPr lang="fr-FR" sz="2800" b="0" strike="noStrike" spc="-1">
              <a:solidFill>
                <a:srgbClr val="000000"/>
              </a:solidFill>
              <a:latin typeface="Calibri"/>
            </a:endParaRPr>
          </a:p>
        </p:txBody>
      </p:sp>
      <p:sp>
        <p:nvSpPr>
          <p:cNvPr id="43" name="PlaceHolder 3"/>
          <p:cNvSpPr>
            <a:spLocks noGrp="1"/>
          </p:cNvSpPr>
          <p:nvPr>
            <p:ph type="dt"/>
          </p:nvPr>
        </p:nvSpPr>
        <p:spPr bwMode="auto">
          <a:xfrm>
            <a:off x="8380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44" name="PlaceHolder 4"/>
          <p:cNvSpPr>
            <a:spLocks noGrp="1"/>
          </p:cNvSpPr>
          <p:nvPr>
            <p:ph type="ftr"/>
          </p:nvPr>
        </p:nvSpPr>
        <p:spPr bwMode="auto">
          <a:xfrm>
            <a:off x="4038480" y="6356520"/>
            <a:ext cx="4114440" cy="364680"/>
          </a:xfrm>
          <a:prstGeom prst="rect">
            <a:avLst/>
          </a:prstGeom>
          <a:noFill/>
          <a:ln w="0">
            <a:noFill/>
          </a:ln>
        </p:spPr>
        <p:txBody>
          <a:bodyPr anchor="ctr">
            <a:noAutofit/>
          </a:bodyPr>
          <a:lstStyle/>
          <a:p>
            <a:pPr algn="ctr">
              <a:lnSpc>
                <a:spcPct val="100000"/>
              </a:lnSpc>
              <a:buNone/>
              <a:defRPr/>
            </a:pPr>
            <a:endParaRPr lang="fr-FR" sz="1200" b="0" strike="noStrike" spc="-1">
              <a:latin typeface="Times New Roman"/>
            </a:endParaRPr>
          </a:p>
        </p:txBody>
      </p:sp>
      <p:sp>
        <p:nvSpPr>
          <p:cNvPr id="45" name="PlaceHolder 5"/>
          <p:cNvSpPr>
            <a:spLocks noGrp="1"/>
          </p:cNvSpPr>
          <p:nvPr>
            <p:ph type="sldNum"/>
          </p:nvPr>
        </p:nvSpPr>
        <p:spPr bwMode="auto">
          <a:xfrm>
            <a:off x="86104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82" name="PlaceHolder 1"/>
          <p:cNvSpPr>
            <a:spLocks noGrp="1"/>
          </p:cNvSpPr>
          <p:nvPr>
            <p:ph type="title"/>
          </p:nvPr>
        </p:nvSpPr>
        <p:spPr bwMode="auto">
          <a:xfrm>
            <a:off x="1190520" y="1152000"/>
            <a:ext cx="9810360" cy="2321280"/>
          </a:xfrm>
          <a:prstGeom prst="rect">
            <a:avLst/>
          </a:prstGeom>
          <a:noFill/>
          <a:ln w="12600">
            <a:noFill/>
          </a:ln>
        </p:spPr>
        <p:txBody>
          <a:bodyPr lIns="50760" tIns="50760" rIns="50760" bIns="50760" anchor="b">
            <a:noAutofit/>
          </a:bodyPr>
          <a:lstStyle/>
          <a:p>
            <a:pPr algn="ctr">
              <a:lnSpc>
                <a:spcPct val="100000"/>
              </a:lnSpc>
              <a:buNone/>
              <a:tabLst>
                <a:tab pos="0" algn="l"/>
              </a:tabLst>
              <a:defRPr/>
            </a:pPr>
            <a:r>
              <a:rPr lang="fr-FR" sz="5650" b="0" strike="noStrike" spc="-1">
                <a:solidFill>
                  <a:srgbClr val="000000"/>
                </a:solidFill>
                <a:latin typeface="Helvetica Light"/>
                <a:ea typeface="Helvetica Light"/>
              </a:rPr>
              <a:t>Texte du titre</a:t>
            </a:r>
            <a:endParaRPr lang="fr-FR" sz="5650" b="0" strike="noStrike" spc="-1">
              <a:solidFill>
                <a:srgbClr val="000000"/>
              </a:solidFill>
              <a:latin typeface="Helvetica Light"/>
            </a:endParaRPr>
          </a:p>
        </p:txBody>
      </p:sp>
      <p:sp>
        <p:nvSpPr>
          <p:cNvPr id="83" name="PlaceHolder 2"/>
          <p:cNvSpPr>
            <a:spLocks noGrp="1"/>
          </p:cNvSpPr>
          <p:nvPr>
            <p:ph type="body"/>
          </p:nvPr>
        </p:nvSpPr>
        <p:spPr bwMode="auto">
          <a:xfrm>
            <a:off x="1190520" y="3536280"/>
            <a:ext cx="9810360" cy="794520"/>
          </a:xfrm>
          <a:prstGeom prst="rect">
            <a:avLst/>
          </a:prstGeom>
          <a:noFill/>
          <a:ln w="12600">
            <a:noFill/>
          </a:ln>
        </p:spPr>
        <p:txBody>
          <a:bodyPr lIns="50760" tIns="50760" rIns="50760" bIns="50760" anchor="t">
            <a:noAutofit/>
          </a:bodyPr>
          <a:lstStyle/>
          <a:p>
            <a:pPr algn="ctr">
              <a:lnSpc>
                <a:spcPct val="100000"/>
              </a:lnSpc>
              <a:buNone/>
              <a:tabLst>
                <a:tab pos="0" algn="l"/>
              </a:tabLst>
              <a:defRPr/>
            </a:pPr>
            <a:r>
              <a:rPr lang="fr-FR" sz="2250" b="0" strike="noStrike" spc="-1">
                <a:solidFill>
                  <a:srgbClr val="000000"/>
                </a:solidFill>
                <a:latin typeface="Helvetica Light"/>
                <a:ea typeface="Helvetica Light"/>
              </a:rPr>
              <a:t>Texte niveau 1</a:t>
            </a:r>
            <a:endParaRPr lang="fr-FR" sz="2250" b="0" strike="noStrike" spc="-1">
              <a:solidFill>
                <a:srgbClr val="000000"/>
              </a:solidFill>
              <a:latin typeface="Helvetica Light"/>
            </a:endParaRPr>
          </a:p>
          <a:p>
            <a:pPr algn="ctr">
              <a:lnSpc>
                <a:spcPct val="100000"/>
              </a:lnSpc>
              <a:buNone/>
              <a:tabLst>
                <a:tab pos="0" algn="l"/>
              </a:tabLst>
              <a:defRPr/>
            </a:pPr>
            <a:r>
              <a:rPr lang="fr-FR" sz="2250" b="0" strike="noStrike" spc="-1">
                <a:solidFill>
                  <a:srgbClr val="000000"/>
                </a:solidFill>
                <a:latin typeface="Helvetica Light"/>
                <a:ea typeface="Helvetica Light"/>
              </a:rPr>
              <a:t>Texte niveau 2</a:t>
            </a:r>
            <a:endParaRPr lang="fr-FR" sz="2250" b="0" strike="noStrike" spc="-1">
              <a:solidFill>
                <a:srgbClr val="000000"/>
              </a:solidFill>
              <a:latin typeface="Helvetica Light"/>
            </a:endParaRPr>
          </a:p>
          <a:p>
            <a:pPr algn="ctr">
              <a:lnSpc>
                <a:spcPct val="100000"/>
              </a:lnSpc>
              <a:buNone/>
              <a:tabLst>
                <a:tab pos="0" algn="l"/>
              </a:tabLst>
              <a:defRPr/>
            </a:pPr>
            <a:r>
              <a:rPr lang="fr-FR" sz="2250" b="0" strike="noStrike" spc="-1">
                <a:solidFill>
                  <a:srgbClr val="000000"/>
                </a:solidFill>
                <a:latin typeface="Helvetica Light"/>
                <a:ea typeface="Helvetica Light"/>
              </a:rPr>
              <a:t>Texte niveau 3</a:t>
            </a:r>
            <a:endParaRPr lang="fr-FR" sz="2250" b="0" strike="noStrike" spc="-1">
              <a:solidFill>
                <a:srgbClr val="000000"/>
              </a:solidFill>
              <a:latin typeface="Helvetica Light"/>
            </a:endParaRPr>
          </a:p>
          <a:p>
            <a:pPr algn="ctr">
              <a:lnSpc>
                <a:spcPct val="100000"/>
              </a:lnSpc>
              <a:buNone/>
              <a:tabLst>
                <a:tab pos="0" algn="l"/>
              </a:tabLst>
              <a:defRPr/>
            </a:pPr>
            <a:r>
              <a:rPr lang="fr-FR" sz="2250" b="0" strike="noStrike" spc="-1">
                <a:solidFill>
                  <a:srgbClr val="000000"/>
                </a:solidFill>
                <a:latin typeface="Helvetica Light"/>
                <a:ea typeface="Helvetica Light"/>
              </a:rPr>
              <a:t>Texte niveau 4</a:t>
            </a:r>
            <a:endParaRPr lang="fr-FR" sz="2250" b="0" strike="noStrike" spc="-1">
              <a:solidFill>
                <a:srgbClr val="000000"/>
              </a:solidFill>
              <a:latin typeface="Helvetica Light"/>
            </a:endParaRPr>
          </a:p>
          <a:p>
            <a:pPr algn="ctr">
              <a:lnSpc>
                <a:spcPct val="100000"/>
              </a:lnSpc>
              <a:buNone/>
              <a:tabLst>
                <a:tab pos="0" algn="l"/>
              </a:tabLst>
              <a:defRPr/>
            </a:pPr>
            <a:r>
              <a:rPr lang="fr-FR" sz="2250" b="0" strike="noStrike" spc="-1">
                <a:solidFill>
                  <a:srgbClr val="000000"/>
                </a:solidFill>
                <a:latin typeface="Helvetica Light"/>
                <a:ea typeface="Helvetica Light"/>
              </a:rPr>
              <a:t>Texte niveau 5</a:t>
            </a:r>
            <a:endParaRPr lang="fr-FR" sz="2250" b="0" strike="noStrike" spc="-1">
              <a:solidFill>
                <a:srgbClr val="000000"/>
              </a:solidFill>
              <a:latin typeface="Helvetica Light"/>
            </a:endParaRPr>
          </a:p>
        </p:txBody>
      </p:sp>
      <p:sp>
        <p:nvSpPr>
          <p:cNvPr id="84" name="PlaceHolder 3"/>
          <p:cNvSpPr>
            <a:spLocks noGrp="1"/>
          </p:cNvSpPr>
          <p:nvPr>
            <p:ph type="sldNum"/>
          </p:nvPr>
        </p:nvSpPr>
        <p:spPr bwMode="auto">
          <a:xfrm>
            <a:off x="5917320" y="6505200"/>
            <a:ext cx="382680" cy="297000"/>
          </a:xfrm>
          <a:prstGeom prst="rect">
            <a:avLst/>
          </a:prstGeom>
          <a:noFill/>
          <a:ln w="12600">
            <a:noFill/>
          </a:ln>
        </p:spPr>
        <p:txBody>
          <a:bodyPr lIns="50760" tIns="50760" rIns="50760" bIns="50760" anchor="t">
            <a:noAutofit/>
          </a:bodyPr>
          <a:lstStyle/>
          <a:p>
            <a:pPr>
              <a:defRPr/>
            </a:pPr>
            <a:endParaRPr lang="fr-FR"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121" name="PlaceHolder 1"/>
          <p:cNvSpPr>
            <a:spLocks noGrp="1"/>
          </p:cNvSpPr>
          <p:nvPr>
            <p:ph type="dt"/>
          </p:nvPr>
        </p:nvSpPr>
        <p:spPr bwMode="auto">
          <a:xfrm>
            <a:off x="8380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122" name="PlaceHolder 2"/>
          <p:cNvSpPr>
            <a:spLocks noGrp="1"/>
          </p:cNvSpPr>
          <p:nvPr>
            <p:ph type="ftr"/>
          </p:nvPr>
        </p:nvSpPr>
        <p:spPr bwMode="auto">
          <a:xfrm>
            <a:off x="4038480" y="6356520"/>
            <a:ext cx="4114440" cy="364680"/>
          </a:xfrm>
          <a:prstGeom prst="rect">
            <a:avLst/>
          </a:prstGeom>
          <a:noFill/>
          <a:ln w="0">
            <a:noFill/>
          </a:ln>
        </p:spPr>
        <p:txBody>
          <a:bodyPr anchor="ctr">
            <a:noAutofit/>
          </a:bodyPr>
          <a:lstStyle/>
          <a:p>
            <a:pPr algn="ctr">
              <a:lnSpc>
                <a:spcPct val="100000"/>
              </a:lnSpc>
              <a:buNone/>
              <a:defRPr/>
            </a:pPr>
            <a:endParaRPr lang="fr-FR" sz="1200" b="0" strike="noStrike" spc="-1">
              <a:latin typeface="Times New Roman"/>
            </a:endParaRPr>
          </a:p>
        </p:txBody>
      </p:sp>
      <p:sp>
        <p:nvSpPr>
          <p:cNvPr id="123" name="PlaceHolder 3"/>
          <p:cNvSpPr>
            <a:spLocks noGrp="1"/>
          </p:cNvSpPr>
          <p:nvPr>
            <p:ph type="sldNum"/>
          </p:nvPr>
        </p:nvSpPr>
        <p:spPr bwMode="auto">
          <a:xfrm>
            <a:off x="86104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124" name="PlaceHolder 4"/>
          <p:cNvSpPr>
            <a:spLocks noGrp="1"/>
          </p:cNvSpPr>
          <p:nvPr>
            <p:ph type="title"/>
          </p:nvPr>
        </p:nvSpPr>
        <p:spPr bwMode="auto">
          <a:xfrm>
            <a:off x="609480" y="273600"/>
            <a:ext cx="10972440" cy="1144800"/>
          </a:xfrm>
          <a:prstGeom prst="rect">
            <a:avLst/>
          </a:prstGeom>
          <a:noFill/>
          <a:ln w="0">
            <a:noFill/>
          </a:ln>
        </p:spPr>
        <p:txBody>
          <a:bodyPr lIns="0" tIns="0" rIns="0" bIns="0" anchor="ctr">
            <a:noAutofit/>
          </a:bodyPr>
          <a:lstStyle/>
          <a:p>
            <a:pPr>
              <a:defRPr/>
            </a:pPr>
            <a:r>
              <a:rPr lang="fr-FR" sz="1800" b="0" strike="noStrike" spc="-1">
                <a:solidFill>
                  <a:srgbClr val="000000"/>
                </a:solidFill>
                <a:latin typeface="Calibri"/>
              </a:rPr>
              <a:t>Cliquez pour éditer le format du texte-titre</a:t>
            </a:r>
            <a:endParaRPr/>
          </a:p>
        </p:txBody>
      </p:sp>
      <p:sp>
        <p:nvSpPr>
          <p:cNvPr id="125" name="PlaceHolder 5"/>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a:buChar char=""/>
              <a:defRPr/>
            </a:pPr>
            <a:r>
              <a:rPr lang="fr-FR" sz="2800" b="0" strike="noStrike" spc="-1">
                <a:solidFill>
                  <a:srgbClr val="000000"/>
                </a:solidFill>
                <a:latin typeface="Calibri"/>
              </a:rPr>
              <a:t>Cliquez pour éditer le format du plan de texte</a:t>
            </a:r>
            <a:endParaRPr/>
          </a:p>
          <a:p>
            <a:pPr marL="864000" lvl="1" indent="-324000">
              <a:spcBef>
                <a:spcPts val="1134"/>
              </a:spcBef>
              <a:buClr>
                <a:srgbClr val="000000"/>
              </a:buClr>
              <a:buSzPct val="75000"/>
              <a:buFont typeface="Symbol"/>
              <a:buChar char=""/>
              <a:defRPr/>
            </a:pPr>
            <a:r>
              <a:rPr lang="fr-FR" sz="2000" b="0" strike="noStrike" spc="-1">
                <a:solidFill>
                  <a:srgbClr val="000000"/>
                </a:solidFill>
                <a:latin typeface="Calibri"/>
              </a:rPr>
              <a:t>Second niveau de plan</a:t>
            </a:r>
            <a:endParaRPr/>
          </a:p>
          <a:p>
            <a:pPr marL="1296000" lvl="2" indent="-288000">
              <a:spcBef>
                <a:spcPts val="850"/>
              </a:spcBef>
              <a:buClr>
                <a:srgbClr val="000000"/>
              </a:buClr>
              <a:buSzPct val="45000"/>
              <a:buFont typeface="Wingdings"/>
              <a:buChar char=""/>
              <a:defRPr/>
            </a:pPr>
            <a:r>
              <a:rPr lang="fr-FR" sz="1800" b="0" strike="noStrike" spc="-1">
                <a:solidFill>
                  <a:srgbClr val="000000"/>
                </a:solidFill>
                <a:latin typeface="Calibri"/>
              </a:rPr>
              <a:t>Troisième niveau de plan</a:t>
            </a:r>
            <a:endParaRPr/>
          </a:p>
          <a:p>
            <a:pPr marL="1728000" lvl="3" indent="-216000">
              <a:spcBef>
                <a:spcPts val="567"/>
              </a:spcBef>
              <a:buClr>
                <a:srgbClr val="000000"/>
              </a:buClr>
              <a:buSzPct val="75000"/>
              <a:buFont typeface="Symbol"/>
              <a:buChar char=""/>
              <a:defRPr/>
            </a:pPr>
            <a:r>
              <a:rPr lang="fr-FR" sz="1800" b="0" strike="noStrike" spc="-1">
                <a:solidFill>
                  <a:srgbClr val="000000"/>
                </a:solidFill>
                <a:latin typeface="Calibri"/>
              </a:rPr>
              <a:t>Quatrième niveau de plan</a:t>
            </a:r>
            <a:endParaRPr/>
          </a:p>
          <a:p>
            <a:pPr marL="2160000" lvl="4" indent="-216000">
              <a:spcBef>
                <a:spcPts val="283"/>
              </a:spcBef>
              <a:buClr>
                <a:srgbClr val="000000"/>
              </a:buClr>
              <a:buSzPct val="45000"/>
              <a:buFont typeface="Wingdings"/>
              <a:buChar char=""/>
              <a:defRPr/>
            </a:pPr>
            <a:r>
              <a:rPr lang="fr-FR" sz="2000" b="0" strike="noStrike" spc="-1">
                <a:solidFill>
                  <a:srgbClr val="000000"/>
                </a:solidFill>
                <a:latin typeface="Calibri"/>
              </a:rPr>
              <a:t>Cinquième niveau de plan</a:t>
            </a:r>
            <a:endParaRPr/>
          </a:p>
          <a:p>
            <a:pPr marL="2592000" lvl="5" indent="-216000">
              <a:spcBef>
                <a:spcPts val="283"/>
              </a:spcBef>
              <a:buClr>
                <a:srgbClr val="000000"/>
              </a:buClr>
              <a:buSzPct val="45000"/>
              <a:buFont typeface="Wingdings"/>
              <a:buChar char=""/>
              <a:defRPr/>
            </a:pPr>
            <a:r>
              <a:rPr lang="fr-FR" sz="2000" b="0" strike="noStrike" spc="-1">
                <a:solidFill>
                  <a:srgbClr val="000000"/>
                </a:solidFill>
                <a:latin typeface="Calibri"/>
              </a:rPr>
              <a:t>Sixième niveau de plan</a:t>
            </a:r>
            <a:endParaRPr/>
          </a:p>
          <a:p>
            <a:pPr marL="3024000" lvl="6" indent="-216000">
              <a:spcBef>
                <a:spcPts val="283"/>
              </a:spcBef>
              <a:buClr>
                <a:srgbClr val="000000"/>
              </a:buClr>
              <a:buSzPct val="45000"/>
              <a:buFont typeface="Wingdings"/>
              <a:buChar char=""/>
              <a:defRPr/>
            </a:pPr>
            <a:r>
              <a:rPr lang="fr-FR" sz="2000" b="0" strike="noStrike" spc="-1">
                <a:solidFill>
                  <a:srgbClr val="000000"/>
                </a:solidFill>
                <a:latin typeface="Calibri"/>
              </a:rPr>
              <a:t>Septième niveau de plan</a:t>
            </a:r>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162" name="PlaceHolder 1"/>
          <p:cNvSpPr>
            <a:spLocks noGrp="1"/>
          </p:cNvSpPr>
          <p:nvPr>
            <p:ph type="title"/>
          </p:nvPr>
        </p:nvSpPr>
        <p:spPr bwMode="auto">
          <a:xfrm>
            <a:off x="838080" y="365040"/>
            <a:ext cx="10515240" cy="1325160"/>
          </a:xfrm>
          <a:prstGeom prst="rect">
            <a:avLst/>
          </a:prstGeom>
          <a:noFill/>
          <a:ln w="0">
            <a:noFill/>
          </a:ln>
        </p:spPr>
        <p:txBody>
          <a:bodyPr anchor="ctr">
            <a:noAutofit/>
          </a:bodyPr>
          <a:lstStyle/>
          <a:p>
            <a:pPr>
              <a:lnSpc>
                <a:spcPct val="90000"/>
              </a:lnSpc>
              <a:buNone/>
              <a:defRPr/>
            </a:pPr>
            <a:r>
              <a:rPr lang="fr-FR" sz="4400" b="0" strike="noStrike" spc="-1">
                <a:solidFill>
                  <a:srgbClr val="000000"/>
                </a:solidFill>
                <a:latin typeface="Calibri Light"/>
                <a:ea typeface="Arial"/>
              </a:rPr>
              <a:t>Modifiez le style du titre</a:t>
            </a:r>
            <a:endParaRPr lang="fr-FR" sz="4400" b="0" strike="noStrike" spc="-1">
              <a:solidFill>
                <a:srgbClr val="000000"/>
              </a:solidFill>
              <a:latin typeface="Calibri"/>
            </a:endParaRPr>
          </a:p>
        </p:txBody>
      </p:sp>
      <p:sp>
        <p:nvSpPr>
          <p:cNvPr id="163" name="PlaceHolder 2"/>
          <p:cNvSpPr>
            <a:spLocks noGrp="1"/>
          </p:cNvSpPr>
          <p:nvPr>
            <p:ph type="body"/>
          </p:nvPr>
        </p:nvSpPr>
        <p:spPr bwMode="auto">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defRPr/>
            </a:pPr>
            <a:r>
              <a:rPr lang="fr-FR" sz="2800" b="0" strike="noStrike" spc="-1">
                <a:solidFill>
                  <a:srgbClr val="000000"/>
                </a:solidFill>
                <a:latin typeface="Calibri"/>
                <a:ea typeface="Arial"/>
              </a:rPr>
              <a:t>Modifier les styles du texte du masque</a:t>
            </a:r>
            <a:br>
              <a:rPr/>
            </a:br>
            <a:r>
              <a:rPr lang="fr-FR" sz="2800" b="0" strike="noStrike" spc="-1">
                <a:solidFill>
                  <a:srgbClr val="000000"/>
                </a:solidFill>
                <a:latin typeface="Calibri"/>
                <a:ea typeface="Arial"/>
              </a:rPr>
              <a:t>Deuxième niveau</a:t>
            </a:r>
            <a:br>
              <a:rPr/>
            </a:br>
            <a:r>
              <a:rPr lang="fr-FR" sz="2800" b="0" strike="noStrike" spc="-1">
                <a:solidFill>
                  <a:srgbClr val="000000"/>
                </a:solidFill>
                <a:latin typeface="Calibri"/>
                <a:ea typeface="Arial"/>
              </a:rPr>
              <a:t>Troisième niveau</a:t>
            </a:r>
            <a:br>
              <a:rPr/>
            </a:br>
            <a:r>
              <a:rPr lang="fr-FR" sz="2800" b="0" strike="noStrike" spc="-1">
                <a:solidFill>
                  <a:srgbClr val="000000"/>
                </a:solidFill>
                <a:latin typeface="Calibri"/>
                <a:ea typeface="Arial"/>
              </a:rPr>
              <a:t>Quatrième niveau</a:t>
            </a:r>
            <a:br>
              <a:rPr/>
            </a:br>
            <a:r>
              <a:rPr lang="fr-FR" sz="2800" b="0" strike="noStrike" spc="-1">
                <a:solidFill>
                  <a:srgbClr val="000000"/>
                </a:solidFill>
                <a:latin typeface="Calibri"/>
                <a:ea typeface="Arial"/>
              </a:rPr>
              <a:t>Cinquième niveau</a:t>
            </a:r>
            <a:endParaRPr lang="fr-FR" sz="2800" b="0" strike="noStrike" spc="-1">
              <a:solidFill>
                <a:srgbClr val="000000"/>
              </a:solidFill>
              <a:latin typeface="Calibri"/>
            </a:endParaRPr>
          </a:p>
        </p:txBody>
      </p:sp>
      <p:sp>
        <p:nvSpPr>
          <p:cNvPr id="164" name="PlaceHolder 3"/>
          <p:cNvSpPr>
            <a:spLocks noGrp="1"/>
          </p:cNvSpPr>
          <p:nvPr>
            <p:ph type="dt"/>
          </p:nvPr>
        </p:nvSpPr>
        <p:spPr bwMode="auto">
          <a:xfrm>
            <a:off x="8380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165" name="PlaceHolder 4"/>
          <p:cNvSpPr>
            <a:spLocks noGrp="1"/>
          </p:cNvSpPr>
          <p:nvPr>
            <p:ph type="ftr"/>
          </p:nvPr>
        </p:nvSpPr>
        <p:spPr bwMode="auto">
          <a:xfrm>
            <a:off x="4038480" y="6356520"/>
            <a:ext cx="4114440" cy="364680"/>
          </a:xfrm>
          <a:prstGeom prst="rect">
            <a:avLst/>
          </a:prstGeom>
          <a:noFill/>
          <a:ln w="0">
            <a:noFill/>
          </a:ln>
        </p:spPr>
        <p:txBody>
          <a:bodyPr anchor="ctr">
            <a:noAutofit/>
          </a:bodyPr>
          <a:lstStyle/>
          <a:p>
            <a:pPr algn="ctr">
              <a:lnSpc>
                <a:spcPct val="100000"/>
              </a:lnSpc>
              <a:buNone/>
              <a:defRPr/>
            </a:pPr>
            <a:endParaRPr lang="fr-FR" sz="1200" b="0" strike="noStrike" spc="-1">
              <a:latin typeface="Times New Roman"/>
            </a:endParaRPr>
          </a:p>
        </p:txBody>
      </p:sp>
      <p:sp>
        <p:nvSpPr>
          <p:cNvPr id="166" name="PlaceHolder 5"/>
          <p:cNvSpPr>
            <a:spLocks noGrp="1"/>
          </p:cNvSpPr>
          <p:nvPr>
            <p:ph type="sldNum"/>
          </p:nvPr>
        </p:nvSpPr>
        <p:spPr bwMode="auto">
          <a:xfrm>
            <a:off x="86104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03" name="PlaceHolder 1"/>
          <p:cNvSpPr>
            <a:spLocks noGrp="1"/>
          </p:cNvSpPr>
          <p:nvPr>
            <p:ph type="title"/>
          </p:nvPr>
        </p:nvSpPr>
        <p:spPr bwMode="auto">
          <a:xfrm>
            <a:off x="1523880" y="1122480"/>
            <a:ext cx="9143640" cy="2387160"/>
          </a:xfrm>
          <a:prstGeom prst="rect">
            <a:avLst/>
          </a:prstGeom>
          <a:noFill/>
          <a:ln w="0">
            <a:noFill/>
          </a:ln>
        </p:spPr>
        <p:txBody>
          <a:bodyPr anchor="b">
            <a:noAutofit/>
          </a:bodyPr>
          <a:lstStyle/>
          <a:p>
            <a:pPr algn="ctr">
              <a:lnSpc>
                <a:spcPct val="90000"/>
              </a:lnSpc>
              <a:buNone/>
              <a:defRPr/>
            </a:pPr>
            <a:r>
              <a:rPr lang="fr-FR" sz="6000" b="0" strike="noStrike" spc="-1">
                <a:solidFill>
                  <a:srgbClr val="000000"/>
                </a:solidFill>
                <a:latin typeface="Calibri Light"/>
                <a:ea typeface="Arial"/>
              </a:rPr>
              <a:t>Modifiez le style du titre</a:t>
            </a:r>
            <a:endParaRPr lang="fr-FR" sz="6000" b="0" strike="noStrike" spc="-1">
              <a:solidFill>
                <a:srgbClr val="000000"/>
              </a:solidFill>
              <a:latin typeface="Calibri"/>
            </a:endParaRPr>
          </a:p>
        </p:txBody>
      </p:sp>
      <p:sp>
        <p:nvSpPr>
          <p:cNvPr id="204" name="PlaceHolder 2"/>
          <p:cNvSpPr>
            <a:spLocks noGrp="1"/>
          </p:cNvSpPr>
          <p:nvPr>
            <p:ph type="dt"/>
          </p:nvPr>
        </p:nvSpPr>
        <p:spPr bwMode="auto">
          <a:xfrm>
            <a:off x="8380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205" name="PlaceHolder 3"/>
          <p:cNvSpPr>
            <a:spLocks noGrp="1"/>
          </p:cNvSpPr>
          <p:nvPr>
            <p:ph type="ftr"/>
          </p:nvPr>
        </p:nvSpPr>
        <p:spPr bwMode="auto">
          <a:xfrm>
            <a:off x="4038480" y="6356520"/>
            <a:ext cx="4114440" cy="364680"/>
          </a:xfrm>
          <a:prstGeom prst="rect">
            <a:avLst/>
          </a:prstGeom>
          <a:noFill/>
          <a:ln w="0">
            <a:noFill/>
          </a:ln>
        </p:spPr>
        <p:txBody>
          <a:bodyPr anchor="ctr">
            <a:noAutofit/>
          </a:bodyPr>
          <a:lstStyle/>
          <a:p>
            <a:pPr algn="ctr">
              <a:lnSpc>
                <a:spcPct val="100000"/>
              </a:lnSpc>
              <a:buNone/>
              <a:defRPr/>
            </a:pPr>
            <a:endParaRPr lang="fr-FR" sz="1200" b="0" strike="noStrike" spc="-1">
              <a:latin typeface="Times New Roman"/>
            </a:endParaRPr>
          </a:p>
        </p:txBody>
      </p:sp>
      <p:sp>
        <p:nvSpPr>
          <p:cNvPr id="206" name="PlaceHolder 4"/>
          <p:cNvSpPr>
            <a:spLocks noGrp="1"/>
          </p:cNvSpPr>
          <p:nvPr>
            <p:ph type="sldNum"/>
          </p:nvPr>
        </p:nvSpPr>
        <p:spPr bwMode="auto">
          <a:xfrm>
            <a:off x="8610480" y="6356520"/>
            <a:ext cx="2742840" cy="364680"/>
          </a:xfrm>
          <a:prstGeom prst="rect">
            <a:avLst/>
          </a:prstGeom>
          <a:noFill/>
          <a:ln w="0">
            <a:noFill/>
          </a:ln>
        </p:spPr>
        <p:txBody>
          <a:bodyPr anchor="ctr">
            <a:noAutofit/>
          </a:bodyPr>
          <a:lstStyle/>
          <a:p>
            <a:pPr>
              <a:defRPr/>
            </a:pPr>
            <a:endParaRPr lang="fr-FR" sz="2400" b="0" strike="noStrike" spc="-1">
              <a:latin typeface="Times New Roman"/>
            </a:endParaRPr>
          </a:p>
        </p:txBody>
      </p:sp>
      <p:sp>
        <p:nvSpPr>
          <p:cNvPr id="207" name="PlaceHolder 5"/>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a:buChar char=""/>
              <a:defRPr/>
            </a:pPr>
            <a:r>
              <a:rPr lang="fr-FR" sz="2800" b="0" strike="noStrike" spc="-1">
                <a:solidFill>
                  <a:srgbClr val="000000"/>
                </a:solidFill>
                <a:latin typeface="Calibri"/>
              </a:rPr>
              <a:t>Cliquez pour éditer le format du plan de texte</a:t>
            </a:r>
            <a:endParaRPr/>
          </a:p>
          <a:p>
            <a:pPr marL="864000" lvl="1" indent="-324000">
              <a:spcBef>
                <a:spcPts val="1134"/>
              </a:spcBef>
              <a:buClr>
                <a:srgbClr val="000000"/>
              </a:buClr>
              <a:buSzPct val="75000"/>
              <a:buFont typeface="Symbol"/>
              <a:buChar char=""/>
              <a:defRPr/>
            </a:pPr>
            <a:r>
              <a:rPr lang="fr-FR" sz="2000" b="0" strike="noStrike" spc="-1">
                <a:solidFill>
                  <a:srgbClr val="000000"/>
                </a:solidFill>
                <a:latin typeface="Calibri"/>
              </a:rPr>
              <a:t>Second niveau de plan</a:t>
            </a:r>
            <a:endParaRPr/>
          </a:p>
          <a:p>
            <a:pPr marL="1296000" lvl="2" indent="-288000">
              <a:spcBef>
                <a:spcPts val="850"/>
              </a:spcBef>
              <a:buClr>
                <a:srgbClr val="000000"/>
              </a:buClr>
              <a:buSzPct val="45000"/>
              <a:buFont typeface="Wingdings"/>
              <a:buChar char=""/>
              <a:defRPr/>
            </a:pPr>
            <a:r>
              <a:rPr lang="fr-FR" sz="1800" b="0" strike="noStrike" spc="-1">
                <a:solidFill>
                  <a:srgbClr val="000000"/>
                </a:solidFill>
                <a:latin typeface="Calibri"/>
              </a:rPr>
              <a:t>Troisième niveau de plan</a:t>
            </a:r>
            <a:endParaRPr/>
          </a:p>
          <a:p>
            <a:pPr marL="1728000" lvl="3" indent="-216000">
              <a:spcBef>
                <a:spcPts val="567"/>
              </a:spcBef>
              <a:buClr>
                <a:srgbClr val="000000"/>
              </a:buClr>
              <a:buSzPct val="75000"/>
              <a:buFont typeface="Symbol"/>
              <a:buChar char=""/>
              <a:defRPr/>
            </a:pPr>
            <a:r>
              <a:rPr lang="fr-FR" sz="1800" b="0" strike="noStrike" spc="-1">
                <a:solidFill>
                  <a:srgbClr val="000000"/>
                </a:solidFill>
                <a:latin typeface="Calibri"/>
              </a:rPr>
              <a:t>Quatrième niveau de plan</a:t>
            </a:r>
            <a:endParaRPr/>
          </a:p>
          <a:p>
            <a:pPr marL="2160000" lvl="4" indent="-216000">
              <a:spcBef>
                <a:spcPts val="283"/>
              </a:spcBef>
              <a:buClr>
                <a:srgbClr val="000000"/>
              </a:buClr>
              <a:buSzPct val="45000"/>
              <a:buFont typeface="Wingdings"/>
              <a:buChar char=""/>
              <a:defRPr/>
            </a:pPr>
            <a:r>
              <a:rPr lang="fr-FR" sz="2000" b="0" strike="noStrike" spc="-1">
                <a:solidFill>
                  <a:srgbClr val="000000"/>
                </a:solidFill>
                <a:latin typeface="Calibri"/>
              </a:rPr>
              <a:t>Cinquième niveau de plan</a:t>
            </a:r>
            <a:endParaRPr/>
          </a:p>
          <a:p>
            <a:pPr marL="2592000" lvl="5" indent="-216000">
              <a:spcBef>
                <a:spcPts val="283"/>
              </a:spcBef>
              <a:buClr>
                <a:srgbClr val="000000"/>
              </a:buClr>
              <a:buSzPct val="45000"/>
              <a:buFont typeface="Wingdings"/>
              <a:buChar char=""/>
              <a:defRPr/>
            </a:pPr>
            <a:r>
              <a:rPr lang="fr-FR" sz="2000" b="0" strike="noStrike" spc="-1">
                <a:solidFill>
                  <a:srgbClr val="000000"/>
                </a:solidFill>
                <a:latin typeface="Calibri"/>
              </a:rPr>
              <a:t>Sixième niveau de plan</a:t>
            </a:r>
            <a:endParaRPr/>
          </a:p>
          <a:p>
            <a:pPr marL="3024000" lvl="6" indent="-216000">
              <a:spcBef>
                <a:spcPts val="283"/>
              </a:spcBef>
              <a:buClr>
                <a:srgbClr val="000000"/>
              </a:buClr>
              <a:buSzPct val="45000"/>
              <a:buFont typeface="Wingdings"/>
              <a:buChar char=""/>
              <a:defRPr/>
            </a:pPr>
            <a:r>
              <a:rPr lang="fr-FR" sz="2000" b="0" strike="noStrike" spc="-1">
                <a:solidFill>
                  <a:srgbClr val="000000"/>
                </a:solidFill>
                <a:latin typeface="Calibri"/>
              </a:rPr>
              <a:t>Septième niveau de plan</a:t>
            </a:r>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doi.org/10.18167/COOPIST/0055" TargetMode="External"/><Relationship Id="rId4" Type="http://schemas.openxmlformats.org/officeDocument/2006/relationships/hyperlink" Target="https://www.ouvrirlascience.fr/wp-content/uploads/2018/11/Principes-lignes-directrices-de-l%E2%80%99OCDE-pour-l%E2%80%99acc%C3%A8s-aux-donn%C3%A9es_38500823.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coop-ist.cirad.fr/content/download/5922/43494/version/2/file/Cycle-vie-donnees-Poster-Cirad-2016.pdf" TargetMode="External"/><Relationship Id="rId5" Type="http://schemas.openxmlformats.org/officeDocument/2006/relationships/hyperlink" Target="https://doranum.fr/enjeux-benefices/le-cycle-de-vie-des-donnees-de-recherche/"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ouvrirlascience.fr/passeport-pour-la-science-ouverte-guide-pratique-a-lusage-des-doctorants/" TargetMode="External"/><Relationship Id="rId5" Type="http://schemas.openxmlformats.org/officeDocument/2006/relationships/hyperlink" Target="https://science-ouverte.inrae.fr/fr/les-donnees-et-le-numerique-scientifiques/produire-des-donnees-fair"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donnees-recherche@parisnanterre.fr" TargetMode="External"/><Relationship Id="rId5" Type="http://schemas.openxmlformats.org/officeDocument/2006/relationships/hyperlink" Target="mailto:Aude%20Da%20Cruz-Lima" TargetMode="External"/><Relationship Id="rId4" Type="http://schemas.openxmlformats.org/officeDocument/2006/relationships/hyperlink" Target="mailto:c.delayartous@parisnanterre.f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ouvrirlascience.fr/des-identifiants-ouverts-pour-la-science-ouverte-note-dorientatio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doranum.fr/identifiants-perennes-pid/identifiants-perennes-apercu_10_13143_t427-f432/"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s://doranum.fr/identifiants-perennes-pid/identifiants-perennes-apercu_10_13143_t427-f432/"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hyperlink" Target="https://urfist.chartes.psl.eu/sites/default/files/docs/20210520_ancelin-fabre_initiation_dr.pdf"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oranum.fr/metadonnees-standards-formats/cours-introductif-sur-les-metadonnees_10_13143_vwce-g96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recherche.data.gouv.fr/fr/categorie/33/guide/modele-de-readm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s://doranum.fr/wp-content/uploads/5regles_resume.pdf" TargetMode="External"/><Relationship Id="rId5" Type="http://schemas.openxmlformats.org/officeDocument/2006/relationships/hyperlink" Target="https://doranum.fr/stockage-archivage/comment-nommer-fichiers_10_13143_wgqw-aa59/"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doranum.fr/stockage-archivage/comment-nommer-fichiers_10_13143_wgqw-aa59/"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hyperlink" Target="https://databasebook.hypotheses.org/1387" TargetMode="External"/><Relationship Id="rId4" Type="http://schemas.openxmlformats.org/officeDocument/2006/relationships/hyperlink" Target="http://thinkcomposer.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doranum.fr/data-paper-data-journal/data-papers-et-data-journals-fiche-synthetique_10_13143_2wcb-fw52/"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s://doranum.fr/metadonnees-standards-formats/schemas-metadonnees_10_13143_j8bc-0z74/" TargetMode="External"/><Relationship Id="rId5" Type="http://schemas.openxmlformats.org/officeDocument/2006/relationships/hyperlink" Target="https://doranum.fr/metadonnees-standards-formats/cycle-metadonnees_10_13143_eaxe-c379/" TargetMode="External"/><Relationship Id="rId4" Type="http://schemas.openxmlformats.org/officeDocument/2006/relationships/hyperlink" Target="https://recherche.data.gouv.fr/fr/categorie/33/guide/modele-de-read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doranum.fr/stockage-archivage/quiz-format-ouvert-ou-ferme_10_13143_mcwq-qs64/" TargetMode="External"/><Relationship Id="rId4" Type="http://schemas.openxmlformats.org/officeDocument/2006/relationships/hyperlink" Target="https://bu.univ-amu.libguides.com/ld.php?content_id=3343879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hyperlink" Target="https://doranum.fr/stockage-archivage/quiz-format-ouvert-ou-ferme_10_13143_mcwq-qs6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s://doranum.fr/stockage-archivage/stockage-partage-archivage-quelles-differences_10_13143_5dax-qp5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hyperlink" Target="https://doranum.fr/stockage-archivage/stockage-donnees_10_13143_z0ge-nc29/" TargetMode="Externa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hyperlink" Target="https://api.nakala.fr/data/10.34847/nkl.5aeek21o/390d0f65eeb7a6963e6c5ddb584764c15421575d" TargetMode="External"/><Relationship Id="rId3" Type="http://schemas.openxmlformats.org/officeDocument/2006/relationships/image" Target="../media/image1.jpg"/><Relationship Id="rId7" Type="http://schemas.openxmlformats.org/officeDocument/2006/relationships/hyperlink" Target="https://dri.parisnanterre.fr/spel/apprendre-a-utiliser-gsuite/" TargetMode="External"/><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hyperlink" Target="https://dri.parisnanterre.fr/spel/15-2/office365/apprendre-a-utiliser-office-365/" TargetMode="External"/><Relationship Id="rId5" Type="http://schemas.openxmlformats.org/officeDocument/2006/relationships/hyperlink" Target="https://dri.parisnanterre.fr/" TargetMode="External"/><Relationship Id="rId4" Type="http://schemas.openxmlformats.org/officeDocument/2006/relationships/hyperlink" Target="https://humanid.huma-num.f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hyperlink" Target="https://prezi.com/ooexm1gxf91l/stockage-des-donnees-la-regle-du-3-2-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hyperlink" Target="https://doranum.fr/stockage-archivage/stockage-partage-archivage-quelles-differences_10_13143_5dax-qp58/" TargetMode="Externa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s://dataverse.harvard.edu/dataverse/cybergeo" TargetMode="External"/><Relationship Id="rId3" Type="http://schemas.openxmlformats.org/officeDocument/2006/relationships/image" Target="../media/image1.jpg"/><Relationship Id="rId7" Type="http://schemas.openxmlformats.org/officeDocument/2006/relationships/hyperlink" Target="https://zenodo.org/"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s://recherche.data.gouv.fr/fr" TargetMode="External"/><Relationship Id="rId5" Type="http://schemas.openxmlformats.org/officeDocument/2006/relationships/hyperlink" Target="https://www.nakala.fr/" TargetMode="External"/><Relationship Id="rId10" Type="http://schemas.openxmlformats.org/officeDocument/2006/relationships/hyperlink" Target="https://doranum.fr/depot-entrepots/la-minute-entrepot_10_13143_nebn-bd46/" TargetMode="External"/><Relationship Id="rId4" Type="http://schemas.openxmlformats.org/officeDocument/2006/relationships/hyperlink" Target="https://data.ird.fr/entrepots-de-donnees-2/" TargetMode="External"/><Relationship Id="rId9" Type="http://schemas.openxmlformats.org/officeDocument/2006/relationships/hyperlink" Target="https://www.re3data.org/browse/by-subjec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jpg"/><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hyperlink" Target="https://anr.fr/fr/lanr/engagements/la-science-ouverte/" TargetMode="External"/><Relationship Id="rId3" Type="http://schemas.openxmlformats.org/officeDocument/2006/relationships/image" Target="../media/image1.jpg"/><Relationship Id="rId7" Type="http://schemas.openxmlformats.org/officeDocument/2006/relationships/hyperlink" Target="https://www.ouvrirlascience.fr/deuxieme-plan-national-pour-la-science-ouverte/" TargetMode="External"/><Relationship Id="rId2" Type="http://schemas.openxmlformats.org/officeDocument/2006/relationships/notesSlide" Target="../notesSlides/notesSlide41.xml"/><Relationship Id="rId1" Type="http://schemas.openxmlformats.org/officeDocument/2006/relationships/slideLayout" Target="../slideLayouts/slideLayout63.xml"/><Relationship Id="rId6" Type="http://schemas.openxmlformats.org/officeDocument/2006/relationships/hyperlink" Target="https://opidor.fr/decret-relatif-au-respect-des-exigences-de-lintegrite-scientifique/" TargetMode="External"/><Relationship Id="rId5" Type="http://schemas.openxmlformats.org/officeDocument/2006/relationships/hyperlink" Target="https://www.vie-publique.fr/eclairage/20301-loi-republique-numerique-7-octobre-2016-loi-lemaire-quels-changements" TargetMode="External"/><Relationship Id="rId10" Type="http://schemas.openxmlformats.org/officeDocument/2006/relationships/hyperlink" Target="https://www.ouvrirlascience.fr/plan-national-pour-la-science-ouverte/" TargetMode="External"/><Relationship Id="rId4" Type="http://schemas.openxmlformats.org/officeDocument/2006/relationships/image" Target="../media/image8.png"/><Relationship Id="rId9" Type="http://schemas.openxmlformats.org/officeDocument/2006/relationships/hyperlink" Target="https://www.cnil.fr/fr/rgpd-de-quoi-parle-t-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50.xml"/><Relationship Id="rId4" Type="http://schemas.openxmlformats.org/officeDocument/2006/relationships/hyperlink" Target="https://doranum.fr/wp-content/uploads/TutoAmate/index.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50.xml"/><Relationship Id="rId5" Type="http://schemas.openxmlformats.org/officeDocument/2006/relationships/hyperlink" Target="https://coop-ist.cirad.fr/gerer-des-donnees/rendre-publics-ses-jeux-de-donnees/5-une-licence-de-diffusion-est-indispensable-pour-rendre-public-un-jeu-de-donnees" TargetMode="External"/><Relationship Id="rId4" Type="http://schemas.openxmlformats.org/officeDocument/2006/relationships/hyperlink" Target="https://doranum.fr/aspects-juridiques-ethiques/guide-des-licences-ouvertes_10_13143_tv6f-sv3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jp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hyperlink" Target="https://recherche.data.gouv.fr/fr/aide-en-ligne" TargetMode="External"/><Relationship Id="rId3" Type="http://schemas.openxmlformats.org/officeDocument/2006/relationships/image" Target="../media/image1.jpg"/><Relationship Id="rId7" Type="http://schemas.openxmlformats.org/officeDocument/2006/relationships/hyperlink" Target="https://hal-pasteur.archives-ouvertes.fr/pasteur-03587216/documen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hal.inrae.fr/hal-03659484/document" TargetMode="External"/><Relationship Id="rId5" Type="http://schemas.openxmlformats.org/officeDocument/2006/relationships/hyperlink" Target="https://espacechercheurs.enpc.fr/sites/default/files/logigramme_a_plat.pdf" TargetMode="External"/><Relationship Id="rId4" Type="http://schemas.openxmlformats.org/officeDocument/2006/relationships/hyperlink" Target="https://coop-ist.cirad.fr/gerer-des-donnees/diffuser-les-donnees/testez-l-arbre-aide-a-la-decision-sur-la-diffusion-des-donnees-de-recherche" TargetMode="External"/><Relationship Id="rId9" Type="http://schemas.openxmlformats.org/officeDocument/2006/relationships/hyperlink" Target="https://datasuds2021.sciencesconf.org/data/program/IRD_Datasuds_2021_Maurel.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mailto:dpo@liste.parisnanterre.fr" TargetMode="Externa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hyperlink" Target="https://archivesic.ccsd.cnrs.fr/sic_01690547v2/documen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doranum.fr/plan-gestion-donnees-dmp/la-minuteplan-de-gestion-des-donnees_10_13143_dwmf-2j16/"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hyperlink" Target="https://dmp.opidor.fr/" TargetMode="External"/><Relationship Id="rId5" Type="http://schemas.openxmlformats.org/officeDocument/2006/relationships/hyperlink" Target="https://hal.inrae.fr/hal-02791507" TargetMode="Externa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hyperlink" Target="https://science-ouverte.parisnanterre.fr/donnees-ouvertes-open-data/les-donnees-de-la-recherche/parcours-quador-1" TargetMode="Externa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hyperlink" Target="https://datasuds2021.sciencesconf.org/data/program/IRD_Datasuds_2021_Maurel.pdf" TargetMode="External"/><Relationship Id="rId3" Type="http://schemas.openxmlformats.org/officeDocument/2006/relationships/hyperlink" Target="https://coop-ist.cirad.fr/content/download/5922/43494/version/2/file/Cycle-vie-donnees-Poster-Cirad-2016.pdf" TargetMode="External"/><Relationship Id="rId7" Type="http://schemas.openxmlformats.org/officeDocument/2006/relationships/hyperlink" Target="https://www.canal-u.tv/producteurs/humanum/anf/gerer_ses_donnees" TargetMode="External"/><Relationship Id="rId12" Type="http://schemas.openxmlformats.org/officeDocument/2006/relationships/hyperlink" Target="https://dmp.opidor.fr/" TargetMode="External"/><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hyperlink" Target="https://doranum.fr/enjeux-benefices/parcours-interactif-sur-la-gestion-des-donnees-de-la-recherche_10_13143_3xnz-as06/" TargetMode="External"/><Relationship Id="rId11" Type="http://schemas.openxmlformats.org/officeDocument/2006/relationships/hyperlink" Target="https://urfist.chartes.psl.eu/ressources/introduction-aux-donnees-de-la-recherche-principes-outils-methodes-et-bonnes-pratiques" TargetMode="External"/><Relationship Id="rId5" Type="http://schemas.openxmlformats.org/officeDocument/2006/relationships/hyperlink" Target="http://doranum.fr/" TargetMode="External"/><Relationship Id="rId10" Type="http://schemas.openxmlformats.org/officeDocument/2006/relationships/hyperlink" Target="https://www.ouvrirlascience.fr/science-ouverte-donnees-de-la-recherche/" TargetMode="External"/><Relationship Id="rId4" Type="http://schemas.openxmlformats.org/officeDocument/2006/relationships/hyperlink" Target="https://coop-ist.cirad.fr/gerer-des-donnees/s-initier-en-ligne-aux-donnees-de-la-recherche/1-familiarisez-vous-avec-le-concept-de-donnees-de-la-recherche" TargetMode="External"/><Relationship Id="rId9" Type="http://schemas.openxmlformats.org/officeDocument/2006/relationships/hyperlink" Target="https://www.ouvrirlascience.fr/passeport-pour-la-science-ouverte-guide-pratique-a-lusage-des-doctorant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hal.parisnanterre.fr/hal-04409017v1" TargetMode="Externa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ouvrirlascience.fr/deuxieme-plan-national-pour-la-science-ouverte-pns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a:blip r:embed="rId2">
            <a:alphaModFix amt="17000"/>
          </a:blip>
          <a:stretch/>
        </a:blipFill>
        <a:effectLst/>
      </p:bgPr>
    </p:bg>
    <p:spTree>
      <p:nvGrpSpPr>
        <p:cNvPr id="1" name=""/>
        <p:cNvGrpSpPr/>
        <p:nvPr/>
      </p:nvGrpSpPr>
      <p:grpSpPr bwMode="auto">
        <a:xfrm>
          <a:off x="0" y="0"/>
          <a:ext cx="0" cy="0"/>
          <a:chOff x="0" y="0"/>
          <a:chExt cx="0" cy="0"/>
        </a:xfrm>
      </p:grpSpPr>
      <p:pic>
        <p:nvPicPr>
          <p:cNvPr id="250" name="Image 2"/>
          <p:cNvPicPr/>
          <p:nvPr/>
        </p:nvPicPr>
        <p:blipFill>
          <a:blip r:embed="rId2"/>
          <a:stretch/>
        </p:blipFill>
        <p:spPr bwMode="auto">
          <a:xfrm>
            <a:off x="0" y="0"/>
            <a:ext cx="12191760" cy="6857640"/>
          </a:xfrm>
          <a:prstGeom prst="rect">
            <a:avLst/>
          </a:prstGeom>
          <a:ln w="0">
            <a:noFill/>
          </a:ln>
        </p:spPr>
      </p:pic>
      <p:sp>
        <p:nvSpPr>
          <p:cNvPr id="251" name="PlaceHolder 1"/>
          <p:cNvSpPr>
            <a:spLocks noGrp="1"/>
          </p:cNvSpPr>
          <p:nvPr>
            <p:ph type="title"/>
          </p:nvPr>
        </p:nvSpPr>
        <p:spPr bwMode="auto">
          <a:xfrm>
            <a:off x="1523880" y="1122480"/>
            <a:ext cx="9143640" cy="2387160"/>
          </a:xfrm>
          <a:prstGeom prst="rect">
            <a:avLst/>
          </a:prstGeom>
          <a:noFill/>
          <a:ln w="0">
            <a:noFill/>
          </a:ln>
        </p:spPr>
        <p:txBody>
          <a:bodyPr anchor="b">
            <a:normAutofit/>
          </a:bodyPr>
          <a:lstStyle/>
          <a:p>
            <a:pPr algn="ctr">
              <a:lnSpc>
                <a:spcPct val="90000"/>
              </a:lnSpc>
              <a:buNone/>
              <a:defRPr/>
            </a:pPr>
            <a:r>
              <a:rPr lang="fr-FR" sz="6600" b="0" strike="noStrike" spc="-1">
                <a:solidFill>
                  <a:srgbClr val="000000"/>
                </a:solidFill>
                <a:latin typeface="Calibri Light"/>
                <a:ea typeface="Arial"/>
              </a:rPr>
              <a:t>Maîtriser les données </a:t>
            </a:r>
            <a:br>
              <a:rPr/>
            </a:br>
            <a:r>
              <a:rPr lang="fr-FR" sz="6600" b="0" strike="noStrike" spc="-1">
                <a:solidFill>
                  <a:srgbClr val="000000"/>
                </a:solidFill>
                <a:latin typeface="Calibri Light"/>
                <a:ea typeface="Arial"/>
              </a:rPr>
              <a:t>de sa thèse</a:t>
            </a:r>
            <a:endParaRPr lang="fr-FR" sz="6600" b="0" strike="noStrike" spc="-1">
              <a:solidFill>
                <a:srgbClr val="000000"/>
              </a:solidFill>
              <a:latin typeface="Calibri"/>
            </a:endParaRPr>
          </a:p>
        </p:txBody>
      </p:sp>
      <p:sp>
        <p:nvSpPr>
          <p:cNvPr id="252" name="PlaceHolder 2"/>
          <p:cNvSpPr>
            <a:spLocks noGrp="1"/>
          </p:cNvSpPr>
          <p:nvPr>
            <p:ph type="subTitle"/>
          </p:nvPr>
        </p:nvSpPr>
        <p:spPr bwMode="auto">
          <a:xfrm>
            <a:off x="1523879" y="3861000"/>
            <a:ext cx="9143640" cy="847071"/>
          </a:xfrm>
          <a:prstGeom prst="rect">
            <a:avLst/>
          </a:prstGeom>
          <a:noFill/>
          <a:ln w="0">
            <a:noFill/>
          </a:ln>
        </p:spPr>
        <p:txBody>
          <a:bodyPr vertOverflow="overflow" horzOverflow="overflow" vert="horz" wrap="square" lIns="0" tIns="0" rIns="0" bIns="0" numCol="1" spcCol="0" rtlCol="0" fromWordArt="0" anchor="t" anchorCtr="0" forceAA="0" compatLnSpc="0">
            <a:normAutofit/>
          </a:bodyPr>
          <a:lstStyle/>
          <a:p>
            <a:pPr algn="ctr">
              <a:lnSpc>
                <a:spcPct val="90000"/>
              </a:lnSpc>
              <a:spcBef>
                <a:spcPts val="1001"/>
              </a:spcBef>
              <a:buNone/>
              <a:tabLst>
                <a:tab pos="0" algn="l"/>
              </a:tabLst>
              <a:defRPr/>
            </a:pPr>
            <a:r>
              <a:rPr lang="fr-FR" sz="4800" b="0" strike="noStrike" spc="-1" dirty="0">
                <a:solidFill>
                  <a:srgbClr val="000000"/>
                </a:solidFill>
                <a:latin typeface="Calibri Light"/>
                <a:ea typeface="Arial"/>
              </a:rPr>
              <a:t>De la gestion à l’ouverture</a:t>
            </a:r>
            <a:endParaRPr lang="fr-FR" sz="4800" b="0" strike="noStrike" spc="-1" dirty="0">
              <a:latin typeface="Arial"/>
            </a:endParaRPr>
          </a:p>
        </p:txBody>
      </p:sp>
      <p:sp>
        <p:nvSpPr>
          <p:cNvPr id="253" name="Subtitle 2"/>
          <p:cNvSpPr/>
          <p:nvPr/>
        </p:nvSpPr>
        <p:spPr bwMode="auto">
          <a:xfrm>
            <a:off x="335520" y="5715720"/>
            <a:ext cx="4104296" cy="871920"/>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overflow" numCol="1" spcCol="0" anchor="t">
            <a:normAutofit fontScale="92500"/>
          </a:bodyPr>
          <a:lstStyle/>
          <a:p>
            <a:pPr>
              <a:lnSpc>
                <a:spcPct val="90000"/>
              </a:lnSpc>
              <a:spcBef>
                <a:spcPts val="1001"/>
              </a:spcBef>
              <a:buNone/>
              <a:tabLst>
                <a:tab pos="0" algn="l"/>
              </a:tabLst>
              <a:defRPr/>
            </a:pPr>
            <a:r>
              <a:rPr lang="fr-FR" sz="2200" b="0" strike="noStrike" spc="-1" dirty="0">
                <a:solidFill>
                  <a:srgbClr val="000000"/>
                </a:solidFill>
                <a:latin typeface="Calibri Light"/>
                <a:ea typeface="Arial"/>
              </a:rPr>
              <a:t>Cécile Delay (UPN, SCD)</a:t>
            </a:r>
            <a:endParaRPr dirty="0"/>
          </a:p>
          <a:p>
            <a:pPr>
              <a:lnSpc>
                <a:spcPct val="90000"/>
              </a:lnSpc>
              <a:spcBef>
                <a:spcPts val="1001"/>
              </a:spcBef>
              <a:buNone/>
              <a:tabLst>
                <a:tab pos="0" algn="l"/>
              </a:tabLst>
              <a:defRPr/>
            </a:pPr>
            <a:r>
              <a:rPr lang="fr-FR" sz="2200" spc="-1" dirty="0">
                <a:solidFill>
                  <a:srgbClr val="000000"/>
                </a:solidFill>
                <a:latin typeface="Calibri Light"/>
              </a:rPr>
              <a:t>Aude Da Cruz Lima (CNRS, </a:t>
            </a:r>
            <a:r>
              <a:rPr lang="fr-FR" sz="2200" spc="-1" dirty="0" err="1">
                <a:solidFill>
                  <a:srgbClr val="000000"/>
                </a:solidFill>
                <a:latin typeface="Calibri Light"/>
              </a:rPr>
              <a:t>Modyco</a:t>
            </a:r>
            <a:r>
              <a:rPr lang="fr-FR" sz="2200" spc="-1" dirty="0">
                <a:solidFill>
                  <a:srgbClr val="000000"/>
                </a:solidFill>
                <a:latin typeface="Calibri Light"/>
              </a:rPr>
              <a:t>)</a:t>
            </a:r>
            <a:endParaRPr lang="fr-FR" sz="2200" spc="-1" dirty="0"/>
          </a:p>
          <a:p>
            <a:pPr>
              <a:lnSpc>
                <a:spcPct val="90000"/>
              </a:lnSpc>
              <a:spcBef>
                <a:spcPts val="1001"/>
              </a:spcBef>
              <a:buNone/>
              <a:tabLst>
                <a:tab pos="0" algn="l"/>
              </a:tabLst>
              <a:defRPr/>
            </a:pPr>
            <a:endParaRPr lang="fr-FR" sz="2200" b="0" strike="noStrike" spc="-1" dirty="0">
              <a:latin typeface="Arial"/>
            </a:endParaRPr>
          </a:p>
        </p:txBody>
      </p:sp>
      <p:pic>
        <p:nvPicPr>
          <p:cNvPr id="254" name="Image 1"/>
          <p:cNvPicPr/>
          <p:nvPr/>
        </p:nvPicPr>
        <p:blipFill>
          <a:blip r:embed="rId3"/>
          <a:stretch/>
        </p:blipFill>
        <p:spPr bwMode="auto">
          <a:xfrm>
            <a:off x="191520" y="232919"/>
            <a:ext cx="2880144" cy="703115"/>
          </a:xfrm>
          <a:prstGeom prst="rect">
            <a:avLst/>
          </a:prstGeom>
          <a:ln w="0">
            <a:noFill/>
          </a:ln>
        </p:spPr>
      </p:pic>
      <p:pic>
        <p:nvPicPr>
          <p:cNvPr id="255" name="Image 12"/>
          <p:cNvPicPr>
            <a:picLocks noChangeAspect="1"/>
          </p:cNvPicPr>
          <p:nvPr/>
        </p:nvPicPr>
        <p:blipFill>
          <a:blip r:embed="rId4"/>
          <a:stretch/>
        </p:blipFill>
        <p:spPr bwMode="auto">
          <a:xfrm>
            <a:off x="9473424" y="6543879"/>
            <a:ext cx="985674" cy="210466"/>
          </a:xfrm>
          <a:prstGeom prst="rect">
            <a:avLst/>
          </a:prstGeom>
          <a:ln w="0">
            <a:noFill/>
          </a:ln>
        </p:spPr>
      </p:pic>
      <p:sp>
        <p:nvSpPr>
          <p:cNvPr id="23834800" name="PlaceHolder 2"/>
          <p:cNvSpPr>
            <a:spLocks noGrp="1"/>
          </p:cNvSpPr>
          <p:nvPr/>
        </p:nvSpPr>
        <p:spPr bwMode="auto">
          <a:xfrm>
            <a:off x="4794706" y="4890807"/>
            <a:ext cx="2377649" cy="443911"/>
          </a:xfrm>
          <a:prstGeom prst="rect">
            <a:avLst/>
          </a:prstGeom>
          <a:noFill/>
          <a:ln w="0">
            <a:noFill/>
          </a:ln>
        </p:spPr>
        <p:txBody>
          <a:bodyPr vertOverflow="overflow" horzOverflow="overflow" vert="horz" wrap="square" lIns="0" tIns="0" rIns="0" bIns="0" numCol="1" spcCol="0" rtlCol="0" fromWordArt="0" anchor="t" anchorCtr="0" forceAA="0" compatLnSpc="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algn="ctr">
              <a:lnSpc>
                <a:spcPct val="90000"/>
              </a:lnSpc>
              <a:spcBef>
                <a:spcPts val="1000"/>
              </a:spcBef>
              <a:buNone/>
              <a:tabLst>
                <a:tab pos="0" algn="l"/>
              </a:tabLst>
              <a:defRPr/>
            </a:pPr>
            <a:r>
              <a:rPr lang="fr-FR" sz="2400" b="0" strike="noStrike" spc="0" dirty="0">
                <a:solidFill>
                  <a:srgbClr val="000000"/>
                </a:solidFill>
                <a:latin typeface="Calibri Light"/>
                <a:ea typeface="Arial"/>
              </a:rPr>
              <a:t>Novembre 2025</a:t>
            </a:r>
            <a:endParaRPr lang="fr-FR" sz="2400" b="0" strike="noStrike" spc="0" dirty="0">
              <a:latin typeface="Arial"/>
            </a:endParaRPr>
          </a:p>
        </p:txBody>
      </p:sp>
      <p:pic>
        <p:nvPicPr>
          <p:cNvPr id="135648209" name="Image 135648208"/>
          <p:cNvPicPr>
            <a:picLocks noChangeAspect="1"/>
          </p:cNvPicPr>
          <p:nvPr/>
        </p:nvPicPr>
        <p:blipFill>
          <a:blip r:embed="rId5"/>
          <a:srcRect r="21592"/>
          <a:stretch/>
        </p:blipFill>
        <p:spPr bwMode="auto">
          <a:xfrm>
            <a:off x="10620374" y="6543879"/>
            <a:ext cx="1407174" cy="186446"/>
          </a:xfrm>
          <a:prstGeom prst="rect">
            <a:avLst/>
          </a:prstGeom>
        </p:spPr>
      </p:pic>
      <p:pic>
        <p:nvPicPr>
          <p:cNvPr id="1054405348" name="Image 5"/>
          <p:cNvPicPr/>
          <p:nvPr/>
        </p:nvPicPr>
        <p:blipFill>
          <a:blip r:embed="rId6"/>
          <a:stretch/>
        </p:blipFill>
        <p:spPr bwMode="auto">
          <a:xfrm>
            <a:off x="451499" y="6587639"/>
            <a:ext cx="539749" cy="186446"/>
          </a:xfrm>
          <a:prstGeom prst="rect">
            <a:avLst/>
          </a:prstGeom>
          <a:ln w="0">
            <a:noFill/>
          </a:ln>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8248" y="6490218"/>
            <a:ext cx="896918" cy="3095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0"/>
          </a:blip>
          <a:stretch/>
        </a:blipFill>
        <a:effectLst/>
      </p:bgPr>
    </p:bg>
    <p:spTree>
      <p:nvGrpSpPr>
        <p:cNvPr id="1" name=""/>
        <p:cNvGrpSpPr/>
        <p:nvPr/>
      </p:nvGrpSpPr>
      <p:grpSpPr bwMode="auto">
        <a:xfrm>
          <a:off x="0" y="0"/>
          <a:ext cx="0" cy="0"/>
          <a:chOff x="0" y="0"/>
          <a:chExt cx="0" cy="0"/>
        </a:xfrm>
      </p:grpSpPr>
      <p:pic>
        <p:nvPicPr>
          <p:cNvPr id="335" name="Image 7"/>
          <p:cNvPicPr/>
          <p:nvPr/>
        </p:nvPicPr>
        <p:blipFill>
          <a:blip r:embed="rId3"/>
          <a:stretch/>
        </p:blipFill>
        <p:spPr bwMode="auto">
          <a:xfrm>
            <a:off x="0" y="0"/>
            <a:ext cx="12191760" cy="6857640"/>
          </a:xfrm>
          <a:prstGeom prst="rect">
            <a:avLst/>
          </a:prstGeom>
          <a:ln w="0">
            <a:noFill/>
          </a:ln>
        </p:spPr>
      </p:pic>
      <p:sp>
        <p:nvSpPr>
          <p:cNvPr id="336" name="PlaceHolder 1"/>
          <p:cNvSpPr>
            <a:spLocks noGrp="1"/>
          </p:cNvSpPr>
          <p:nvPr>
            <p:ph type="title"/>
          </p:nvPr>
        </p:nvSpPr>
        <p:spPr bwMode="auto">
          <a:xfrm>
            <a:off x="0" y="262080"/>
            <a:ext cx="12191760" cy="11534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Définition – Données de recherche</a:t>
            </a:r>
            <a:endParaRPr lang="fr-FR" sz="4400" b="0" strike="noStrike" spc="-1">
              <a:solidFill>
                <a:srgbClr val="000000"/>
              </a:solidFill>
              <a:latin typeface="Calibri"/>
            </a:endParaRPr>
          </a:p>
        </p:txBody>
      </p:sp>
      <p:sp>
        <p:nvSpPr>
          <p:cNvPr id="2" name="ZoneTexte 1"/>
          <p:cNvSpPr txBox="1"/>
          <p:nvPr/>
        </p:nvSpPr>
        <p:spPr bwMode="auto">
          <a:xfrm>
            <a:off x="767404" y="1712412"/>
            <a:ext cx="10585712" cy="4023649"/>
          </a:xfrm>
          <a:prstGeom prst="rect">
            <a:avLst/>
          </a:prstGeom>
          <a:noFill/>
        </p:spPr>
        <p:txBody>
          <a:bodyPr wrap="square" rtlCol="0">
            <a:spAutoFit/>
          </a:bodyPr>
          <a:lstStyle/>
          <a:p>
            <a:pPr>
              <a:spcAft>
                <a:spcPts val="601"/>
              </a:spcAft>
              <a:buNone/>
              <a:tabLst>
                <a:tab pos="0" algn="l"/>
              </a:tabLst>
              <a:defRPr/>
            </a:pPr>
            <a:r>
              <a:rPr lang="fr-FR" sz="2400" spc="-1">
                <a:solidFill>
                  <a:srgbClr val="000000"/>
                </a:solidFill>
                <a:latin typeface="Calibri"/>
                <a:ea typeface="Arial"/>
              </a:rPr>
              <a:t>La définition la plus couramment utilisée est celle de l’OCDE :</a:t>
            </a:r>
            <a:endParaRPr lang="fr-FR" sz="2400" spc="-1">
              <a:solidFill>
                <a:srgbClr val="000000"/>
              </a:solidFill>
              <a:latin typeface="Calibri"/>
            </a:endParaRPr>
          </a:p>
          <a:p>
            <a:pPr>
              <a:spcAft>
                <a:spcPts val="601"/>
              </a:spcAft>
              <a:buNone/>
              <a:tabLst>
                <a:tab pos="0" algn="l"/>
              </a:tabLst>
              <a:defRPr/>
            </a:pPr>
            <a:r>
              <a:rPr lang="fr-FR" sz="2400" spc="-1">
                <a:solidFill>
                  <a:srgbClr val="000000"/>
                </a:solidFill>
                <a:latin typeface="Calibri"/>
                <a:ea typeface="Arial"/>
              </a:rPr>
              <a:t>Les données de la recherche sont définies comme des </a:t>
            </a:r>
            <a:r>
              <a:rPr lang="fr-FR" sz="2400" b="1" spc="0">
                <a:solidFill>
                  <a:srgbClr val="000000"/>
                </a:solidFill>
                <a:latin typeface="Calibri"/>
                <a:ea typeface="Arial"/>
              </a:rPr>
              <a:t>enregistrements factuels</a:t>
            </a:r>
            <a:r>
              <a:rPr lang="fr-FR" sz="2400" spc="0">
                <a:solidFill>
                  <a:srgbClr val="000000"/>
                </a:solidFill>
                <a:latin typeface="Calibri"/>
                <a:ea typeface="Arial"/>
              </a:rPr>
              <a:t> (chiffres, textes, images et sons), qui sont utilisés comme </a:t>
            </a:r>
            <a:r>
              <a:rPr lang="fr-FR" sz="2400" b="1" spc="0">
                <a:solidFill>
                  <a:srgbClr val="000000"/>
                </a:solidFill>
                <a:latin typeface="Calibri"/>
                <a:ea typeface="Arial"/>
              </a:rPr>
              <a:t>sources principales</a:t>
            </a:r>
            <a:r>
              <a:rPr lang="fr-FR" sz="2400" spc="0">
                <a:solidFill>
                  <a:srgbClr val="000000"/>
                </a:solidFill>
                <a:latin typeface="Calibri"/>
                <a:ea typeface="Arial"/>
              </a:rPr>
              <a:t> pour la recherche scientifique et sont généralement reconnus par la communauté scientifique comme nécessaires pour valider les résultats de la recherche.</a:t>
            </a:r>
            <a:endParaRPr/>
          </a:p>
          <a:p>
            <a:pPr>
              <a:buNone/>
              <a:tabLst>
                <a:tab pos="0" algn="l"/>
              </a:tabLst>
              <a:defRPr/>
            </a:pPr>
            <a:r>
              <a:rPr lang="fr-FR" sz="1600" u="sng" spc="-1">
                <a:solidFill>
                  <a:srgbClr val="0563C1"/>
                </a:solidFill>
                <a:latin typeface="Calibri"/>
                <a:ea typeface="Arial"/>
                <a:hlinkClick r:id="rId4" tooltip="https://www.ouvrirlascience.fr/wp-content/uploads/2018/11/Principes-lignes-directrices-de-l%E2%80%99OCDE-pour-l%E2%80%99acc%C3%A8s-aux-donn%C3%A9es_38500823.pdf"/>
              </a:rPr>
              <a:t>Principes et lignes directrices de l’OCDE pour l’accès aux données de la recherche financée sur fonds publics</a:t>
            </a:r>
            <a:r>
              <a:rPr lang="fr-FR" sz="1600" spc="-1">
                <a:solidFill>
                  <a:srgbClr val="000000"/>
                </a:solidFill>
                <a:latin typeface="Calibri"/>
                <a:ea typeface="Arial"/>
              </a:rPr>
              <a:t> (2006)</a:t>
            </a:r>
            <a:endParaRPr lang="fr-FR" sz="2000" spc="-1">
              <a:solidFill>
                <a:srgbClr val="000000"/>
              </a:solidFill>
              <a:latin typeface="Calibri"/>
            </a:endParaRPr>
          </a:p>
          <a:p>
            <a:pPr>
              <a:buNone/>
              <a:tabLst>
                <a:tab pos="0" algn="l"/>
              </a:tabLst>
              <a:defRPr/>
            </a:pPr>
            <a:endParaRPr lang="fr-FR" sz="2400" spc="-1">
              <a:solidFill>
                <a:srgbClr val="000000"/>
              </a:solidFill>
              <a:latin typeface="Calibri"/>
            </a:endParaRPr>
          </a:p>
          <a:p>
            <a:pPr>
              <a:buNone/>
              <a:tabLst>
                <a:tab pos="0" algn="l"/>
              </a:tabLst>
              <a:defRPr/>
            </a:pPr>
            <a:r>
              <a:rPr lang="fr-FR" sz="2400" spc="-1">
                <a:solidFill>
                  <a:srgbClr val="000000"/>
                </a:solidFill>
                <a:latin typeface="Calibri"/>
                <a:ea typeface="Arial"/>
              </a:rPr>
              <a:t>Une définition plus large et plus opérante :</a:t>
            </a:r>
            <a:endParaRPr lang="fr-FR" sz="2400" spc="-1">
              <a:solidFill>
                <a:srgbClr val="000000"/>
              </a:solidFill>
              <a:latin typeface="Calibri"/>
            </a:endParaRPr>
          </a:p>
          <a:p>
            <a:pPr>
              <a:buNone/>
              <a:tabLst>
                <a:tab pos="0" algn="l"/>
              </a:tabLst>
              <a:defRPr/>
            </a:pPr>
            <a:r>
              <a:rPr lang="fr-FR" sz="2400" spc="-1">
                <a:solidFill>
                  <a:srgbClr val="000000"/>
                </a:solidFill>
                <a:latin typeface="Calibri"/>
                <a:ea typeface="Arial"/>
              </a:rPr>
              <a:t>Il s’agit de l’</a:t>
            </a:r>
            <a:r>
              <a:rPr lang="fr-FR" sz="2400" b="1" spc="0">
                <a:solidFill>
                  <a:srgbClr val="000000"/>
                </a:solidFill>
                <a:latin typeface="Calibri"/>
                <a:ea typeface="Arial"/>
              </a:rPr>
              <a:t>ensemble des informations collectées, observées ou créées</a:t>
            </a:r>
            <a:r>
              <a:rPr lang="fr-FR" sz="2400" spc="0">
                <a:solidFill>
                  <a:srgbClr val="000000"/>
                </a:solidFill>
                <a:latin typeface="Calibri"/>
                <a:ea typeface="Arial"/>
              </a:rPr>
              <a:t> sous forme</a:t>
            </a:r>
            <a:endParaRPr/>
          </a:p>
          <a:p>
            <a:pPr>
              <a:buNone/>
              <a:tabLst>
                <a:tab pos="0" algn="l"/>
              </a:tabLst>
              <a:defRPr/>
            </a:pPr>
            <a:r>
              <a:rPr lang="fr-FR" sz="2400" spc="-1">
                <a:solidFill>
                  <a:srgbClr val="000000"/>
                </a:solidFill>
                <a:latin typeface="Calibri"/>
                <a:ea typeface="Arial"/>
              </a:rPr>
              <a:t>numérique </a:t>
            </a:r>
            <a:r>
              <a:rPr lang="fr-FR" sz="2400" b="1" spc="0">
                <a:solidFill>
                  <a:srgbClr val="000000"/>
                </a:solidFill>
                <a:latin typeface="Calibri"/>
                <a:ea typeface="Arial"/>
              </a:rPr>
              <a:t>dans le cadre d’un projet de recherche</a:t>
            </a:r>
            <a:r>
              <a:rPr lang="fr-FR" sz="2400" spc="0">
                <a:solidFill>
                  <a:srgbClr val="000000"/>
                </a:solidFill>
                <a:latin typeface="Calibri"/>
                <a:ea typeface="Arial"/>
              </a:rPr>
              <a:t>.</a:t>
            </a:r>
            <a:endParaRPr/>
          </a:p>
          <a:p>
            <a:pPr>
              <a:buNone/>
              <a:tabLst>
                <a:tab pos="0" algn="l"/>
              </a:tabLst>
              <a:defRPr/>
            </a:pPr>
            <a:r>
              <a:rPr lang="fr-FR" sz="1600">
                <a:latin typeface="Calibri"/>
                <a:cs typeface="Calibri"/>
              </a:rPr>
              <a:t>Deboin, M.-C. (2020). </a:t>
            </a:r>
            <a:r>
              <a:rPr lang="fr-FR" sz="1600" u="sng">
                <a:latin typeface="Calibri"/>
                <a:cs typeface="Calibri"/>
                <a:hlinkClick r:id="rId5" tooltip="https://doi.org/10.18167/COOPIST/0055"/>
              </a:rPr>
              <a:t>S’initier en ligne aux données de la recherche et à leur gestion</a:t>
            </a:r>
            <a:r>
              <a:rPr lang="fr-FR" sz="1600">
                <a:latin typeface="Calibri"/>
                <a:cs typeface="Calibri"/>
              </a:rPr>
              <a:t>. CIRAD. </a:t>
            </a:r>
            <a:endParaRPr sz="1600" spc="-1">
              <a:solidFill>
                <a:srgbClr val="000000"/>
              </a:solidFill>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339" name="Image 50"/>
          <p:cNvPicPr/>
          <p:nvPr/>
        </p:nvPicPr>
        <p:blipFill>
          <a:blip r:embed="rId3"/>
          <a:stretch/>
        </p:blipFill>
        <p:spPr bwMode="auto">
          <a:xfrm>
            <a:off x="0" y="-27384"/>
            <a:ext cx="12191760" cy="6857640"/>
          </a:xfrm>
          <a:prstGeom prst="rect">
            <a:avLst/>
          </a:prstGeom>
          <a:ln w="0">
            <a:noFill/>
          </a:ln>
        </p:spPr>
      </p:pic>
      <p:sp>
        <p:nvSpPr>
          <p:cNvPr id="340" name="PlaceHolder 1"/>
          <p:cNvSpPr>
            <a:spLocks noGrp="1"/>
          </p:cNvSpPr>
          <p:nvPr>
            <p:ph type="title"/>
          </p:nvPr>
        </p:nvSpPr>
        <p:spPr bwMode="auto">
          <a:xfrm>
            <a:off x="0" y="116632"/>
            <a:ext cx="12191760" cy="11534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Diversité des données de la recherche</a:t>
            </a:r>
            <a:endParaRPr lang="fr-FR" sz="4400" b="0" strike="noStrike" spc="-1">
              <a:solidFill>
                <a:srgbClr val="000000"/>
              </a:solidFill>
              <a:latin typeface="Calibri"/>
            </a:endParaRPr>
          </a:p>
        </p:txBody>
      </p:sp>
      <p:sp>
        <p:nvSpPr>
          <p:cNvPr id="341" name=" 4"/>
          <p:cNvSpPr/>
          <p:nvPr/>
        </p:nvSpPr>
        <p:spPr bwMode="auto">
          <a:xfrm>
            <a:off x="8334000" y="407196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grpSp>
        <p:nvGrpSpPr>
          <p:cNvPr id="342" name="Groupe 6"/>
          <p:cNvGrpSpPr/>
          <p:nvPr/>
        </p:nvGrpSpPr>
        <p:grpSpPr bwMode="auto">
          <a:xfrm>
            <a:off x="6117120" y="3218400"/>
            <a:ext cx="1532160" cy="1650240"/>
            <a:chOff x="6117120" y="3218400"/>
            <a:chExt cx="1532160" cy="1650240"/>
          </a:xfrm>
        </p:grpSpPr>
        <p:pic>
          <p:nvPicPr>
            <p:cNvPr id="343" name="Image 7"/>
            <p:cNvPicPr/>
            <p:nvPr/>
          </p:nvPicPr>
          <p:blipFill>
            <a:blip r:embed="rId4"/>
            <a:stretch/>
          </p:blipFill>
          <p:spPr bwMode="auto">
            <a:xfrm>
              <a:off x="6462720" y="3218400"/>
              <a:ext cx="857879" cy="1189080"/>
            </a:xfrm>
            <a:prstGeom prst="rect">
              <a:avLst/>
            </a:prstGeom>
            <a:ln w="0">
              <a:noFill/>
            </a:ln>
          </p:spPr>
        </p:pic>
        <p:sp>
          <p:nvSpPr>
            <p:cNvPr id="344" name="ZoneTexte 8"/>
            <p:cNvSpPr/>
            <p:nvPr/>
          </p:nvSpPr>
          <p:spPr bwMode="auto">
            <a:xfrm>
              <a:off x="6117120" y="4537440"/>
              <a:ext cx="153216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Photographies</a:t>
              </a:r>
              <a:endParaRPr lang="fr-FR" sz="1700" b="0" strike="noStrike" spc="-1">
                <a:latin typeface="Arial"/>
              </a:endParaRPr>
            </a:p>
          </p:txBody>
        </p:sp>
      </p:grpSp>
      <p:grpSp>
        <p:nvGrpSpPr>
          <p:cNvPr id="345" name="Groupe 9"/>
          <p:cNvGrpSpPr/>
          <p:nvPr/>
        </p:nvGrpSpPr>
        <p:grpSpPr bwMode="auto">
          <a:xfrm>
            <a:off x="7586280" y="5321876"/>
            <a:ext cx="1495440" cy="1203465"/>
            <a:chOff x="7586280" y="5321880"/>
            <a:chExt cx="1266840" cy="1049811"/>
          </a:xfrm>
        </p:grpSpPr>
        <p:sp>
          <p:nvSpPr>
            <p:cNvPr id="346" name="ZoneTexte 10"/>
            <p:cNvSpPr/>
            <p:nvPr/>
          </p:nvSpPr>
          <p:spPr bwMode="auto">
            <a:xfrm>
              <a:off x="7586280" y="6040491"/>
              <a:ext cx="12668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Vidéos</a:t>
              </a:r>
              <a:endParaRPr lang="fr-FR" sz="1700" b="0" strike="noStrike" spc="-1">
                <a:latin typeface="Arial"/>
              </a:endParaRPr>
            </a:p>
          </p:txBody>
        </p:sp>
        <p:pic>
          <p:nvPicPr>
            <p:cNvPr id="347" name="Image 11"/>
            <p:cNvPicPr/>
            <p:nvPr/>
          </p:nvPicPr>
          <p:blipFill>
            <a:blip r:embed="rId5"/>
            <a:stretch/>
          </p:blipFill>
          <p:spPr bwMode="auto">
            <a:xfrm>
              <a:off x="7862039" y="5321880"/>
              <a:ext cx="740879" cy="486360"/>
            </a:xfrm>
            <a:prstGeom prst="rect">
              <a:avLst/>
            </a:prstGeom>
            <a:ln w="0">
              <a:noFill/>
            </a:ln>
          </p:spPr>
        </p:pic>
      </p:grpSp>
      <p:grpSp>
        <p:nvGrpSpPr>
          <p:cNvPr id="348" name="Groupe 12"/>
          <p:cNvGrpSpPr/>
          <p:nvPr/>
        </p:nvGrpSpPr>
        <p:grpSpPr bwMode="auto">
          <a:xfrm>
            <a:off x="8514720" y="1772816"/>
            <a:ext cx="1733759" cy="1296144"/>
            <a:chOff x="8514720" y="1823759"/>
            <a:chExt cx="1733759" cy="1296144"/>
          </a:xfrm>
        </p:grpSpPr>
        <p:sp>
          <p:nvSpPr>
            <p:cNvPr id="349" name="ZoneTexte 13"/>
            <p:cNvSpPr/>
            <p:nvPr/>
          </p:nvSpPr>
          <p:spPr bwMode="auto">
            <a:xfrm>
              <a:off x="8674560" y="2788703"/>
              <a:ext cx="12668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Code</a:t>
              </a:r>
              <a:endParaRPr lang="fr-FR" sz="1700" b="0" strike="noStrike" spc="-1">
                <a:latin typeface="Arial"/>
              </a:endParaRPr>
            </a:p>
          </p:txBody>
        </p:sp>
        <p:pic>
          <p:nvPicPr>
            <p:cNvPr id="350" name="Image 14"/>
            <p:cNvPicPr/>
            <p:nvPr/>
          </p:nvPicPr>
          <p:blipFill>
            <a:blip r:embed="rId6"/>
            <a:stretch/>
          </p:blipFill>
          <p:spPr bwMode="auto">
            <a:xfrm>
              <a:off x="8514720" y="1823759"/>
              <a:ext cx="1733759" cy="731879"/>
            </a:xfrm>
            <a:prstGeom prst="rect">
              <a:avLst/>
            </a:prstGeom>
            <a:ln w="0">
              <a:solidFill>
                <a:srgbClr val="FFFFFF">
                  <a:lumMod val="50000"/>
                </a:srgbClr>
              </a:solidFill>
            </a:ln>
          </p:spPr>
        </p:pic>
      </p:grpSp>
      <p:grpSp>
        <p:nvGrpSpPr>
          <p:cNvPr id="351" name="Groupe 15"/>
          <p:cNvGrpSpPr/>
          <p:nvPr/>
        </p:nvGrpSpPr>
        <p:grpSpPr bwMode="auto">
          <a:xfrm>
            <a:off x="9173160" y="5278320"/>
            <a:ext cx="1205640" cy="1246320"/>
            <a:chOff x="9173160" y="5278320"/>
            <a:chExt cx="1205640" cy="1246320"/>
          </a:xfrm>
        </p:grpSpPr>
        <p:pic>
          <p:nvPicPr>
            <p:cNvPr id="352" name="Image 16"/>
            <p:cNvPicPr/>
            <p:nvPr/>
          </p:nvPicPr>
          <p:blipFill>
            <a:blip r:embed="rId7"/>
            <a:stretch/>
          </p:blipFill>
          <p:spPr bwMode="auto">
            <a:xfrm>
              <a:off x="9379440" y="5278320"/>
              <a:ext cx="612360" cy="730800"/>
            </a:xfrm>
            <a:prstGeom prst="rect">
              <a:avLst/>
            </a:prstGeom>
            <a:ln w="0">
              <a:noFill/>
            </a:ln>
          </p:spPr>
        </p:pic>
        <p:sp>
          <p:nvSpPr>
            <p:cNvPr id="353" name="ZoneTexte 17"/>
            <p:cNvSpPr/>
            <p:nvPr/>
          </p:nvSpPr>
          <p:spPr bwMode="auto">
            <a:xfrm>
              <a:off x="9173160" y="6193440"/>
              <a:ext cx="12056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Images 3D</a:t>
              </a:r>
              <a:endParaRPr lang="fr-FR" sz="1700" b="0" strike="noStrike" spc="-1">
                <a:latin typeface="Arial"/>
              </a:endParaRPr>
            </a:p>
          </p:txBody>
        </p:sp>
      </p:grpSp>
      <p:grpSp>
        <p:nvGrpSpPr>
          <p:cNvPr id="354" name="Groupe 18"/>
          <p:cNvGrpSpPr/>
          <p:nvPr/>
        </p:nvGrpSpPr>
        <p:grpSpPr bwMode="auto">
          <a:xfrm>
            <a:off x="2000160" y="3492360"/>
            <a:ext cx="1647360" cy="1304792"/>
            <a:chOff x="2000160" y="3492360"/>
            <a:chExt cx="1647360" cy="1304792"/>
          </a:xfrm>
        </p:grpSpPr>
        <p:sp>
          <p:nvSpPr>
            <p:cNvPr id="355" name="ZoneTexte 19"/>
            <p:cNvSpPr/>
            <p:nvPr/>
          </p:nvSpPr>
          <p:spPr bwMode="auto">
            <a:xfrm>
              <a:off x="2000160" y="4206752"/>
              <a:ext cx="1647360" cy="5904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Enregistrements sonores</a:t>
              </a:r>
              <a:endParaRPr lang="fr-FR" sz="1700" b="0" strike="noStrike" spc="-1">
                <a:latin typeface="Arial"/>
              </a:endParaRPr>
            </a:p>
          </p:txBody>
        </p:sp>
        <p:pic>
          <p:nvPicPr>
            <p:cNvPr id="356" name="Image 20"/>
            <p:cNvPicPr/>
            <p:nvPr/>
          </p:nvPicPr>
          <p:blipFill>
            <a:blip r:embed="rId8"/>
            <a:stretch/>
          </p:blipFill>
          <p:spPr bwMode="auto">
            <a:xfrm>
              <a:off x="2458440" y="3492360"/>
              <a:ext cx="622800" cy="568080"/>
            </a:xfrm>
            <a:prstGeom prst="rect">
              <a:avLst/>
            </a:prstGeom>
            <a:ln w="0">
              <a:noFill/>
            </a:ln>
          </p:spPr>
        </p:pic>
      </p:grpSp>
      <p:grpSp>
        <p:nvGrpSpPr>
          <p:cNvPr id="357" name="Groupe 21"/>
          <p:cNvGrpSpPr/>
          <p:nvPr/>
        </p:nvGrpSpPr>
        <p:grpSpPr bwMode="auto">
          <a:xfrm>
            <a:off x="8192160" y="3465720"/>
            <a:ext cx="2031840" cy="1403440"/>
            <a:chOff x="8192160" y="3465720"/>
            <a:chExt cx="2031840" cy="1403440"/>
          </a:xfrm>
        </p:grpSpPr>
        <p:pic>
          <p:nvPicPr>
            <p:cNvPr id="358" name="Image 22"/>
            <p:cNvPicPr/>
            <p:nvPr/>
          </p:nvPicPr>
          <p:blipFill>
            <a:blip r:embed="rId9"/>
            <a:stretch/>
          </p:blipFill>
          <p:spPr bwMode="auto">
            <a:xfrm>
              <a:off x="8438400" y="3465720"/>
              <a:ext cx="1570320" cy="720360"/>
            </a:xfrm>
            <a:prstGeom prst="rect">
              <a:avLst/>
            </a:prstGeom>
            <a:ln w="0">
              <a:noFill/>
            </a:ln>
          </p:spPr>
        </p:pic>
        <p:sp>
          <p:nvSpPr>
            <p:cNvPr id="359" name="ZoneTexte 23"/>
            <p:cNvSpPr/>
            <p:nvPr/>
          </p:nvSpPr>
          <p:spPr bwMode="auto">
            <a:xfrm>
              <a:off x="8192160" y="4537960"/>
              <a:ext cx="20318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Cartes et plans</a:t>
              </a:r>
              <a:endParaRPr lang="fr-FR" sz="1700" b="0" strike="noStrike" spc="-1">
                <a:latin typeface="Arial"/>
              </a:endParaRPr>
            </a:p>
          </p:txBody>
        </p:sp>
      </p:grpSp>
      <p:grpSp>
        <p:nvGrpSpPr>
          <p:cNvPr id="360" name="Groupe 24"/>
          <p:cNvGrpSpPr/>
          <p:nvPr/>
        </p:nvGrpSpPr>
        <p:grpSpPr bwMode="auto">
          <a:xfrm>
            <a:off x="6585120" y="1640520"/>
            <a:ext cx="1311480" cy="1384560"/>
            <a:chOff x="6585120" y="1640520"/>
            <a:chExt cx="1311480" cy="1384560"/>
          </a:xfrm>
        </p:grpSpPr>
        <p:sp>
          <p:nvSpPr>
            <p:cNvPr id="361" name="ZoneTexte 25"/>
            <p:cNvSpPr/>
            <p:nvPr/>
          </p:nvSpPr>
          <p:spPr bwMode="auto">
            <a:xfrm>
              <a:off x="6629760" y="2693880"/>
              <a:ext cx="12668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Manuscrits</a:t>
              </a:r>
              <a:endParaRPr lang="fr-FR" sz="1700" b="0" strike="noStrike" spc="-1">
                <a:latin typeface="Arial"/>
              </a:endParaRPr>
            </a:p>
          </p:txBody>
        </p:sp>
        <p:pic>
          <p:nvPicPr>
            <p:cNvPr id="362" name="Image 26"/>
            <p:cNvPicPr/>
            <p:nvPr/>
          </p:nvPicPr>
          <p:blipFill>
            <a:blip r:embed="rId10"/>
            <a:stretch/>
          </p:blipFill>
          <p:spPr bwMode="auto">
            <a:xfrm>
              <a:off x="6585120" y="1640520"/>
              <a:ext cx="1242360" cy="917640"/>
            </a:xfrm>
            <a:prstGeom prst="rect">
              <a:avLst/>
            </a:prstGeom>
            <a:ln w="0">
              <a:noFill/>
            </a:ln>
          </p:spPr>
        </p:pic>
      </p:grpSp>
      <p:grpSp>
        <p:nvGrpSpPr>
          <p:cNvPr id="363" name="Groupe 27"/>
          <p:cNvGrpSpPr/>
          <p:nvPr/>
        </p:nvGrpSpPr>
        <p:grpSpPr bwMode="auto">
          <a:xfrm>
            <a:off x="2000160" y="1662840"/>
            <a:ext cx="1857600" cy="1417320"/>
            <a:chOff x="2000160" y="1662840"/>
            <a:chExt cx="1857600" cy="1417320"/>
          </a:xfrm>
        </p:grpSpPr>
        <p:pic>
          <p:nvPicPr>
            <p:cNvPr id="364" name="Image 28"/>
            <p:cNvPicPr/>
            <p:nvPr/>
          </p:nvPicPr>
          <p:blipFill>
            <a:blip r:embed="rId11"/>
            <a:stretch/>
          </p:blipFill>
          <p:spPr bwMode="auto">
            <a:xfrm>
              <a:off x="2000160" y="1662840"/>
              <a:ext cx="1857600" cy="997560"/>
            </a:xfrm>
            <a:prstGeom prst="rect">
              <a:avLst/>
            </a:prstGeom>
            <a:ln w="0">
              <a:noFill/>
            </a:ln>
          </p:spPr>
        </p:pic>
        <p:sp>
          <p:nvSpPr>
            <p:cNvPr id="365" name="ZoneTexte 29"/>
            <p:cNvSpPr/>
            <p:nvPr/>
          </p:nvSpPr>
          <p:spPr bwMode="auto">
            <a:xfrm>
              <a:off x="2304000" y="2748960"/>
              <a:ext cx="12668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Textes</a:t>
              </a:r>
              <a:endParaRPr lang="fr-FR" sz="1700" b="0" strike="noStrike" spc="-1">
                <a:latin typeface="Arial"/>
              </a:endParaRPr>
            </a:p>
          </p:txBody>
        </p:sp>
      </p:grpSp>
      <p:grpSp>
        <p:nvGrpSpPr>
          <p:cNvPr id="366" name="Groupe 30"/>
          <p:cNvGrpSpPr/>
          <p:nvPr/>
        </p:nvGrpSpPr>
        <p:grpSpPr bwMode="auto">
          <a:xfrm>
            <a:off x="5865120" y="5059800"/>
            <a:ext cx="1266840" cy="1464840"/>
            <a:chOff x="5865120" y="5059800"/>
            <a:chExt cx="1266840" cy="1464840"/>
          </a:xfrm>
        </p:grpSpPr>
        <p:pic>
          <p:nvPicPr>
            <p:cNvPr id="367" name="Image 31"/>
            <p:cNvPicPr/>
            <p:nvPr/>
          </p:nvPicPr>
          <p:blipFill>
            <a:blip r:embed="rId12"/>
            <a:stretch/>
          </p:blipFill>
          <p:spPr bwMode="auto">
            <a:xfrm>
              <a:off x="5956920" y="5059800"/>
              <a:ext cx="1083600" cy="880560"/>
            </a:xfrm>
            <a:prstGeom prst="rect">
              <a:avLst/>
            </a:prstGeom>
            <a:ln w="0">
              <a:noFill/>
            </a:ln>
          </p:spPr>
        </p:pic>
        <p:sp>
          <p:nvSpPr>
            <p:cNvPr id="368" name="ZoneTexte 32"/>
            <p:cNvSpPr/>
            <p:nvPr/>
          </p:nvSpPr>
          <p:spPr bwMode="auto">
            <a:xfrm>
              <a:off x="5865120" y="5934240"/>
              <a:ext cx="1266840" cy="5904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Séries statistiques</a:t>
              </a:r>
              <a:endParaRPr lang="fr-FR" sz="1700" b="0" strike="noStrike" spc="-1">
                <a:latin typeface="Arial"/>
              </a:endParaRPr>
            </a:p>
          </p:txBody>
        </p:sp>
      </p:grpSp>
      <p:grpSp>
        <p:nvGrpSpPr>
          <p:cNvPr id="369" name="Groupe 33"/>
          <p:cNvGrpSpPr/>
          <p:nvPr/>
        </p:nvGrpSpPr>
        <p:grpSpPr bwMode="auto">
          <a:xfrm>
            <a:off x="3857760" y="5059800"/>
            <a:ext cx="1416240" cy="1464840"/>
            <a:chOff x="4007160" y="5234760"/>
            <a:chExt cx="1266840" cy="1289880"/>
          </a:xfrm>
        </p:grpSpPr>
        <p:sp>
          <p:nvSpPr>
            <p:cNvPr id="370" name="ZoneTexte 34"/>
            <p:cNvSpPr/>
            <p:nvPr/>
          </p:nvSpPr>
          <p:spPr bwMode="auto">
            <a:xfrm>
              <a:off x="4007160" y="5934240"/>
              <a:ext cx="1266840" cy="5904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Résultats</a:t>
              </a:r>
              <a:endParaRPr lang="fr-FR" sz="1700" b="0" strike="noStrike" spc="-1">
                <a:latin typeface="Arial"/>
              </a:endParaRPr>
            </a:p>
            <a:p>
              <a:pPr algn="ctr">
                <a:lnSpc>
                  <a:spcPct val="100000"/>
                </a:lnSpc>
                <a:buNone/>
                <a:defRPr/>
              </a:pPr>
              <a:r>
                <a:rPr lang="fr-FR" sz="1700" b="0" strike="noStrike" spc="-1">
                  <a:solidFill>
                    <a:srgbClr val="595959"/>
                  </a:solidFill>
                  <a:latin typeface="Arial"/>
                  <a:ea typeface="Arial"/>
                </a:rPr>
                <a:t>d’enquête</a:t>
              </a:r>
              <a:endParaRPr lang="fr-FR" sz="1700" b="0" strike="noStrike" spc="-1">
                <a:latin typeface="Arial"/>
              </a:endParaRPr>
            </a:p>
          </p:txBody>
        </p:sp>
        <p:grpSp>
          <p:nvGrpSpPr>
            <p:cNvPr id="371" name="Groupe 35"/>
            <p:cNvGrpSpPr/>
            <p:nvPr/>
          </p:nvGrpSpPr>
          <p:grpSpPr bwMode="auto">
            <a:xfrm>
              <a:off x="4007160" y="5234760"/>
              <a:ext cx="1266840" cy="495000"/>
              <a:chOff x="4007160" y="5234760"/>
              <a:chExt cx="1266840" cy="495000"/>
            </a:xfrm>
          </p:grpSpPr>
          <p:pic>
            <p:nvPicPr>
              <p:cNvPr id="372" name="Image 36"/>
              <p:cNvPicPr/>
              <p:nvPr/>
            </p:nvPicPr>
            <p:blipFill>
              <a:blip r:embed="rId13"/>
              <a:stretch/>
            </p:blipFill>
            <p:spPr bwMode="auto">
              <a:xfrm>
                <a:off x="4007160" y="5234760"/>
                <a:ext cx="1266840" cy="495000"/>
              </a:xfrm>
              <a:prstGeom prst="rect">
                <a:avLst/>
              </a:prstGeom>
              <a:ln w="0">
                <a:solidFill>
                  <a:srgbClr val="FFFFFF">
                    <a:lumMod val="50000"/>
                  </a:srgbClr>
                </a:solidFill>
              </a:ln>
            </p:spPr>
          </p:pic>
          <p:sp>
            <p:nvSpPr>
              <p:cNvPr id="373" name="Ellipse 37"/>
              <p:cNvSpPr/>
              <p:nvPr/>
            </p:nvSpPr>
            <p:spPr bwMode="auto">
              <a:xfrm>
                <a:off x="4385880" y="5445360"/>
                <a:ext cx="232560" cy="185400"/>
              </a:xfrm>
              <a:prstGeom prst="ellipse">
                <a:avLst/>
              </a:prstGeom>
              <a:noFill/>
              <a:ln w="22225">
                <a:solidFill>
                  <a:srgbClr val="FF0000"/>
                </a:solidFill>
                <a:miter/>
              </a:ln>
            </p:spPr>
            <p:style>
              <a:lnRef idx="0">
                <a:srgbClr val="000000"/>
              </a:lnRef>
              <a:fillRef idx="0">
                <a:srgbClr val="000000"/>
              </a:fillRef>
              <a:effectRef idx="0">
                <a:srgbClr val="000000"/>
              </a:effectRef>
              <a:fontRef idx="minor"/>
            </p:style>
            <p:txBody>
              <a:bodyPr/>
              <a:lstStyle/>
              <a:p>
                <a:endParaRPr lang="fr-FR"/>
              </a:p>
            </p:txBody>
          </p:sp>
        </p:grpSp>
      </p:grpSp>
      <p:sp>
        <p:nvSpPr>
          <p:cNvPr id="374" name="ZoneTexte 38"/>
          <p:cNvSpPr/>
          <p:nvPr/>
        </p:nvSpPr>
        <p:spPr bwMode="auto">
          <a:xfrm>
            <a:off x="10848600" y="6369480"/>
            <a:ext cx="83772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etc.</a:t>
            </a:r>
            <a:endParaRPr lang="fr-FR" sz="1700" b="0" strike="noStrike" spc="-1">
              <a:latin typeface="Arial"/>
            </a:endParaRPr>
          </a:p>
        </p:txBody>
      </p:sp>
      <p:grpSp>
        <p:nvGrpSpPr>
          <p:cNvPr id="375" name="Groupe 39"/>
          <p:cNvGrpSpPr/>
          <p:nvPr/>
        </p:nvGrpSpPr>
        <p:grpSpPr bwMode="auto">
          <a:xfrm>
            <a:off x="4569120" y="1527480"/>
            <a:ext cx="1292040" cy="1552680"/>
            <a:chOff x="4569120" y="1527480"/>
            <a:chExt cx="1292040" cy="1552680"/>
          </a:xfrm>
        </p:grpSpPr>
        <p:sp>
          <p:nvSpPr>
            <p:cNvPr id="376" name="ZoneTexte 40"/>
            <p:cNvSpPr/>
            <p:nvPr/>
          </p:nvSpPr>
          <p:spPr bwMode="auto">
            <a:xfrm>
              <a:off x="4569120" y="2748960"/>
              <a:ext cx="12668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Archives</a:t>
              </a:r>
              <a:endParaRPr lang="fr-FR" sz="1700" b="0" strike="noStrike" spc="-1">
                <a:latin typeface="Arial"/>
              </a:endParaRPr>
            </a:p>
          </p:txBody>
        </p:sp>
        <p:pic>
          <p:nvPicPr>
            <p:cNvPr id="377" name="Image 41"/>
            <p:cNvPicPr/>
            <p:nvPr/>
          </p:nvPicPr>
          <p:blipFill>
            <a:blip r:embed="rId14"/>
            <a:stretch/>
          </p:blipFill>
          <p:spPr bwMode="auto">
            <a:xfrm>
              <a:off x="4618800" y="1527480"/>
              <a:ext cx="1242360" cy="1204200"/>
            </a:xfrm>
            <a:prstGeom prst="rect">
              <a:avLst/>
            </a:prstGeom>
            <a:ln w="0">
              <a:noFill/>
            </a:ln>
          </p:spPr>
        </p:pic>
      </p:grpSp>
      <p:grpSp>
        <p:nvGrpSpPr>
          <p:cNvPr id="378" name="Groupe 42"/>
          <p:cNvGrpSpPr/>
          <p:nvPr/>
        </p:nvGrpSpPr>
        <p:grpSpPr bwMode="auto">
          <a:xfrm>
            <a:off x="4309560" y="3589200"/>
            <a:ext cx="1022040" cy="1191240"/>
            <a:chOff x="4309560" y="3589200"/>
            <a:chExt cx="1022040" cy="1191240"/>
          </a:xfrm>
        </p:grpSpPr>
        <p:pic>
          <p:nvPicPr>
            <p:cNvPr id="379" name="Image 43"/>
            <p:cNvPicPr/>
            <p:nvPr/>
          </p:nvPicPr>
          <p:blipFill>
            <a:blip r:embed="rId15"/>
            <a:stretch/>
          </p:blipFill>
          <p:spPr bwMode="auto">
            <a:xfrm>
              <a:off x="4309560" y="3589200"/>
              <a:ext cx="1022040" cy="749879"/>
            </a:xfrm>
            <a:prstGeom prst="rect">
              <a:avLst/>
            </a:prstGeom>
            <a:ln w="0">
              <a:noFill/>
            </a:ln>
          </p:spPr>
        </p:pic>
        <p:sp>
          <p:nvSpPr>
            <p:cNvPr id="380" name="ZoneTexte 44"/>
            <p:cNvSpPr/>
            <p:nvPr/>
          </p:nvSpPr>
          <p:spPr bwMode="auto">
            <a:xfrm>
              <a:off x="4309560" y="4449240"/>
              <a:ext cx="1022040" cy="3312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Partitions</a:t>
              </a:r>
              <a:endParaRPr lang="fr-FR" sz="1700" b="0" strike="noStrike" spc="-1">
                <a:latin typeface="Arial"/>
              </a:endParaRPr>
            </a:p>
          </p:txBody>
        </p:sp>
      </p:grpSp>
      <p:grpSp>
        <p:nvGrpSpPr>
          <p:cNvPr id="381" name="Groupe 45"/>
          <p:cNvGrpSpPr/>
          <p:nvPr/>
        </p:nvGrpSpPr>
        <p:grpSpPr bwMode="auto">
          <a:xfrm>
            <a:off x="1934640" y="5019840"/>
            <a:ext cx="1605240" cy="1504800"/>
            <a:chOff x="1934640" y="5019840"/>
            <a:chExt cx="1605240" cy="1504800"/>
          </a:xfrm>
        </p:grpSpPr>
        <p:pic>
          <p:nvPicPr>
            <p:cNvPr id="382" name="Graphique 46" descr="Base de données avec un remplissage uni"/>
            <p:cNvPicPr/>
            <p:nvPr/>
          </p:nvPicPr>
          <p:blipFill>
            <a:blip r:embed="rId16"/>
            <a:stretch/>
          </p:blipFill>
          <p:spPr bwMode="auto">
            <a:xfrm>
              <a:off x="2322360" y="5019840"/>
              <a:ext cx="908280" cy="908280"/>
            </a:xfrm>
            <a:prstGeom prst="rect">
              <a:avLst/>
            </a:prstGeom>
            <a:ln w="0">
              <a:noFill/>
            </a:ln>
          </p:spPr>
        </p:pic>
        <p:sp>
          <p:nvSpPr>
            <p:cNvPr id="383" name="ZoneTexte 47"/>
            <p:cNvSpPr/>
            <p:nvPr/>
          </p:nvSpPr>
          <p:spPr bwMode="auto">
            <a:xfrm>
              <a:off x="1934640" y="5934240"/>
              <a:ext cx="1605240" cy="59040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1700" b="0" strike="noStrike" spc="-1">
                  <a:solidFill>
                    <a:srgbClr val="595959"/>
                  </a:solidFill>
                  <a:latin typeface="Arial"/>
                  <a:ea typeface="Arial"/>
                </a:rPr>
                <a:t>Spatiales ou temporelles</a:t>
              </a:r>
              <a:endParaRPr lang="fr-FR" sz="1700" b="0" strike="noStrike" spc="-1">
                <a:latin typeface="Arial"/>
              </a:endParaRPr>
            </a:p>
          </p:txBody>
        </p:sp>
      </p:grpSp>
      <p:sp>
        <p:nvSpPr>
          <p:cNvPr id="384" name="Parenthèse ouvrante 48"/>
          <p:cNvSpPr/>
          <p:nvPr/>
        </p:nvSpPr>
        <p:spPr bwMode="auto">
          <a:xfrm>
            <a:off x="8316000" y="1416240"/>
            <a:ext cx="374040" cy="1436400"/>
          </a:xfrm>
          <a:prstGeom prst="leftBracket">
            <a:avLst>
              <a:gd name="adj" fmla="val 75538"/>
            </a:avLst>
          </a:prstGeom>
          <a:noFill/>
          <a:ln w="25400">
            <a:solidFill>
              <a:srgbClr val="FF0000"/>
            </a:solidFill>
            <a:miter/>
          </a:ln>
        </p:spPr>
        <p:style>
          <a:lnRef idx="0">
            <a:srgbClr val="000000"/>
          </a:lnRef>
          <a:fillRef idx="0">
            <a:srgbClr val="000000"/>
          </a:fillRef>
          <a:effectRef idx="0">
            <a:srgbClr val="000000"/>
          </a:effectRef>
          <a:fontRef idx="minor"/>
        </p:style>
        <p:txBody>
          <a:bodyPr/>
          <a:lstStyle/>
          <a:p>
            <a:endParaRPr lang="fr-FR"/>
          </a:p>
        </p:txBody>
      </p:sp>
      <p:sp>
        <p:nvSpPr>
          <p:cNvPr id="385" name="Parenthèse ouvrante 49"/>
          <p:cNvSpPr/>
          <p:nvPr/>
        </p:nvSpPr>
        <p:spPr bwMode="auto">
          <a:xfrm rot="10800000">
            <a:off x="10113480" y="1416240"/>
            <a:ext cx="374040" cy="1436400"/>
          </a:xfrm>
          <a:prstGeom prst="leftBracket">
            <a:avLst>
              <a:gd name="adj" fmla="val 75538"/>
            </a:avLst>
          </a:prstGeom>
          <a:noFill/>
          <a:ln w="25400">
            <a:solidFill>
              <a:srgbClr val="FF0000"/>
            </a:solidFill>
            <a:miter/>
          </a:ln>
        </p:spPr>
        <p:style>
          <a:lnRef idx="0">
            <a:srgbClr val="000000"/>
          </a:lnRef>
          <a:fillRef idx="0">
            <a:srgbClr val="000000"/>
          </a:fillRef>
          <a:effectRef idx="0">
            <a:srgbClr val="000000"/>
          </a:effectRef>
          <a:fontRef idx="minor"/>
        </p:style>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387" name="Image 5"/>
          <p:cNvPicPr/>
          <p:nvPr/>
        </p:nvPicPr>
        <p:blipFill>
          <a:blip r:embed="rId3"/>
          <a:stretch/>
        </p:blipFill>
        <p:spPr bwMode="auto">
          <a:xfrm>
            <a:off x="0" y="-166530"/>
            <a:ext cx="12191760" cy="6857640"/>
          </a:xfrm>
          <a:prstGeom prst="rect">
            <a:avLst/>
          </a:prstGeom>
          <a:ln w="0">
            <a:noFill/>
          </a:ln>
        </p:spPr>
      </p:pic>
      <p:graphicFrame>
        <p:nvGraphicFramePr>
          <p:cNvPr id="388" name="Group 1"/>
          <p:cNvGraphicFramePr>
            <a:graphicFrameLocks noChangeAspect="1"/>
          </p:cNvGraphicFramePr>
          <p:nvPr/>
        </p:nvGraphicFramePr>
        <p:xfrm>
          <a:off x="839296" y="1124744"/>
          <a:ext cx="10065509" cy="5569801"/>
        </p:xfrm>
        <a:graphic>
          <a:graphicData uri="http://schemas.openxmlformats.org/drawingml/2006/table">
            <a:tbl>
              <a:tblPr/>
              <a:tblGrid>
                <a:gridCol w="2644588">
                  <a:extLst>
                    <a:ext uri="{9D8B030D-6E8A-4147-A177-3AD203B41FA5}">
                      <a16:colId xmlns:a16="http://schemas.microsoft.com/office/drawing/2014/main" val="20000"/>
                    </a:ext>
                  </a:extLst>
                </a:gridCol>
                <a:gridCol w="2434317">
                  <a:extLst>
                    <a:ext uri="{9D8B030D-6E8A-4147-A177-3AD203B41FA5}">
                      <a16:colId xmlns:a16="http://schemas.microsoft.com/office/drawing/2014/main" val="20001"/>
                    </a:ext>
                  </a:extLst>
                </a:gridCol>
                <a:gridCol w="2227712">
                  <a:extLst>
                    <a:ext uri="{9D8B030D-6E8A-4147-A177-3AD203B41FA5}">
                      <a16:colId xmlns:a16="http://schemas.microsoft.com/office/drawing/2014/main" val="20002"/>
                    </a:ext>
                  </a:extLst>
                </a:gridCol>
                <a:gridCol w="2758892">
                  <a:extLst>
                    <a:ext uri="{9D8B030D-6E8A-4147-A177-3AD203B41FA5}">
                      <a16:colId xmlns:a16="http://schemas.microsoft.com/office/drawing/2014/main" val="20003"/>
                    </a:ext>
                  </a:extLst>
                </a:gridCol>
              </a:tblGrid>
              <a:tr h="448338">
                <a:tc>
                  <a:txBody>
                    <a:bodyPr/>
                    <a:lstStyle/>
                    <a:p>
                      <a:pPr algn="l">
                        <a:lnSpc>
                          <a:spcPct val="102000"/>
                        </a:lnSpc>
                        <a:buNone/>
                        <a:tabLst>
                          <a:tab pos="0" algn="l"/>
                        </a:tabLst>
                        <a:defRPr/>
                      </a:pPr>
                      <a:r>
                        <a:rPr lang="fr-FR" sz="1600" b="1" strike="noStrike" spc="-1">
                          <a:solidFill>
                            <a:srgbClr val="EDEDED"/>
                          </a:solidFill>
                          <a:latin typeface="Calibri"/>
                          <a:ea typeface="Microsoft YaHei"/>
                        </a:rPr>
                        <a:t>Types de données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18720" algn="ctr">
                      <a:solidFill>
                        <a:srgbClr val="FFFFFF"/>
                      </a:solidFill>
                    </a:lnB>
                    <a:solidFill>
                      <a:srgbClr val="009999"/>
                    </a:solidFill>
                  </a:tcPr>
                </a:tc>
                <a:tc>
                  <a:txBody>
                    <a:bodyPr/>
                    <a:lstStyle/>
                    <a:p>
                      <a:pPr algn="l">
                        <a:lnSpc>
                          <a:spcPct val="102000"/>
                        </a:lnSpc>
                        <a:buNone/>
                        <a:tabLst>
                          <a:tab pos="0" algn="l"/>
                        </a:tabLst>
                        <a:defRPr/>
                      </a:pPr>
                      <a:r>
                        <a:rPr lang="fr-FR" sz="1600" b="1" strike="noStrike" spc="-1">
                          <a:solidFill>
                            <a:srgbClr val="EDEDED"/>
                          </a:solidFill>
                          <a:latin typeface="Calibri"/>
                          <a:ea typeface="Microsoft YaHei"/>
                        </a:rPr>
                        <a:t>Définitions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18720" algn="ctr">
                      <a:solidFill>
                        <a:srgbClr val="FFFFFF"/>
                      </a:solidFill>
                    </a:lnB>
                    <a:solidFill>
                      <a:srgbClr val="009999"/>
                    </a:solidFill>
                  </a:tcPr>
                </a:tc>
                <a:tc>
                  <a:txBody>
                    <a:bodyPr/>
                    <a:lstStyle/>
                    <a:p>
                      <a:pPr algn="l">
                        <a:lnSpc>
                          <a:spcPct val="102000"/>
                        </a:lnSpc>
                        <a:buNone/>
                        <a:tabLst>
                          <a:tab pos="0" algn="l"/>
                        </a:tabLst>
                        <a:defRPr/>
                      </a:pPr>
                      <a:r>
                        <a:rPr lang="fr-FR" sz="1600" b="1" strike="noStrike" spc="-1">
                          <a:solidFill>
                            <a:srgbClr val="EDEDED"/>
                          </a:solidFill>
                          <a:latin typeface="Calibri"/>
                          <a:ea typeface="Microsoft YaHei"/>
                        </a:rPr>
                        <a:t>Valeur et spécificité</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18720" algn="ctr">
                      <a:solidFill>
                        <a:srgbClr val="FFFFFF"/>
                      </a:solidFill>
                    </a:lnB>
                    <a:solidFill>
                      <a:srgbClr val="009999"/>
                    </a:solidFill>
                  </a:tcPr>
                </a:tc>
                <a:tc>
                  <a:txBody>
                    <a:bodyPr/>
                    <a:lstStyle/>
                    <a:p>
                      <a:pPr algn="l">
                        <a:lnSpc>
                          <a:spcPct val="102000"/>
                        </a:lnSpc>
                        <a:buNone/>
                        <a:tabLst>
                          <a:tab pos="0" algn="l"/>
                        </a:tabLst>
                        <a:defRPr/>
                      </a:pPr>
                      <a:r>
                        <a:rPr lang="fr-FR" sz="1600" b="1" strike="noStrike" spc="-1">
                          <a:solidFill>
                            <a:srgbClr val="EDEDED"/>
                          </a:solidFill>
                          <a:latin typeface="Calibri"/>
                          <a:ea typeface="Microsoft YaHei"/>
                        </a:rPr>
                        <a:t>Exemples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18720" algn="ctr">
                      <a:solidFill>
                        <a:srgbClr val="FFFFFF"/>
                      </a:solidFill>
                    </a:lnB>
                    <a:solidFill>
                      <a:srgbClr val="009999"/>
                    </a:solidFill>
                  </a:tcPr>
                </a:tc>
                <a:extLst>
                  <a:ext uri="{0D108BD9-81ED-4DB2-BD59-A6C34878D82A}">
                    <a16:rowId xmlns:a16="http://schemas.microsoft.com/office/drawing/2014/main" val="10000"/>
                  </a:ext>
                </a:extLst>
              </a:tr>
              <a:tr h="1025934">
                <a:tc>
                  <a:txBody>
                    <a:bodyPr/>
                    <a:lstStyle/>
                    <a:p>
                      <a:pPr algn="l">
                        <a:lnSpc>
                          <a:spcPct val="102000"/>
                        </a:lnSpc>
                        <a:buNone/>
                        <a:tabLst>
                          <a:tab pos="0" algn="l"/>
                        </a:tabLst>
                        <a:defRPr/>
                      </a:pPr>
                      <a:r>
                        <a:rPr lang="fr-FR" sz="1600" b="1" strike="noStrike" spc="-1">
                          <a:solidFill>
                            <a:srgbClr val="000000"/>
                          </a:solidFill>
                          <a:latin typeface="Calibri"/>
                          <a:ea typeface="Microsoft YaHei"/>
                        </a:rPr>
                        <a:t>Données d’observation </a:t>
                      </a:r>
                      <a:r>
                        <a:rPr lang="fr-FR" sz="1600" b="0" i="1" strike="noStrike" spc="-1">
                          <a:solidFill>
                            <a:srgbClr val="000000"/>
                          </a:solidFill>
                          <a:latin typeface="Calibri"/>
                          <a:ea typeface="Microsoft YaHei"/>
                        </a:rPr>
                        <a:t>(Observational datas)</a:t>
                      </a:r>
                      <a:endParaRPr lang="fr-FR" sz="1600" b="0" strike="noStrike" spc="-1">
                        <a:latin typeface="Arial"/>
                      </a:endParaRPr>
                    </a:p>
                  </a:txBody>
                  <a:tcPr anchor="ctr">
                    <a:lnL w="5760" algn="ctr">
                      <a:solidFill>
                        <a:srgbClr val="FFFFFF"/>
                      </a:solidFill>
                    </a:lnL>
                    <a:lnR w="5760" algn="ctr">
                      <a:solidFill>
                        <a:srgbClr val="FFFFFF"/>
                      </a:solidFill>
                    </a:lnR>
                    <a:lnT w="1872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Données obtenues </a:t>
                      </a:r>
                      <a:br>
                        <a:rPr/>
                      </a:br>
                      <a:r>
                        <a:rPr lang="fr-FR" sz="1600" b="0" strike="noStrike" spc="-1">
                          <a:solidFill>
                            <a:srgbClr val="000000"/>
                          </a:solidFill>
                          <a:latin typeface="Calibri"/>
                          <a:ea typeface="Microsoft YaHei"/>
                        </a:rPr>
                        <a:t>en temps réel</a:t>
                      </a:r>
                      <a:endParaRPr lang="fr-FR" sz="1600" b="0" strike="noStrike" spc="-1">
                        <a:latin typeface="Arial"/>
                      </a:endParaRPr>
                    </a:p>
                  </a:txBody>
                  <a:tcPr anchor="ctr">
                    <a:lnL w="5760" algn="ctr">
                      <a:solidFill>
                        <a:srgbClr val="FFFFFF"/>
                      </a:solidFill>
                    </a:lnL>
                    <a:lnR w="5760" algn="ctr">
                      <a:solidFill>
                        <a:srgbClr val="FFFFFF"/>
                      </a:solidFill>
                    </a:lnR>
                    <a:lnT w="1872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Souvent uniques </a:t>
                      </a:r>
                      <a:br>
                        <a:rPr/>
                      </a:br>
                      <a:r>
                        <a:rPr lang="fr-FR" sz="1600" b="0" strike="noStrike" spc="-1">
                          <a:solidFill>
                            <a:srgbClr val="000000"/>
                          </a:solidFill>
                          <a:latin typeface="Calibri"/>
                          <a:ea typeface="Microsoft YaHei"/>
                        </a:rPr>
                        <a:t>et irremplaçables</a:t>
                      </a:r>
                      <a:endParaRPr lang="fr-FR" sz="1600" b="0" strike="noStrike" spc="-1">
                        <a:latin typeface="Arial"/>
                      </a:endParaRPr>
                    </a:p>
                  </a:txBody>
                  <a:tcPr anchor="ctr">
                    <a:lnL w="5760" algn="ctr">
                      <a:solidFill>
                        <a:srgbClr val="FFFFFF"/>
                      </a:solidFill>
                    </a:lnL>
                    <a:lnR w="5760" algn="ctr">
                      <a:solidFill>
                        <a:srgbClr val="FFFFFF"/>
                      </a:solidFill>
                    </a:lnR>
                    <a:lnT w="1872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Données atmosphériques, d’enquêtes, échantillons, </a:t>
                      </a:r>
                      <a:br>
                        <a:rPr/>
                      </a:br>
                      <a:r>
                        <a:rPr lang="fr-FR" sz="1600" b="0" strike="noStrike" spc="-1">
                          <a:solidFill>
                            <a:srgbClr val="000000"/>
                          </a:solidFill>
                          <a:latin typeface="Calibri"/>
                          <a:ea typeface="Microsoft YaHei"/>
                        </a:rPr>
                        <a:t>neuro-image </a:t>
                      </a:r>
                      <a:endParaRPr lang="fr-FR" sz="1600" b="0" strike="noStrike" spc="-1">
                        <a:latin typeface="Arial"/>
                      </a:endParaRPr>
                    </a:p>
                  </a:txBody>
                  <a:tcPr anchor="ctr">
                    <a:lnL w="5760" algn="ctr">
                      <a:solidFill>
                        <a:srgbClr val="FFFFFF"/>
                      </a:solidFill>
                    </a:lnL>
                    <a:lnR w="5760" algn="ctr">
                      <a:solidFill>
                        <a:srgbClr val="FFFFFF"/>
                      </a:solidFill>
                    </a:lnR>
                    <a:lnT w="18720" algn="ctr">
                      <a:solidFill>
                        <a:srgbClr val="FFFFFF"/>
                      </a:solidFill>
                    </a:lnT>
                    <a:lnB w="5760" algn="ctr">
                      <a:solidFill>
                        <a:srgbClr val="FFFFFF"/>
                      </a:solidFill>
                    </a:lnB>
                    <a:solidFill>
                      <a:srgbClr val="CBCBCB"/>
                    </a:solidFill>
                  </a:tcPr>
                </a:tc>
                <a:extLst>
                  <a:ext uri="{0D108BD9-81ED-4DB2-BD59-A6C34878D82A}">
                    <a16:rowId xmlns:a16="http://schemas.microsoft.com/office/drawing/2014/main" val="10001"/>
                  </a:ext>
                </a:extLst>
              </a:tr>
              <a:tr h="866935">
                <a:tc>
                  <a:txBody>
                    <a:bodyPr/>
                    <a:lstStyle/>
                    <a:p>
                      <a:pPr algn="l">
                        <a:lnSpc>
                          <a:spcPct val="102000"/>
                        </a:lnSpc>
                        <a:buNone/>
                        <a:tabLst>
                          <a:tab pos="0" algn="l"/>
                        </a:tabLst>
                        <a:defRPr/>
                      </a:pPr>
                      <a:r>
                        <a:rPr lang="fr-FR" sz="1600" b="1" strike="noStrike" spc="-1">
                          <a:solidFill>
                            <a:srgbClr val="000000"/>
                          </a:solidFill>
                          <a:latin typeface="Calibri"/>
                          <a:ea typeface="Microsoft YaHei"/>
                        </a:rPr>
                        <a:t>Données expérimentales</a:t>
                      </a:r>
                      <a:endParaRPr lang="fr-FR" sz="1600" b="0" strike="noStrike" spc="-1">
                        <a:latin typeface="Arial"/>
                      </a:endParaRPr>
                    </a:p>
                    <a:p>
                      <a:pPr algn="l">
                        <a:lnSpc>
                          <a:spcPct val="102000"/>
                        </a:lnSpc>
                        <a:buNone/>
                        <a:tabLst>
                          <a:tab pos="0" algn="l"/>
                        </a:tabLst>
                        <a:defRPr/>
                      </a:pPr>
                      <a:r>
                        <a:rPr lang="fr-FR" sz="1600" b="0" i="1" strike="noStrike" spc="-1">
                          <a:solidFill>
                            <a:srgbClr val="000000"/>
                          </a:solidFill>
                          <a:latin typeface="Calibri"/>
                          <a:ea typeface="Microsoft YaHei"/>
                        </a:rPr>
                        <a:t>(Experimental datas)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Données obtenues </a:t>
                      </a:r>
                      <a:br>
                        <a:rPr/>
                      </a:br>
                      <a:r>
                        <a:rPr lang="fr-FR" sz="1600" b="0" strike="noStrike" spc="-1">
                          <a:solidFill>
                            <a:srgbClr val="000000"/>
                          </a:solidFill>
                          <a:latin typeface="Calibri"/>
                          <a:ea typeface="Microsoft YaHei"/>
                        </a:rPr>
                        <a:t>en laboratoire à partir d’équipements spécifiques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Reproductibles mais </a:t>
                      </a:r>
                      <a:br>
                        <a:rPr/>
                      </a:br>
                      <a:r>
                        <a:rPr lang="fr-FR" sz="1600" b="0" strike="noStrike" spc="-1">
                          <a:solidFill>
                            <a:srgbClr val="000000"/>
                          </a:solidFill>
                          <a:latin typeface="Calibri"/>
                          <a:ea typeface="Microsoft YaHei"/>
                        </a:rPr>
                        <a:t>à des coûts dissuasifs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Séquence de génome, chromatographie, spectres RMN</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extLst>
                  <a:ext uri="{0D108BD9-81ED-4DB2-BD59-A6C34878D82A}">
                    <a16:rowId xmlns:a16="http://schemas.microsoft.com/office/drawing/2014/main" val="10002"/>
                  </a:ext>
                </a:extLst>
              </a:tr>
              <a:tr h="866935">
                <a:tc>
                  <a:txBody>
                    <a:bodyPr/>
                    <a:lstStyle/>
                    <a:p>
                      <a:pPr algn="l">
                        <a:lnSpc>
                          <a:spcPct val="102000"/>
                        </a:lnSpc>
                        <a:buNone/>
                        <a:tabLst>
                          <a:tab pos="0" algn="l"/>
                        </a:tabLst>
                        <a:defRPr/>
                      </a:pPr>
                      <a:r>
                        <a:rPr lang="fr-FR" sz="1600" b="1" strike="noStrike" spc="-1">
                          <a:solidFill>
                            <a:srgbClr val="000000"/>
                          </a:solidFill>
                          <a:latin typeface="Calibri"/>
                          <a:ea typeface="Microsoft YaHei"/>
                        </a:rPr>
                        <a:t>Données de simulation</a:t>
                      </a:r>
                      <a:endParaRPr lang="fr-FR" sz="1600" b="0" strike="noStrike" spc="-1">
                        <a:latin typeface="Arial"/>
                      </a:endParaRPr>
                    </a:p>
                    <a:p>
                      <a:pPr algn="l">
                        <a:lnSpc>
                          <a:spcPct val="102000"/>
                        </a:lnSpc>
                        <a:buNone/>
                        <a:tabLst>
                          <a:tab pos="0" algn="l"/>
                        </a:tabLst>
                        <a:defRPr/>
                      </a:pPr>
                      <a:r>
                        <a:rPr lang="fr-FR" sz="1600" b="0" i="1" strike="noStrike" spc="-1">
                          <a:solidFill>
                            <a:srgbClr val="000000"/>
                          </a:solidFill>
                          <a:latin typeface="Calibri"/>
                          <a:ea typeface="Microsoft YaHei"/>
                        </a:rPr>
                        <a:t>(Simulation datas)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Données générées à partir </a:t>
                      </a:r>
                      <a:br>
                        <a:rPr/>
                      </a:br>
                      <a:r>
                        <a:rPr lang="fr-FR" sz="1600" b="0" strike="noStrike" spc="-1">
                          <a:solidFill>
                            <a:srgbClr val="000000"/>
                          </a:solidFill>
                          <a:latin typeface="Calibri"/>
                          <a:ea typeface="Microsoft YaHei"/>
                        </a:rPr>
                        <a:t>de modèles test</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Métadonnées et modèles ont une valeur supérieure </a:t>
                      </a:r>
                      <a:br>
                        <a:rPr/>
                      </a:br>
                      <a:r>
                        <a:rPr lang="fr-FR" sz="1600" b="0" strike="noStrike" spc="-1">
                          <a:solidFill>
                            <a:srgbClr val="000000"/>
                          </a:solidFill>
                          <a:latin typeface="Calibri"/>
                          <a:ea typeface="Microsoft YaHei"/>
                        </a:rPr>
                        <a:t>aux résultats </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tc>
                  <a:txBody>
                    <a:bodyPr/>
                    <a:lstStyle/>
                    <a:p>
                      <a:pPr algn="l">
                        <a:lnSpc>
                          <a:spcPct val="102000"/>
                        </a:lnSpc>
                        <a:spcBef>
                          <a:spcPts val="300"/>
                        </a:spcBef>
                        <a:buNone/>
                        <a:tabLst>
                          <a:tab pos="0" algn="l"/>
                        </a:tabLst>
                        <a:defRPr/>
                      </a:pPr>
                      <a:r>
                        <a:rPr lang="fr-FR" sz="1600" b="0" strike="noStrike" spc="-1">
                          <a:solidFill>
                            <a:srgbClr val="000000"/>
                          </a:solidFill>
                          <a:latin typeface="Calibri"/>
                          <a:ea typeface="Microsoft YaHei"/>
                        </a:rPr>
                        <a:t>Modèles climatiques, reconstitution en 3D de monuments historiques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extLst>
                  <a:ext uri="{0D108BD9-81ED-4DB2-BD59-A6C34878D82A}">
                    <a16:rowId xmlns:a16="http://schemas.microsoft.com/office/drawing/2014/main" val="10003"/>
                  </a:ext>
                </a:extLst>
              </a:tr>
              <a:tr h="866935">
                <a:tc>
                  <a:txBody>
                    <a:bodyPr/>
                    <a:lstStyle/>
                    <a:p>
                      <a:pPr algn="l">
                        <a:lnSpc>
                          <a:spcPct val="102000"/>
                        </a:lnSpc>
                        <a:buNone/>
                        <a:tabLst>
                          <a:tab pos="0" algn="l"/>
                        </a:tabLst>
                        <a:defRPr/>
                      </a:pPr>
                      <a:r>
                        <a:rPr lang="fr-FR" sz="1600" b="1" strike="noStrike" spc="-1">
                          <a:solidFill>
                            <a:srgbClr val="000000"/>
                          </a:solidFill>
                          <a:latin typeface="Calibri"/>
                          <a:ea typeface="Microsoft YaHei"/>
                        </a:rPr>
                        <a:t>Données dérivées ou compilées</a:t>
                      </a:r>
                      <a:endParaRPr lang="fr-FR" sz="1600" b="0" strike="noStrike" spc="-1">
                        <a:latin typeface="Arial"/>
                      </a:endParaRPr>
                    </a:p>
                    <a:p>
                      <a:pPr algn="l">
                        <a:lnSpc>
                          <a:spcPct val="102000"/>
                        </a:lnSpc>
                        <a:buNone/>
                        <a:tabLst>
                          <a:tab pos="0" algn="l"/>
                        </a:tabLst>
                        <a:defRPr/>
                      </a:pPr>
                      <a:r>
                        <a:rPr lang="fr-FR" sz="1600" b="0" i="1" strike="noStrike" spc="-1">
                          <a:solidFill>
                            <a:srgbClr val="000000"/>
                          </a:solidFill>
                          <a:latin typeface="Calibri"/>
                          <a:ea typeface="Microsoft YaHei"/>
                        </a:rPr>
                        <a:t>(Derived or compiled data)</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Données obtenues par compilations ou traitement </a:t>
                      </a:r>
                      <a:br>
                        <a:rPr/>
                      </a:br>
                      <a:r>
                        <a:rPr lang="fr-FR" sz="1600" b="0" strike="noStrike" spc="-1">
                          <a:solidFill>
                            <a:srgbClr val="000000"/>
                          </a:solidFill>
                          <a:latin typeface="Calibri"/>
                          <a:ea typeface="Microsoft YaHei"/>
                        </a:rPr>
                        <a:t>des données brutes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Reproductibles mais </a:t>
                      </a:r>
                      <a:br>
                        <a:rPr/>
                      </a:br>
                      <a:r>
                        <a:rPr lang="fr-FR" sz="1600" b="0" strike="noStrike" spc="-1">
                          <a:solidFill>
                            <a:srgbClr val="000000"/>
                          </a:solidFill>
                          <a:latin typeface="Calibri"/>
                          <a:ea typeface="Microsoft YaHei"/>
                        </a:rPr>
                        <a:t>à des coûts dissuasifs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Texte et </a:t>
                      </a:r>
                      <a:r>
                        <a:rPr lang="fr-FR" sz="1600" b="0" i="1" strike="noStrike" spc="-1">
                          <a:solidFill>
                            <a:srgbClr val="000000"/>
                          </a:solidFill>
                          <a:latin typeface="Calibri"/>
                          <a:ea typeface="Microsoft YaHei"/>
                        </a:rPr>
                        <a:t>data mining</a:t>
                      </a:r>
                      <a:r>
                        <a:rPr lang="fr-FR" sz="1600" b="0" strike="noStrike" spc="-1">
                          <a:solidFill>
                            <a:srgbClr val="000000"/>
                          </a:solidFill>
                          <a:latin typeface="Calibri"/>
                          <a:ea typeface="Microsoft YaHei"/>
                        </a:rPr>
                        <a:t>, bases de données compilées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E7E7E7"/>
                    </a:solidFill>
                  </a:tcPr>
                </a:tc>
                <a:extLst>
                  <a:ext uri="{0D108BD9-81ED-4DB2-BD59-A6C34878D82A}">
                    <a16:rowId xmlns:a16="http://schemas.microsoft.com/office/drawing/2014/main" val="10004"/>
                  </a:ext>
                </a:extLst>
              </a:tr>
              <a:tr h="1026493">
                <a:tc>
                  <a:txBody>
                    <a:bodyPr/>
                    <a:lstStyle/>
                    <a:p>
                      <a:pPr algn="l">
                        <a:lnSpc>
                          <a:spcPct val="102000"/>
                        </a:lnSpc>
                        <a:buNone/>
                        <a:tabLst>
                          <a:tab pos="0" algn="l"/>
                        </a:tabLst>
                        <a:defRPr/>
                      </a:pPr>
                      <a:r>
                        <a:rPr lang="fr-FR" sz="1600" b="1" strike="noStrike" spc="-1">
                          <a:solidFill>
                            <a:srgbClr val="000000"/>
                          </a:solidFill>
                          <a:latin typeface="Calibri"/>
                          <a:ea typeface="Microsoft YaHei"/>
                        </a:rPr>
                        <a:t>Données de référence </a:t>
                      </a:r>
                      <a:br>
                        <a:rPr/>
                      </a:br>
                      <a:r>
                        <a:rPr lang="fr-FR" sz="1600" b="1" strike="noStrike" spc="-1">
                          <a:solidFill>
                            <a:srgbClr val="000000"/>
                          </a:solidFill>
                          <a:latin typeface="Calibri"/>
                          <a:ea typeface="Microsoft YaHei"/>
                        </a:rPr>
                        <a:t>ou données canoniques</a:t>
                      </a:r>
                      <a:endParaRPr lang="fr-FR" sz="1600" b="0" strike="noStrike" spc="-1">
                        <a:latin typeface="Arial"/>
                      </a:endParaRPr>
                    </a:p>
                    <a:p>
                      <a:pPr algn="l">
                        <a:lnSpc>
                          <a:spcPct val="102000"/>
                        </a:lnSpc>
                        <a:buNone/>
                        <a:tabLst>
                          <a:tab pos="0" algn="l"/>
                        </a:tabLst>
                        <a:defRPr/>
                      </a:pPr>
                      <a:r>
                        <a:rPr lang="fr-FR" sz="1600" b="0" strike="noStrike" spc="-1">
                          <a:solidFill>
                            <a:srgbClr val="000000"/>
                          </a:solidFill>
                          <a:latin typeface="Calibri"/>
                          <a:ea typeface="Microsoft YaHei"/>
                        </a:rPr>
                        <a:t>(</a:t>
                      </a:r>
                      <a:r>
                        <a:rPr lang="fr-FR" sz="1600" b="0" i="1" strike="noStrike" spc="-1">
                          <a:solidFill>
                            <a:srgbClr val="000000"/>
                          </a:solidFill>
                          <a:latin typeface="Calibri"/>
                          <a:ea typeface="Microsoft YaHei"/>
                        </a:rPr>
                        <a:t>Reference or canonical datas)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Collections statiques </a:t>
                      </a:r>
                      <a:br>
                        <a:rPr/>
                      </a:br>
                      <a:r>
                        <a:rPr lang="fr-FR" sz="1600" b="0" strike="noStrike" spc="-1">
                          <a:solidFill>
                            <a:srgbClr val="000000"/>
                          </a:solidFill>
                          <a:latin typeface="Calibri"/>
                          <a:ea typeface="Microsoft YaHei"/>
                        </a:rPr>
                        <a:t>ou organiques de jeux </a:t>
                      </a:r>
                      <a:br>
                        <a:rPr/>
                      </a:br>
                      <a:r>
                        <a:rPr lang="fr-FR" sz="1600" b="0" strike="noStrike" spc="-1">
                          <a:solidFill>
                            <a:srgbClr val="000000"/>
                          </a:solidFill>
                          <a:latin typeface="Calibri"/>
                          <a:ea typeface="Microsoft YaHei"/>
                        </a:rPr>
                        <a:t>de données validées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Données publiées ou qui ont fait l’objet d’une curation</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tc>
                  <a:txBody>
                    <a:bodyPr/>
                    <a:lstStyle/>
                    <a:p>
                      <a:pPr algn="l">
                        <a:lnSpc>
                          <a:spcPct val="102000"/>
                        </a:lnSpc>
                        <a:buNone/>
                        <a:tabLst>
                          <a:tab pos="0" algn="l"/>
                        </a:tabLst>
                        <a:defRPr/>
                      </a:pPr>
                      <a:r>
                        <a:rPr lang="fr-FR" sz="1600" b="0" strike="noStrike" spc="-1">
                          <a:solidFill>
                            <a:srgbClr val="000000"/>
                          </a:solidFill>
                          <a:latin typeface="Calibri"/>
                          <a:ea typeface="Microsoft YaHei"/>
                        </a:rPr>
                        <a:t>Portail de l’Unesco sur les pays, banque de données sur le génome, structures chimiques</a:t>
                      </a:r>
                      <a:endParaRPr lang="fr-FR" sz="1600" b="0" strike="noStrike" spc="-1">
                        <a:latin typeface="Arial"/>
                      </a:endParaRPr>
                    </a:p>
                  </a:txBody>
                  <a:tcPr anchor="ctr">
                    <a:lnL w="5760" algn="ctr">
                      <a:solidFill>
                        <a:srgbClr val="FFFFFF"/>
                      </a:solidFill>
                    </a:lnL>
                    <a:lnR w="5760" algn="ctr">
                      <a:solidFill>
                        <a:srgbClr val="FFFFFF"/>
                      </a:solidFill>
                    </a:lnR>
                    <a:lnT w="5760" algn="ctr">
                      <a:solidFill>
                        <a:srgbClr val="FFFFFF"/>
                      </a:solidFill>
                    </a:lnT>
                    <a:lnB w="5760" algn="ctr">
                      <a:solidFill>
                        <a:srgbClr val="FFFFFF"/>
                      </a:solidFill>
                    </a:lnB>
                    <a:solidFill>
                      <a:srgbClr val="CBCBCB"/>
                    </a:solidFill>
                  </a:tcPr>
                </a:tc>
                <a:extLst>
                  <a:ext uri="{0D108BD9-81ED-4DB2-BD59-A6C34878D82A}">
                    <a16:rowId xmlns:a16="http://schemas.microsoft.com/office/drawing/2014/main" val="10005"/>
                  </a:ext>
                </a:extLst>
              </a:tr>
            </a:tbl>
          </a:graphicData>
        </a:graphic>
      </p:graphicFrame>
      <p:sp>
        <p:nvSpPr>
          <p:cNvPr id="3" name="Rectangle 2"/>
          <p:cNvSpPr/>
          <p:nvPr/>
        </p:nvSpPr>
        <p:spPr bwMode="auto">
          <a:xfrm>
            <a:off x="2201040" y="188640"/>
            <a:ext cx="9073080" cy="640115"/>
          </a:xfrm>
          <a:prstGeom prst="rect">
            <a:avLst/>
          </a:prstGeom>
        </p:spPr>
        <p:txBody>
          <a:bodyPr wrap="square">
            <a:spAutoFit/>
          </a:bodyPr>
          <a:lstStyle/>
          <a:p>
            <a:pPr>
              <a:defRPr/>
            </a:pPr>
            <a:r>
              <a:rPr lang="fr-FR" sz="3600" spc="-1">
                <a:solidFill>
                  <a:srgbClr val="000000"/>
                </a:solidFill>
                <a:latin typeface="Calibri Light"/>
                <a:ea typeface="Arial"/>
              </a:rPr>
              <a:t>Données de recherche : </a:t>
            </a:r>
            <a:r>
              <a:rPr lang="fr-FR" sz="3600" spc="0">
                <a:solidFill>
                  <a:srgbClr val="000000"/>
                </a:solidFill>
                <a:latin typeface="Calibri Light"/>
                <a:ea typeface="Arial"/>
              </a:rPr>
              <a:t>une typologie</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390" name="Image 7"/>
          <p:cNvPicPr/>
          <p:nvPr/>
        </p:nvPicPr>
        <p:blipFill>
          <a:blip r:embed="rId3"/>
          <a:stretch/>
        </p:blipFill>
        <p:spPr bwMode="auto">
          <a:xfrm>
            <a:off x="0" y="0"/>
            <a:ext cx="12191760" cy="6857640"/>
          </a:xfrm>
          <a:prstGeom prst="rect">
            <a:avLst/>
          </a:prstGeom>
          <a:ln w="0">
            <a:noFill/>
          </a:ln>
        </p:spPr>
      </p:pic>
      <p:sp>
        <p:nvSpPr>
          <p:cNvPr id="391" name="PlaceHolder 1"/>
          <p:cNvSpPr>
            <a:spLocks noGrp="1"/>
          </p:cNvSpPr>
          <p:nvPr>
            <p:ph type="title"/>
          </p:nvPr>
        </p:nvSpPr>
        <p:spPr bwMode="auto">
          <a:xfrm>
            <a:off x="0" y="288000"/>
            <a:ext cx="12191760" cy="112428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Données de recherche : des niveaux d’élaboration</a:t>
            </a:r>
            <a:endParaRPr lang="fr-FR" sz="4400" b="0" strike="noStrike" spc="-1">
              <a:solidFill>
                <a:srgbClr val="000000"/>
              </a:solidFill>
              <a:latin typeface="Calibri"/>
            </a:endParaRPr>
          </a:p>
        </p:txBody>
      </p:sp>
      <p:sp>
        <p:nvSpPr>
          <p:cNvPr id="392" name="PlaceHolder 2"/>
          <p:cNvSpPr>
            <a:spLocks noGrp="1"/>
          </p:cNvSpPr>
          <p:nvPr>
            <p:ph/>
          </p:nvPr>
        </p:nvSpPr>
        <p:spPr bwMode="auto">
          <a:xfrm>
            <a:off x="1306080" y="1412640"/>
            <a:ext cx="10118160" cy="1512720"/>
          </a:xfrm>
          <a:prstGeom prst="rect">
            <a:avLst/>
          </a:prstGeom>
          <a:noFill/>
          <a:ln w="0">
            <a:noFill/>
          </a:ln>
        </p:spPr>
        <p:txBody>
          <a:bodyPr anchor="t">
            <a:normAutofit/>
          </a:bodyPr>
          <a:lstStyle/>
          <a:p>
            <a:pPr>
              <a:lnSpc>
                <a:spcPct val="90000"/>
              </a:lnSpc>
              <a:spcBef>
                <a:spcPts val="1001"/>
              </a:spcBef>
              <a:buNone/>
              <a:tabLst>
                <a:tab pos="0" algn="l"/>
              </a:tabLst>
              <a:defRPr/>
            </a:pPr>
            <a:r>
              <a:rPr lang="fr-FR" sz="2000" b="0" strike="noStrike" spc="-1">
                <a:solidFill>
                  <a:srgbClr val="000000"/>
                </a:solidFill>
                <a:latin typeface="Calibri"/>
                <a:ea typeface="Arial"/>
              </a:rPr>
              <a:t>On peut aussi les définir en fonction de leur niveau d’élaboration : </a:t>
            </a:r>
            <a:endParaRPr lang="fr-FR"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defRPr/>
            </a:pPr>
            <a:r>
              <a:rPr lang="fr-FR" sz="1800" b="1" strike="noStrike" spc="-1">
                <a:solidFill>
                  <a:srgbClr val="000000"/>
                </a:solidFill>
                <a:latin typeface="Calibri"/>
                <a:ea typeface="Arial"/>
              </a:rPr>
              <a:t>Données brutes </a:t>
            </a:r>
            <a:r>
              <a:rPr lang="fr-FR" sz="1800" b="0" strike="noStrike" spc="-1">
                <a:solidFill>
                  <a:srgbClr val="000000"/>
                </a:solidFill>
                <a:latin typeface="Calibri"/>
                <a:ea typeface="Arial"/>
              </a:rPr>
              <a:t>(données collectées, non organisées, non mises en forme).</a:t>
            </a:r>
            <a:endParaRPr lang="fr-FR" sz="18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defRPr/>
            </a:pPr>
            <a:r>
              <a:rPr lang="fr-FR" sz="1800" b="1" strike="noStrike" spc="-1">
                <a:solidFill>
                  <a:srgbClr val="000000"/>
                </a:solidFill>
                <a:latin typeface="Calibri"/>
                <a:ea typeface="Arial"/>
              </a:rPr>
              <a:t>Données traitées</a:t>
            </a:r>
            <a:r>
              <a:rPr lang="fr-FR" sz="1800" b="0" strike="noStrike" spc="-1">
                <a:solidFill>
                  <a:srgbClr val="000000"/>
                </a:solidFill>
                <a:latin typeface="Calibri"/>
                <a:ea typeface="Arial"/>
              </a:rPr>
              <a:t> (organisées, structurées et prêtes à être analysées).</a:t>
            </a:r>
            <a:endParaRPr lang="fr-FR" sz="18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defRPr/>
            </a:pPr>
            <a:r>
              <a:rPr lang="fr-FR" sz="1800" b="1" strike="noStrike" spc="-1">
                <a:solidFill>
                  <a:srgbClr val="000000"/>
                </a:solidFill>
                <a:latin typeface="Calibri"/>
                <a:ea typeface="Arial"/>
              </a:rPr>
              <a:t>Données analysées</a:t>
            </a:r>
            <a:r>
              <a:rPr lang="fr-FR" sz="1800" b="0" strike="noStrike" spc="-1">
                <a:solidFill>
                  <a:srgbClr val="000000"/>
                </a:solidFill>
                <a:latin typeface="Calibri"/>
                <a:ea typeface="Arial"/>
              </a:rPr>
              <a:t> (telles qu’elles apparaissent dans les publications).</a:t>
            </a:r>
            <a:endParaRPr lang="fr-FR" sz="1800" b="0" strike="noStrike" spc="-1">
              <a:solidFill>
                <a:srgbClr val="000000"/>
              </a:solidFill>
              <a:latin typeface="Calibri"/>
            </a:endParaRPr>
          </a:p>
        </p:txBody>
      </p:sp>
      <p:pic>
        <p:nvPicPr>
          <p:cNvPr id="393" name="Image 9"/>
          <p:cNvPicPr/>
          <p:nvPr/>
        </p:nvPicPr>
        <p:blipFill>
          <a:blip r:embed="rId4"/>
          <a:stretch/>
        </p:blipFill>
        <p:spPr bwMode="auto">
          <a:xfrm>
            <a:off x="1649520" y="3168360"/>
            <a:ext cx="8893080" cy="340128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398" name="Image 9"/>
          <p:cNvPicPr/>
          <p:nvPr/>
        </p:nvPicPr>
        <p:blipFill>
          <a:blip r:embed="rId3"/>
          <a:stretch/>
        </p:blipFill>
        <p:spPr bwMode="auto">
          <a:xfrm>
            <a:off x="0" y="0"/>
            <a:ext cx="12191760" cy="6857640"/>
          </a:xfrm>
          <a:prstGeom prst="rect">
            <a:avLst/>
          </a:prstGeom>
          <a:ln w="0">
            <a:noFill/>
          </a:ln>
        </p:spPr>
      </p:pic>
      <p:sp>
        <p:nvSpPr>
          <p:cNvPr id="399" name="PlaceHolder 1"/>
          <p:cNvSpPr>
            <a:spLocks noGrp="1"/>
          </p:cNvSpPr>
          <p:nvPr>
            <p:ph type="title"/>
          </p:nvPr>
        </p:nvSpPr>
        <p:spPr bwMode="auto">
          <a:xfrm>
            <a:off x="0" y="188640"/>
            <a:ext cx="12191760" cy="103716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Cycle de vie des données scientifiques</a:t>
            </a:r>
            <a:endParaRPr lang="fr-FR" sz="4400" b="0" strike="noStrike" spc="-1">
              <a:solidFill>
                <a:srgbClr val="000000"/>
              </a:solidFill>
              <a:latin typeface="Calibri"/>
            </a:endParaRPr>
          </a:p>
        </p:txBody>
      </p:sp>
      <p:pic>
        <p:nvPicPr>
          <p:cNvPr id="401" name="Image 8"/>
          <p:cNvPicPr>
            <a:picLocks noChangeAspect="1"/>
          </p:cNvPicPr>
          <p:nvPr/>
        </p:nvPicPr>
        <p:blipFill>
          <a:blip r:embed="rId4"/>
          <a:stretch/>
        </p:blipFill>
        <p:spPr bwMode="auto">
          <a:xfrm>
            <a:off x="1075872" y="2309024"/>
            <a:ext cx="5315208" cy="4144312"/>
          </a:xfrm>
          <a:prstGeom prst="rect">
            <a:avLst/>
          </a:prstGeom>
          <a:ln w="0">
            <a:noFill/>
          </a:ln>
        </p:spPr>
      </p:pic>
      <p:sp>
        <p:nvSpPr>
          <p:cNvPr id="402" name="Content Placeholder 2"/>
          <p:cNvSpPr/>
          <p:nvPr/>
        </p:nvSpPr>
        <p:spPr bwMode="auto">
          <a:xfrm>
            <a:off x="6816575" y="2060847"/>
            <a:ext cx="4464000" cy="3812901"/>
          </a:xfrm>
          <a:prstGeom prst="rect">
            <a:avLst/>
          </a:prstGeom>
          <a:noFill/>
          <a:ln w="0">
            <a:noFill/>
          </a:ln>
        </p:spPr>
        <p:style>
          <a:lnRef idx="0">
            <a:srgbClr val="000000"/>
          </a:lnRef>
          <a:fillRef idx="0">
            <a:srgbClr val="000000"/>
          </a:fillRef>
          <a:effectRef idx="0">
            <a:srgbClr val="000000"/>
          </a:effectRef>
          <a:fontRef idx="minor"/>
        </p:style>
        <p:txBody>
          <a:bodyPr anchor="t">
            <a:noAutofit/>
          </a:bodyPr>
          <a:lstStyle/>
          <a:p>
            <a:pPr>
              <a:lnSpc>
                <a:spcPct val="90000"/>
              </a:lnSpc>
              <a:spcBef>
                <a:spcPts val="1001"/>
              </a:spcBef>
              <a:buNone/>
              <a:tabLst>
                <a:tab pos="0" algn="l"/>
              </a:tabLst>
              <a:defRPr/>
            </a:pPr>
            <a:endParaRPr lang="fr-FR" sz="2000" b="0" strike="noStrike" spc="-1">
              <a:latin typeface="Arial"/>
            </a:endParaRPr>
          </a:p>
          <a:p>
            <a:pPr>
              <a:lnSpc>
                <a:spcPct val="90000"/>
              </a:lnSpc>
              <a:spcBef>
                <a:spcPts val="1001"/>
              </a:spcBef>
              <a:buNone/>
              <a:tabLst>
                <a:tab pos="0" algn="l"/>
              </a:tabLst>
              <a:defRPr/>
            </a:pPr>
            <a:r>
              <a:rPr lang="fr-FR" sz="2000" b="0" strike="noStrike" spc="-1">
                <a:solidFill>
                  <a:srgbClr val="000000"/>
                </a:solidFill>
                <a:latin typeface="Calibri"/>
                <a:ea typeface="Arial"/>
              </a:rPr>
              <a:t>1. Planification</a:t>
            </a:r>
            <a:endParaRPr lang="fr-FR" sz="2000" b="0" strike="noStrike" spc="-1">
              <a:latin typeface="Arial"/>
            </a:endParaRPr>
          </a:p>
          <a:p>
            <a:pPr>
              <a:lnSpc>
                <a:spcPct val="90000"/>
              </a:lnSpc>
              <a:spcBef>
                <a:spcPts val="1001"/>
              </a:spcBef>
              <a:buNone/>
              <a:tabLst>
                <a:tab pos="0" algn="l"/>
              </a:tabLst>
              <a:defRPr/>
            </a:pPr>
            <a:r>
              <a:rPr lang="fr-FR" sz="2000" b="0" strike="noStrike" spc="-1">
                <a:solidFill>
                  <a:srgbClr val="000000"/>
                </a:solidFill>
                <a:latin typeface="Calibri"/>
                <a:ea typeface="Arial"/>
              </a:rPr>
              <a:t>2. Collecte / Création</a:t>
            </a:r>
            <a:endParaRPr lang="fr-FR" sz="2000" b="0" strike="noStrike" spc="-1">
              <a:latin typeface="Arial"/>
            </a:endParaRPr>
          </a:p>
          <a:p>
            <a:pPr>
              <a:lnSpc>
                <a:spcPct val="90000"/>
              </a:lnSpc>
              <a:spcBef>
                <a:spcPts val="1001"/>
              </a:spcBef>
              <a:buNone/>
              <a:tabLst>
                <a:tab pos="0" algn="l"/>
              </a:tabLst>
              <a:defRPr/>
            </a:pPr>
            <a:r>
              <a:rPr lang="fr-FR" sz="2000" b="0" strike="noStrike" spc="-1">
                <a:solidFill>
                  <a:srgbClr val="000000"/>
                </a:solidFill>
                <a:latin typeface="Calibri"/>
                <a:ea typeface="Arial"/>
              </a:rPr>
              <a:t>3. Traitement / Analyse</a:t>
            </a:r>
            <a:endParaRPr lang="fr-FR" sz="2000" b="0" strike="noStrike" spc="-1">
              <a:latin typeface="Arial"/>
            </a:endParaRPr>
          </a:p>
          <a:p>
            <a:pPr>
              <a:lnSpc>
                <a:spcPct val="90000"/>
              </a:lnSpc>
              <a:spcBef>
                <a:spcPts val="1001"/>
              </a:spcBef>
              <a:buNone/>
              <a:tabLst>
                <a:tab pos="0" algn="l"/>
              </a:tabLst>
              <a:defRPr/>
            </a:pPr>
            <a:r>
              <a:rPr lang="fr-FR" sz="2000" b="0" strike="noStrike" spc="-1">
                <a:solidFill>
                  <a:srgbClr val="000000"/>
                </a:solidFill>
                <a:latin typeface="Calibri"/>
                <a:ea typeface="Arial"/>
              </a:rPr>
              <a:t>4. Accès / Partage</a:t>
            </a:r>
            <a:endParaRPr lang="fr-FR" sz="2000" b="0" strike="noStrike" spc="-1">
              <a:latin typeface="Arial"/>
            </a:endParaRPr>
          </a:p>
          <a:p>
            <a:pPr>
              <a:lnSpc>
                <a:spcPct val="90000"/>
              </a:lnSpc>
              <a:spcBef>
                <a:spcPts val="1001"/>
              </a:spcBef>
              <a:buNone/>
              <a:tabLst>
                <a:tab pos="0" algn="l"/>
              </a:tabLst>
              <a:defRPr/>
            </a:pPr>
            <a:r>
              <a:rPr lang="fr-FR" sz="2000" b="0" strike="noStrike" spc="-1">
                <a:solidFill>
                  <a:srgbClr val="000000"/>
                </a:solidFill>
                <a:latin typeface="Calibri"/>
                <a:ea typeface="Arial"/>
              </a:rPr>
              <a:t>5. Préservation</a:t>
            </a:r>
            <a:endParaRPr lang="fr-FR" sz="2000" b="0" strike="noStrike" spc="-1">
              <a:latin typeface="Arial"/>
            </a:endParaRPr>
          </a:p>
          <a:p>
            <a:pPr>
              <a:lnSpc>
                <a:spcPct val="90000"/>
              </a:lnSpc>
              <a:spcBef>
                <a:spcPts val="1001"/>
              </a:spcBef>
              <a:spcAft>
                <a:spcPts val="1199"/>
              </a:spcAft>
              <a:buNone/>
              <a:tabLst>
                <a:tab pos="0" algn="l"/>
              </a:tabLst>
              <a:defRPr/>
            </a:pPr>
            <a:r>
              <a:rPr lang="fr-FR" sz="2000" b="0" strike="noStrike" spc="-1">
                <a:solidFill>
                  <a:srgbClr val="000000"/>
                </a:solidFill>
                <a:latin typeface="Calibri"/>
                <a:ea typeface="Arial"/>
              </a:rPr>
              <a:t>6. Réutilisation</a:t>
            </a:r>
            <a:endParaRPr lang="fr-FR" sz="2000" b="0" strike="noStrike" spc="-1">
              <a:latin typeface="Arial"/>
            </a:endParaRPr>
          </a:p>
          <a:p>
            <a:pPr>
              <a:lnSpc>
                <a:spcPct val="90000"/>
              </a:lnSpc>
              <a:spcBef>
                <a:spcPts val="1001"/>
              </a:spcBef>
              <a:buNone/>
              <a:tabLst>
                <a:tab pos="0" algn="l"/>
              </a:tabLst>
              <a:defRPr/>
            </a:pPr>
            <a:r>
              <a:rPr lang="fr-FR" u="sng" spc="-1">
                <a:solidFill>
                  <a:srgbClr val="0563C1"/>
                </a:solidFill>
                <a:latin typeface="Calibri"/>
                <a:ea typeface="Arial"/>
                <a:hlinkClick r:id="rId5" tooltip="https://doranum.fr/enjeux-benefices/le-cycle-de-vie-des-donnees-de-recherche/"/>
              </a:rPr>
              <a:t>DoRANum</a:t>
            </a:r>
            <a:r>
              <a:rPr lang="fr-FR" sz="1600" b="0" i="0" u="none" strike="noStrike" cap="none" spc="0">
                <a:solidFill>
                  <a:srgbClr val="000000"/>
                </a:solidFill>
                <a:latin typeface="Calibri"/>
                <a:cs typeface="Calibri"/>
              </a:rPr>
              <a:t> (2021). Le cycle de vie des données de la recherche. </a:t>
            </a:r>
            <a:r>
              <a:rPr sz="1600" b="0" i="0" u="none">
                <a:solidFill>
                  <a:srgbClr val="000000"/>
                </a:solidFill>
                <a:latin typeface="Calibri"/>
                <a:ea typeface="Times New Roman"/>
                <a:cs typeface="Calibri"/>
              </a:rPr>
              <a:t>DOI : 10.13143/gzj2-j593</a:t>
            </a:r>
            <a:endParaRPr/>
          </a:p>
          <a:p>
            <a:pPr>
              <a:lnSpc>
                <a:spcPct val="90000"/>
              </a:lnSpc>
              <a:spcBef>
                <a:spcPts val="1001"/>
              </a:spcBef>
              <a:buNone/>
              <a:tabLst>
                <a:tab pos="0" algn="l"/>
              </a:tabLst>
              <a:defRPr/>
            </a:pPr>
            <a:endParaRPr lang="fr-FR" sz="2000" b="0" i="1" strike="noStrike" spc="-1">
              <a:solidFill>
                <a:srgbClr val="000000"/>
              </a:solidFill>
              <a:latin typeface="Calibri"/>
              <a:ea typeface="Arial"/>
            </a:endParaRPr>
          </a:p>
          <a:p>
            <a:pPr>
              <a:lnSpc>
                <a:spcPct val="90000"/>
              </a:lnSpc>
              <a:spcBef>
                <a:spcPts val="1001"/>
              </a:spcBef>
              <a:buNone/>
              <a:tabLst>
                <a:tab pos="0" algn="l"/>
              </a:tabLst>
              <a:defRPr/>
            </a:pPr>
            <a:r>
              <a:rPr lang="fr-FR" sz="2000" b="0" strike="noStrike" spc="-1">
                <a:solidFill>
                  <a:srgbClr val="000000"/>
                </a:solidFill>
                <a:latin typeface="Calibri"/>
                <a:ea typeface="Arial"/>
              </a:rPr>
              <a:t>À chaque étape, des actions de gestion </a:t>
            </a:r>
            <a:br>
              <a:rPr sz="2000"/>
            </a:br>
            <a:r>
              <a:rPr lang="fr-FR" sz="2000" b="0" strike="noStrike" spc="-1">
                <a:solidFill>
                  <a:srgbClr val="000000"/>
                </a:solidFill>
                <a:latin typeface="Calibri"/>
                <a:ea typeface="Arial"/>
              </a:rPr>
              <a:t>des données doivent être entreprises.</a:t>
            </a:r>
            <a:endParaRPr lang="fr-FR" sz="2000" b="0" strike="noStrike" spc="-1">
              <a:latin typeface="Arial"/>
            </a:endParaRPr>
          </a:p>
        </p:txBody>
      </p:sp>
      <p:sp>
        <p:nvSpPr>
          <p:cNvPr id="2" name="ZoneTexte 1"/>
          <p:cNvSpPr txBox="1"/>
          <p:nvPr/>
        </p:nvSpPr>
        <p:spPr bwMode="auto">
          <a:xfrm>
            <a:off x="695400" y="1268760"/>
            <a:ext cx="11161240" cy="701731"/>
          </a:xfrm>
          <a:prstGeom prst="rect">
            <a:avLst/>
          </a:prstGeom>
          <a:noFill/>
        </p:spPr>
        <p:txBody>
          <a:bodyPr wrap="square" rtlCol="0">
            <a:spAutoFit/>
          </a:bodyPr>
          <a:lstStyle/>
          <a:p>
            <a:pPr>
              <a:lnSpc>
                <a:spcPct val="90000"/>
              </a:lnSpc>
              <a:spcBef>
                <a:spcPts val="1001"/>
              </a:spcBef>
              <a:spcAft>
                <a:spcPts val="1199"/>
              </a:spcAft>
              <a:buNone/>
              <a:tabLst>
                <a:tab pos="0" algn="l"/>
              </a:tabLst>
              <a:defRPr/>
            </a:pPr>
            <a:r>
              <a:rPr lang="fr-FR" sz="2200" spc="-1">
                <a:solidFill>
                  <a:srgbClr val="000000"/>
                </a:solidFill>
                <a:latin typeface="Calibri"/>
                <a:ea typeface="Arial"/>
              </a:rPr>
              <a:t>Le cycle de vie des données de recherche, c’est l’ensemble des étapes de gestion, conservation, diffusion et réutilisation des données scientifiques liées aux activités de recherche. (</a:t>
            </a:r>
            <a:r>
              <a:rPr lang="fr-FR" sz="2200" u="sng" spc="-1">
                <a:solidFill>
                  <a:srgbClr val="0563C1"/>
                </a:solidFill>
                <a:latin typeface="Calibri"/>
                <a:ea typeface="Arial"/>
                <a:hlinkClick r:id="rId6" tooltip="https://coop-ist.cirad.fr/content/download/5922/43494/version/2/file/Cycle-vie-donnees-Poster-Cirad-2016.pdf"/>
              </a:rPr>
              <a:t>CIRAD</a:t>
            </a:r>
            <a:r>
              <a:rPr lang="fr-FR" sz="2200" spc="-1">
                <a:solidFill>
                  <a:srgbClr val="000000"/>
                </a:solidFill>
                <a:latin typeface="Calibri"/>
                <a:ea typeface="Arial"/>
              </a:rPr>
              <a:t>)</a:t>
            </a:r>
            <a:endParaRPr lang="fr-FR" sz="2200" spc="-1">
              <a:solidFill>
                <a:srgbClr val="000000"/>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04" name="Image 2"/>
          <p:cNvPicPr/>
          <p:nvPr/>
        </p:nvPicPr>
        <p:blipFill>
          <a:blip r:embed="rId3"/>
          <a:stretch/>
        </p:blipFill>
        <p:spPr bwMode="auto">
          <a:xfrm>
            <a:off x="-47623" y="0"/>
            <a:ext cx="12191760" cy="6857640"/>
          </a:xfrm>
          <a:prstGeom prst="rect">
            <a:avLst/>
          </a:prstGeom>
          <a:ln w="0">
            <a:noFill/>
          </a:ln>
        </p:spPr>
      </p:pic>
      <p:sp>
        <p:nvSpPr>
          <p:cNvPr id="405" name="ZoneTexte 7"/>
          <p:cNvSpPr/>
          <p:nvPr/>
        </p:nvSpPr>
        <p:spPr bwMode="auto">
          <a:xfrm>
            <a:off x="3470040" y="1385820"/>
            <a:ext cx="7521876" cy="985715"/>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nSpc>
                <a:spcPct val="100000"/>
              </a:lnSpc>
              <a:spcBef>
                <a:spcPts val="845"/>
              </a:spcBef>
              <a:buNone/>
              <a:defRPr/>
            </a:pPr>
            <a:r>
              <a:rPr lang="fr-FR" sz="2000" b="0" strike="noStrike" spc="-1">
                <a:solidFill>
                  <a:srgbClr val="000000"/>
                </a:solidFill>
                <a:latin typeface="Calibri"/>
                <a:ea typeface="Arial"/>
              </a:rPr>
              <a:t>Mettre en  place des </a:t>
            </a:r>
            <a:r>
              <a:rPr lang="fr-FR" sz="2000" b="1" strike="noStrike" spc="-1">
                <a:solidFill>
                  <a:srgbClr val="000000"/>
                </a:solidFill>
                <a:latin typeface="Calibri"/>
                <a:ea typeface="Arial"/>
              </a:rPr>
              <a:t>architectures</a:t>
            </a:r>
            <a:r>
              <a:rPr lang="fr-FR" sz="2000" b="0" strike="noStrike" spc="-1">
                <a:solidFill>
                  <a:srgbClr val="000000"/>
                </a:solidFill>
                <a:latin typeface="Calibri"/>
                <a:ea typeface="Arial"/>
              </a:rPr>
              <a:t>, des règles, des pratiques et des procédures pour satisfaire les besoins de la recherche tout au long du cycle de vie</a:t>
            </a:r>
            <a:r>
              <a:rPr lang="fr-FR" sz="2000" b="1" strike="noStrike" spc="0">
                <a:solidFill>
                  <a:srgbClr val="000000"/>
                </a:solidFill>
                <a:latin typeface="Calibri"/>
                <a:ea typeface="Arial"/>
              </a:rPr>
              <a:t> </a:t>
            </a:r>
            <a:r>
              <a:rPr lang="fr-FR" sz="2000" b="0" strike="noStrike" spc="-1">
                <a:solidFill>
                  <a:srgbClr val="000000"/>
                </a:solidFill>
                <a:latin typeface="Calibri"/>
                <a:ea typeface="Arial"/>
              </a:rPr>
              <a:t>des données</a:t>
            </a:r>
            <a:endParaRPr lang="fr-FR" sz="2000" b="0" strike="noStrike" spc="-1">
              <a:latin typeface="Arial"/>
            </a:endParaRPr>
          </a:p>
        </p:txBody>
      </p:sp>
      <p:sp>
        <p:nvSpPr>
          <p:cNvPr id="406" name="Rectangle : coins arrondis 2"/>
          <p:cNvSpPr/>
          <p:nvPr/>
        </p:nvSpPr>
        <p:spPr bwMode="auto">
          <a:xfrm>
            <a:off x="1343520" y="1496680"/>
            <a:ext cx="1511640" cy="420152"/>
          </a:xfrm>
          <a:prstGeom prst="roundRect">
            <a:avLst>
              <a:gd name="adj" fmla="val 16667"/>
            </a:avLst>
          </a:prstGeom>
          <a:solidFill>
            <a:schemeClr val="bg1">
              <a:lumMod val="95000"/>
            </a:schemeClr>
          </a:solidFill>
          <a:ln w="12700">
            <a:solidFill>
              <a:srgbClr val="D8232A"/>
            </a:solidFill>
            <a:miter/>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2000" b="1" strike="noStrike" spc="-1">
                <a:solidFill>
                  <a:srgbClr val="000000"/>
                </a:solidFill>
                <a:latin typeface="Calibri"/>
                <a:ea typeface="Arial"/>
                <a:cs typeface="Calibri"/>
              </a:rPr>
              <a:t>Gérer</a:t>
            </a:r>
            <a:endParaRPr lang="fr-FR" sz="2000" b="0" strike="noStrike" spc="-1">
              <a:latin typeface="Calibri"/>
              <a:cs typeface="Calibri"/>
            </a:endParaRPr>
          </a:p>
        </p:txBody>
      </p:sp>
      <p:sp>
        <p:nvSpPr>
          <p:cNvPr id="407" name="Rectangle : coins arrondis 9"/>
          <p:cNvSpPr/>
          <p:nvPr/>
        </p:nvSpPr>
        <p:spPr bwMode="auto">
          <a:xfrm>
            <a:off x="1370520" y="2628704"/>
            <a:ext cx="1511640" cy="420152"/>
          </a:xfrm>
          <a:prstGeom prst="roundRect">
            <a:avLst>
              <a:gd name="adj" fmla="val 16667"/>
            </a:avLst>
          </a:prstGeom>
          <a:solidFill>
            <a:schemeClr val="bg1">
              <a:lumMod val="95000"/>
            </a:schemeClr>
          </a:solidFill>
          <a:ln w="12700">
            <a:solidFill>
              <a:srgbClr val="D8232A"/>
            </a:solidFill>
            <a:miter/>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2000" b="1" strike="noStrike" spc="-1">
                <a:solidFill>
                  <a:srgbClr val="000000"/>
                </a:solidFill>
                <a:latin typeface="Calibri"/>
                <a:ea typeface="Arial"/>
                <a:cs typeface="Calibri"/>
              </a:rPr>
              <a:t>Partager</a:t>
            </a:r>
            <a:endParaRPr lang="fr-FR" sz="2000" b="0" strike="noStrike" spc="-1">
              <a:latin typeface="Calibri"/>
              <a:cs typeface="Calibri"/>
            </a:endParaRPr>
          </a:p>
        </p:txBody>
      </p:sp>
      <p:sp>
        <p:nvSpPr>
          <p:cNvPr id="408" name="ZoneTexte 10"/>
          <p:cNvSpPr/>
          <p:nvPr/>
        </p:nvSpPr>
        <p:spPr bwMode="auto">
          <a:xfrm>
            <a:off x="3470040" y="4330800"/>
            <a:ext cx="7377840" cy="98676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nSpc>
                <a:spcPct val="100000"/>
              </a:lnSpc>
              <a:spcBef>
                <a:spcPts val="845"/>
              </a:spcBef>
              <a:buNone/>
              <a:defRPr/>
            </a:pPr>
            <a:r>
              <a:rPr lang="fr-FR" sz="2000" b="1" strike="noStrike" spc="-1">
                <a:solidFill>
                  <a:srgbClr val="000000"/>
                </a:solidFill>
                <a:latin typeface="Calibri"/>
                <a:ea typeface="Arial"/>
              </a:rPr>
              <a:t>Diffuser</a:t>
            </a:r>
            <a:r>
              <a:rPr lang="fr-FR" sz="2000" b="0" strike="noStrike" spc="-1">
                <a:solidFill>
                  <a:srgbClr val="000000"/>
                </a:solidFill>
                <a:latin typeface="Calibri"/>
                <a:ea typeface="Arial"/>
              </a:rPr>
              <a:t> de manière structurée selon une méthode et une licence ouverte des données pour leur libre accès et leur réutilisation par tous, sans restriction technique, juridique ou financière</a:t>
            </a:r>
            <a:endParaRPr lang="fr-FR" sz="2000" b="0" strike="noStrike" spc="-1">
              <a:latin typeface="Arial"/>
            </a:endParaRPr>
          </a:p>
        </p:txBody>
      </p:sp>
      <p:sp>
        <p:nvSpPr>
          <p:cNvPr id="409" name="ZoneTexte 11"/>
          <p:cNvSpPr/>
          <p:nvPr/>
        </p:nvSpPr>
        <p:spPr bwMode="auto">
          <a:xfrm>
            <a:off x="3470040" y="2479979"/>
            <a:ext cx="7377876" cy="1595315"/>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just">
              <a:lnSpc>
                <a:spcPct val="100000"/>
              </a:lnSpc>
              <a:spcBef>
                <a:spcPts val="845"/>
              </a:spcBef>
              <a:buNone/>
              <a:defRPr/>
            </a:pPr>
            <a:r>
              <a:rPr lang="fr-FR" sz="2000" b="0" strike="noStrike" spc="-1">
                <a:solidFill>
                  <a:srgbClr val="000000"/>
                </a:solidFill>
                <a:latin typeface="Calibri"/>
                <a:ea typeface="Arial"/>
              </a:rPr>
              <a:t>Rendre accessibles sur </a:t>
            </a:r>
            <a:r>
              <a:rPr lang="fr-FR" sz="2000" b="1" strike="noStrike" spc="-1">
                <a:solidFill>
                  <a:srgbClr val="000000"/>
                </a:solidFill>
                <a:latin typeface="Calibri"/>
                <a:ea typeface="Arial"/>
              </a:rPr>
              <a:t>autorisation</a:t>
            </a:r>
            <a:r>
              <a:rPr lang="fr-FR" sz="2000" b="0" strike="noStrike" spc="-1">
                <a:solidFill>
                  <a:srgbClr val="000000"/>
                </a:solidFill>
                <a:latin typeface="Calibri"/>
                <a:ea typeface="Arial"/>
              </a:rPr>
              <a:t> au moyen de protocoles maîtrisés, à des individus ou groupes identifiés, des données protégées par des exceptions légitimes encadrées par la loi : secret professionnel, secret industriel ou commercial, données personnelles ou contenus protégés par le droit d’auteur.</a:t>
            </a:r>
            <a:endParaRPr lang="fr-FR" sz="2000" b="0" strike="noStrike" spc="-1">
              <a:latin typeface="Arial"/>
            </a:endParaRPr>
          </a:p>
        </p:txBody>
      </p:sp>
      <p:sp>
        <p:nvSpPr>
          <p:cNvPr id="410" name="ZoneTexte 12"/>
          <p:cNvSpPr/>
          <p:nvPr/>
        </p:nvSpPr>
        <p:spPr bwMode="auto">
          <a:xfrm>
            <a:off x="3470040" y="5373360"/>
            <a:ext cx="7377840" cy="6818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just">
              <a:lnSpc>
                <a:spcPct val="100000"/>
              </a:lnSpc>
              <a:spcBef>
                <a:spcPts val="845"/>
              </a:spcBef>
              <a:buNone/>
              <a:defRPr/>
            </a:pPr>
            <a:r>
              <a:rPr lang="fr-FR" sz="2000" b="1" strike="noStrike" spc="-1">
                <a:solidFill>
                  <a:srgbClr val="000000"/>
                </a:solidFill>
                <a:latin typeface="Calibri"/>
                <a:ea typeface="Arial"/>
              </a:rPr>
              <a:t>Conserver</a:t>
            </a:r>
            <a:r>
              <a:rPr lang="fr-FR" sz="2000" b="0" strike="noStrike" spc="-1">
                <a:solidFill>
                  <a:srgbClr val="000000"/>
                </a:solidFill>
                <a:latin typeface="Calibri"/>
                <a:ea typeface="Arial"/>
              </a:rPr>
              <a:t> à long terme des données qui présentent un intérêt scientifique, juridique ou historique</a:t>
            </a:r>
            <a:endParaRPr lang="fr-FR" sz="2000" b="0" strike="noStrike" spc="-1">
              <a:latin typeface="Arial"/>
            </a:endParaRPr>
          </a:p>
        </p:txBody>
      </p:sp>
      <p:sp>
        <p:nvSpPr>
          <p:cNvPr id="411" name="Rectangle : coins arrondis 13"/>
          <p:cNvSpPr/>
          <p:nvPr/>
        </p:nvSpPr>
        <p:spPr bwMode="auto">
          <a:xfrm>
            <a:off x="1343520" y="5457584"/>
            <a:ext cx="1511640" cy="420152"/>
          </a:xfrm>
          <a:prstGeom prst="roundRect">
            <a:avLst>
              <a:gd name="adj" fmla="val 16667"/>
            </a:avLst>
          </a:prstGeom>
          <a:solidFill>
            <a:schemeClr val="bg1">
              <a:lumMod val="95000"/>
            </a:schemeClr>
          </a:solidFill>
          <a:ln w="12700">
            <a:solidFill>
              <a:srgbClr val="D8232A"/>
            </a:solidFill>
            <a:miter/>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2000" b="1" strike="noStrike" spc="-1">
                <a:solidFill>
                  <a:srgbClr val="000000"/>
                </a:solidFill>
                <a:latin typeface="Calibri"/>
                <a:ea typeface="Arial"/>
                <a:cs typeface="Calibri"/>
              </a:rPr>
              <a:t>Archiver</a:t>
            </a:r>
            <a:endParaRPr lang="fr-FR" sz="2000" b="0" strike="noStrike" spc="-1">
              <a:latin typeface="Calibri"/>
              <a:cs typeface="Calibri"/>
            </a:endParaRPr>
          </a:p>
        </p:txBody>
      </p:sp>
      <p:sp>
        <p:nvSpPr>
          <p:cNvPr id="412" name="Rectangle : coins arrondis 14"/>
          <p:cNvSpPr/>
          <p:nvPr/>
        </p:nvSpPr>
        <p:spPr bwMode="auto">
          <a:xfrm>
            <a:off x="1370520" y="4451024"/>
            <a:ext cx="1511640" cy="420152"/>
          </a:xfrm>
          <a:prstGeom prst="roundRect">
            <a:avLst>
              <a:gd name="adj" fmla="val 16667"/>
            </a:avLst>
          </a:prstGeom>
          <a:solidFill>
            <a:schemeClr val="bg1">
              <a:lumMod val="95000"/>
            </a:schemeClr>
          </a:solidFill>
          <a:ln w="12700">
            <a:solidFill>
              <a:srgbClr val="D8232A"/>
            </a:solidFill>
            <a:miter/>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vertOverflow="overflow" horzOverflow="overflow" lIns="35640" tIns="35640" rIns="35640" bIns="35640" numCol="1" spcCol="38160" anchor="ctr">
            <a:spAutoFit/>
          </a:bodyPr>
          <a:lstStyle/>
          <a:p>
            <a:pPr algn="ctr">
              <a:lnSpc>
                <a:spcPct val="100000"/>
              </a:lnSpc>
              <a:buNone/>
              <a:defRPr/>
            </a:pPr>
            <a:r>
              <a:rPr lang="fr-FR" sz="2000" b="1" strike="noStrike" spc="-1">
                <a:solidFill>
                  <a:srgbClr val="000000"/>
                </a:solidFill>
                <a:latin typeface="Calibri"/>
                <a:ea typeface="Arial"/>
                <a:cs typeface="Calibri"/>
              </a:rPr>
              <a:t>Ouvrir</a:t>
            </a:r>
            <a:endParaRPr lang="fr-FR" sz="2000" b="0" strike="noStrike" spc="-1">
              <a:latin typeface="Calibri"/>
              <a:cs typeface="Calibri"/>
            </a:endParaRPr>
          </a:p>
        </p:txBody>
      </p:sp>
      <p:sp>
        <p:nvSpPr>
          <p:cNvPr id="413" name="Title 1"/>
          <p:cNvSpPr/>
          <p:nvPr/>
        </p:nvSpPr>
        <p:spPr bwMode="auto">
          <a:xfrm>
            <a:off x="0" y="116640"/>
            <a:ext cx="12191760" cy="1082880"/>
          </a:xfrm>
          <a:prstGeom prst="rect">
            <a:avLst/>
          </a:prstGeom>
          <a:noFill/>
          <a:ln w="0">
            <a:noFill/>
          </a:ln>
        </p:spPr>
        <p:style>
          <a:lnRef idx="0">
            <a:srgbClr val="000000"/>
          </a:lnRef>
          <a:fillRef idx="0">
            <a:srgbClr val="000000"/>
          </a:fillRef>
          <a:effectRef idx="0">
            <a:srgbClr val="000000"/>
          </a:effectRef>
          <a:fontRef idx="minor"/>
        </p:style>
        <p:txBody>
          <a:bodyPr anchor="ctr">
            <a:normAutofit/>
          </a:bodyPr>
          <a:lstStyle/>
          <a:p>
            <a:pPr algn="ctr">
              <a:lnSpc>
                <a:spcPct val="90000"/>
              </a:lnSpc>
              <a:buNone/>
              <a:defRPr/>
            </a:pPr>
            <a:r>
              <a:rPr lang="fr-FR" sz="4000" b="0" strike="noStrike" spc="-1">
                <a:solidFill>
                  <a:srgbClr val="000000"/>
                </a:solidFill>
                <a:latin typeface="Calibri Light"/>
                <a:ea typeface="Arial"/>
              </a:rPr>
              <a:t>Gestion, partage, ouverture et archivage des données</a:t>
            </a:r>
            <a:endParaRPr lang="fr-FR" sz="40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415" name="PlaceHolder 1"/>
          <p:cNvSpPr>
            <a:spLocks noGrp="1"/>
          </p:cNvSpPr>
          <p:nvPr>
            <p:ph type="title"/>
          </p:nvPr>
        </p:nvSpPr>
        <p:spPr bwMode="auto">
          <a:xfrm>
            <a:off x="838080" y="2583720"/>
            <a:ext cx="10515240" cy="1325160"/>
          </a:xfrm>
          <a:prstGeom prst="rect">
            <a:avLst/>
          </a:prstGeom>
          <a:noFill/>
          <a:ln w="0">
            <a:noFill/>
          </a:ln>
        </p:spPr>
        <p:txBody>
          <a:bodyPr anchor="ctr">
            <a:noAutofit/>
          </a:bodyPr>
          <a:lstStyle/>
          <a:p>
            <a:pPr algn="ctr">
              <a:lnSpc>
                <a:spcPct val="90000"/>
              </a:lnSpc>
              <a:buNone/>
              <a:defRPr/>
            </a:pPr>
            <a:r>
              <a:rPr lang="fr-FR" sz="4400" b="0" strike="noStrike" spc="-1">
                <a:solidFill>
                  <a:srgbClr val="1F4E79"/>
                </a:solidFill>
                <a:latin typeface="Calibri"/>
                <a:ea typeface="Arial"/>
                <a:cs typeface="Calibri"/>
              </a:rPr>
              <a:t>Pourquoi gérer ses données ?</a:t>
            </a:r>
            <a:endParaRPr lang="fr-FR" sz="4400" b="0" strike="noStrike" spc="-1">
              <a:solidFill>
                <a:srgbClr val="000000"/>
              </a:solidFill>
              <a:latin typeface="Calibri"/>
              <a:cs typeface="Calibri"/>
            </a:endParaRPr>
          </a:p>
        </p:txBody>
      </p:sp>
      <p:pic>
        <p:nvPicPr>
          <p:cNvPr id="416" name="Graphique 1" descr="Brainstorming contour"/>
          <p:cNvPicPr/>
          <p:nvPr/>
        </p:nvPicPr>
        <p:blipFill>
          <a:blip r:embed="rId4"/>
          <a:stretch/>
        </p:blipFill>
        <p:spPr bwMode="auto">
          <a:xfrm>
            <a:off x="191520" y="188640"/>
            <a:ext cx="1151952" cy="1152128"/>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18" name="Image 7"/>
          <p:cNvPicPr/>
          <p:nvPr/>
        </p:nvPicPr>
        <p:blipFill>
          <a:blip r:embed="rId3"/>
          <a:stretch/>
        </p:blipFill>
        <p:spPr bwMode="auto">
          <a:xfrm>
            <a:off x="0" y="0"/>
            <a:ext cx="12191760" cy="6857640"/>
          </a:xfrm>
          <a:prstGeom prst="rect">
            <a:avLst/>
          </a:prstGeom>
          <a:ln w="0">
            <a:noFill/>
          </a:ln>
        </p:spPr>
      </p:pic>
      <p:sp>
        <p:nvSpPr>
          <p:cNvPr id="419" name="PlaceHolder 1"/>
          <p:cNvSpPr>
            <a:spLocks noGrp="1"/>
          </p:cNvSpPr>
          <p:nvPr>
            <p:ph type="title"/>
          </p:nvPr>
        </p:nvSpPr>
        <p:spPr bwMode="auto">
          <a:xfrm>
            <a:off x="0" y="303120"/>
            <a:ext cx="12191760" cy="12128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Pourquoi gérer ses données ?</a:t>
            </a:r>
            <a:endParaRPr lang="fr-FR" sz="4400" b="0" strike="noStrike" spc="-1">
              <a:solidFill>
                <a:srgbClr val="000000"/>
              </a:solidFill>
              <a:latin typeface="Calibri"/>
            </a:endParaRPr>
          </a:p>
        </p:txBody>
      </p:sp>
      <p:sp>
        <p:nvSpPr>
          <p:cNvPr id="420" name="PlaceHolder 2"/>
          <p:cNvSpPr>
            <a:spLocks noGrp="1"/>
          </p:cNvSpPr>
          <p:nvPr>
            <p:ph/>
          </p:nvPr>
        </p:nvSpPr>
        <p:spPr bwMode="auto">
          <a:xfrm>
            <a:off x="749520" y="1798200"/>
            <a:ext cx="10692720" cy="4511120"/>
          </a:xfrm>
          <a:prstGeom prst="rect">
            <a:avLst/>
          </a:prstGeom>
          <a:noFill/>
          <a:ln w="0">
            <a:noFill/>
          </a:ln>
        </p:spPr>
        <p:txBody>
          <a:bodyPr anchor="t">
            <a:normAutofit fontScale="92000" lnSpcReduction="10000"/>
          </a:bodyPr>
          <a:lstStyle/>
          <a:p>
            <a:pPr>
              <a:lnSpc>
                <a:spcPct val="140000"/>
              </a:lnSpc>
              <a:spcBef>
                <a:spcPts val="400"/>
              </a:spcBef>
              <a:spcAft>
                <a:spcPts val="1199"/>
              </a:spcAft>
              <a:buNone/>
              <a:tabLst>
                <a:tab pos="0" algn="l"/>
              </a:tabLst>
              <a:defRPr/>
            </a:pPr>
            <a:r>
              <a:rPr lang="fr-FR" sz="2400" b="0" strike="noStrike" spc="-1">
                <a:solidFill>
                  <a:srgbClr val="000000"/>
                </a:solidFill>
                <a:latin typeface="Calibri"/>
                <a:ea typeface="Arial"/>
              </a:rPr>
              <a:t>Pour ne pas risquer de perdre ou d’altérer ses données     </a:t>
            </a:r>
            <a:r>
              <a:rPr lang="fr-FR" sz="2400" b="0" strike="noStrike" spc="-1">
                <a:solidFill>
                  <a:srgbClr val="44546A"/>
                </a:solidFill>
                <a:latin typeface="Calibri"/>
                <a:ea typeface="Arial"/>
              </a:rPr>
              <a:t>➡  </a:t>
            </a:r>
            <a:r>
              <a:rPr lang="fr-FR" sz="2400" b="1" strike="noStrike" spc="-1">
                <a:solidFill>
                  <a:schemeClr val="accent2"/>
                </a:solidFill>
                <a:latin typeface="Calibri"/>
                <a:ea typeface="Arial"/>
              </a:rPr>
              <a:t>Stabilité</a:t>
            </a:r>
            <a:r>
              <a:rPr lang="fr-FR" sz="2400" b="0" strike="noStrike" spc="-1">
                <a:solidFill>
                  <a:schemeClr val="accent2"/>
                </a:solidFill>
                <a:latin typeface="Calibri"/>
                <a:ea typeface="Arial"/>
              </a:rPr>
              <a:t> des données</a:t>
            </a:r>
            <a:endParaRPr lang="fr-FR" sz="2400" b="0" strike="noStrike" spc="-1">
              <a:solidFill>
                <a:schemeClr val="accent2"/>
              </a:solidFill>
              <a:latin typeface="Calibri"/>
            </a:endParaRPr>
          </a:p>
          <a:p>
            <a:pPr>
              <a:lnSpc>
                <a:spcPct val="140000"/>
              </a:lnSpc>
              <a:spcBef>
                <a:spcPts val="400"/>
              </a:spcBef>
              <a:spcAft>
                <a:spcPts val="1199"/>
              </a:spcAft>
              <a:buNone/>
              <a:tabLst>
                <a:tab pos="0" algn="l"/>
              </a:tabLst>
              <a:defRPr/>
            </a:pPr>
            <a:r>
              <a:rPr lang="fr-FR" sz="2400" b="0" strike="noStrike" spc="-1">
                <a:solidFill>
                  <a:srgbClr val="000000"/>
                </a:solidFill>
                <a:latin typeface="Calibri"/>
                <a:ea typeface="Arial"/>
              </a:rPr>
              <a:t>Pour pouvoir les conserver à long terme    </a:t>
            </a:r>
            <a:r>
              <a:rPr lang="fr-FR" sz="2400" b="0" strike="noStrike" spc="-1">
                <a:solidFill>
                  <a:srgbClr val="44546A"/>
                </a:solidFill>
                <a:latin typeface="Calibri"/>
                <a:ea typeface="Arial"/>
              </a:rPr>
              <a:t>➡  </a:t>
            </a:r>
            <a:r>
              <a:rPr lang="fr-FR" sz="2400" b="1" strike="noStrike" spc="-1">
                <a:solidFill>
                  <a:schemeClr val="accent2"/>
                </a:solidFill>
                <a:latin typeface="Calibri"/>
                <a:ea typeface="Arial"/>
              </a:rPr>
              <a:t>Pérennité</a:t>
            </a:r>
            <a:r>
              <a:rPr lang="fr-FR" sz="2400" b="0" strike="noStrike" spc="-1">
                <a:solidFill>
                  <a:schemeClr val="accent2"/>
                </a:solidFill>
                <a:latin typeface="Calibri"/>
                <a:ea typeface="Arial"/>
              </a:rPr>
              <a:t> des données</a:t>
            </a:r>
            <a:endParaRPr lang="fr-FR" sz="2400" b="0" strike="noStrike" spc="-1">
              <a:solidFill>
                <a:schemeClr val="accent2"/>
              </a:solidFill>
              <a:latin typeface="Calibri"/>
            </a:endParaRPr>
          </a:p>
          <a:p>
            <a:pPr>
              <a:lnSpc>
                <a:spcPct val="140000"/>
              </a:lnSpc>
              <a:spcBef>
                <a:spcPts val="400"/>
              </a:spcBef>
              <a:spcAft>
                <a:spcPts val="1199"/>
              </a:spcAft>
              <a:buNone/>
              <a:tabLst>
                <a:tab pos="0" algn="l"/>
              </a:tabLst>
              <a:defRPr/>
            </a:pPr>
            <a:r>
              <a:rPr lang="fr-FR" sz="2400" b="0" strike="noStrike" spc="-1">
                <a:solidFill>
                  <a:srgbClr val="000000"/>
                </a:solidFill>
                <a:latin typeface="Calibri"/>
                <a:ea typeface="Arial"/>
              </a:rPr>
              <a:t>Pour améliorer la finesse de ses données   </a:t>
            </a:r>
            <a:r>
              <a:rPr lang="fr-FR" sz="2400" b="0" strike="noStrike" spc="-1">
                <a:solidFill>
                  <a:srgbClr val="44546A"/>
                </a:solidFill>
                <a:latin typeface="Calibri"/>
                <a:ea typeface="Arial"/>
              </a:rPr>
              <a:t>➡  </a:t>
            </a:r>
            <a:r>
              <a:rPr lang="fr-FR" sz="2400" b="1" strike="noStrike" spc="-1">
                <a:solidFill>
                  <a:schemeClr val="accent2"/>
                </a:solidFill>
                <a:latin typeface="Calibri"/>
                <a:ea typeface="Arial"/>
              </a:rPr>
              <a:t>Qualité</a:t>
            </a:r>
            <a:r>
              <a:rPr lang="fr-FR" sz="2400" b="0" strike="noStrike" spc="-1">
                <a:solidFill>
                  <a:schemeClr val="accent2"/>
                </a:solidFill>
                <a:latin typeface="Calibri"/>
                <a:ea typeface="Arial"/>
              </a:rPr>
              <a:t> des données</a:t>
            </a:r>
            <a:endParaRPr lang="fr-FR" sz="2400" b="0" strike="noStrike" spc="-1">
              <a:solidFill>
                <a:schemeClr val="accent2"/>
              </a:solidFill>
              <a:latin typeface="Calibri"/>
            </a:endParaRPr>
          </a:p>
          <a:p>
            <a:pPr>
              <a:lnSpc>
                <a:spcPct val="140000"/>
              </a:lnSpc>
              <a:spcBef>
                <a:spcPts val="400"/>
              </a:spcBef>
              <a:spcAft>
                <a:spcPts val="1199"/>
              </a:spcAft>
              <a:buNone/>
              <a:tabLst>
                <a:tab pos="0" algn="l"/>
              </a:tabLst>
              <a:defRPr/>
            </a:pPr>
            <a:r>
              <a:rPr lang="fr-FR" sz="2400" b="0" strike="noStrike" spc="-1">
                <a:solidFill>
                  <a:srgbClr val="000000"/>
                </a:solidFill>
                <a:latin typeface="Calibri"/>
                <a:ea typeface="Arial"/>
              </a:rPr>
              <a:t>Pour garantir l’intégrité de la recherche     </a:t>
            </a:r>
            <a:r>
              <a:rPr lang="fr-FR" sz="2400" b="0" strike="noStrike" spc="-1">
                <a:solidFill>
                  <a:srgbClr val="44546A"/>
                </a:solidFill>
                <a:latin typeface="Calibri"/>
                <a:ea typeface="Arial"/>
              </a:rPr>
              <a:t>➡   </a:t>
            </a:r>
            <a:r>
              <a:rPr lang="fr-FR" sz="2400" b="1" strike="noStrike" spc="-1">
                <a:solidFill>
                  <a:schemeClr val="accent2"/>
                </a:solidFill>
                <a:latin typeface="Calibri"/>
                <a:ea typeface="Arial"/>
              </a:rPr>
              <a:t>Transparence </a:t>
            </a:r>
            <a:r>
              <a:rPr lang="fr-FR" sz="2400" b="0" strike="noStrike" spc="-1">
                <a:solidFill>
                  <a:schemeClr val="accent2"/>
                </a:solidFill>
                <a:latin typeface="Calibri"/>
                <a:ea typeface="Arial"/>
              </a:rPr>
              <a:t>et</a:t>
            </a:r>
            <a:r>
              <a:rPr lang="fr-FR" sz="2400" b="1" strike="noStrike" spc="-1">
                <a:solidFill>
                  <a:schemeClr val="accent2"/>
                </a:solidFill>
                <a:latin typeface="Calibri"/>
                <a:ea typeface="Arial"/>
              </a:rPr>
              <a:t> reproductibilité </a:t>
            </a:r>
            <a:r>
              <a:rPr lang="fr-FR" sz="2400" b="0" strike="noStrike" spc="-1">
                <a:solidFill>
                  <a:schemeClr val="accent2"/>
                </a:solidFill>
                <a:latin typeface="Calibri"/>
                <a:ea typeface="Arial"/>
              </a:rPr>
              <a:t>des données</a:t>
            </a:r>
            <a:endParaRPr lang="fr-FR" sz="2400" b="0" strike="noStrike" spc="-1">
              <a:solidFill>
                <a:schemeClr val="accent2"/>
              </a:solidFill>
              <a:latin typeface="Calibri"/>
            </a:endParaRPr>
          </a:p>
          <a:p>
            <a:pPr>
              <a:lnSpc>
                <a:spcPct val="140000"/>
              </a:lnSpc>
              <a:spcBef>
                <a:spcPts val="400"/>
              </a:spcBef>
              <a:spcAft>
                <a:spcPts val="1199"/>
              </a:spcAft>
              <a:buNone/>
              <a:tabLst>
                <a:tab pos="0" algn="l"/>
              </a:tabLst>
              <a:defRPr/>
            </a:pPr>
            <a:r>
              <a:rPr lang="fr-FR" sz="2400" b="0" strike="noStrike" spc="-1">
                <a:solidFill>
                  <a:srgbClr val="000000"/>
                </a:solidFill>
                <a:latin typeface="Calibri"/>
                <a:ea typeface="Arial"/>
              </a:rPr>
              <a:t>Pour pouvoir les partager plus facilement  </a:t>
            </a:r>
            <a:r>
              <a:rPr lang="fr-FR" sz="2400" b="0" strike="noStrike" spc="-1">
                <a:solidFill>
                  <a:srgbClr val="44546A"/>
                </a:solidFill>
                <a:latin typeface="Calibri"/>
                <a:ea typeface="Arial"/>
              </a:rPr>
              <a:t>➡  </a:t>
            </a:r>
            <a:r>
              <a:rPr lang="fr-FR" sz="2400" b="1" strike="noStrike" spc="-1">
                <a:solidFill>
                  <a:schemeClr val="accent2"/>
                </a:solidFill>
                <a:latin typeface="Calibri"/>
                <a:ea typeface="Arial"/>
              </a:rPr>
              <a:t>Réutilisation</a:t>
            </a:r>
            <a:r>
              <a:rPr lang="fr-FR" sz="2400" b="0" strike="noStrike" spc="-1">
                <a:solidFill>
                  <a:schemeClr val="accent2"/>
                </a:solidFill>
                <a:latin typeface="Calibri"/>
                <a:ea typeface="Arial"/>
              </a:rPr>
              <a:t> et </a:t>
            </a:r>
            <a:r>
              <a:rPr lang="fr-FR" sz="2400" b="1" strike="noStrike" spc="-1">
                <a:solidFill>
                  <a:schemeClr val="accent2"/>
                </a:solidFill>
                <a:latin typeface="Calibri"/>
                <a:ea typeface="Arial"/>
              </a:rPr>
              <a:t>visibilité</a:t>
            </a:r>
            <a:r>
              <a:rPr lang="fr-FR" sz="2400" b="0" strike="noStrike" spc="-1">
                <a:solidFill>
                  <a:schemeClr val="accent2"/>
                </a:solidFill>
                <a:latin typeface="Calibri"/>
                <a:ea typeface="Arial"/>
              </a:rPr>
              <a:t> des données</a:t>
            </a:r>
            <a:endParaRPr lang="fr-FR" sz="2400" spc="-1">
              <a:solidFill>
                <a:schemeClr val="accent2"/>
              </a:solidFill>
              <a:latin typeface="Calibri"/>
            </a:endParaRPr>
          </a:p>
          <a:p>
            <a:pPr>
              <a:lnSpc>
                <a:spcPct val="140000"/>
              </a:lnSpc>
              <a:spcBef>
                <a:spcPts val="400"/>
              </a:spcBef>
              <a:spcAft>
                <a:spcPts val="1199"/>
              </a:spcAft>
              <a:buNone/>
              <a:tabLst>
                <a:tab pos="0" algn="l"/>
              </a:tabLst>
              <a:defRPr/>
            </a:pPr>
            <a:endParaRPr lang="fr-FR" sz="2400" b="0" strike="noStrike" spc="-1">
              <a:solidFill>
                <a:srgbClr val="000000"/>
              </a:solidFill>
              <a:latin typeface="Calibri"/>
              <a:ea typeface="Arial"/>
            </a:endParaRPr>
          </a:p>
          <a:p>
            <a:pPr>
              <a:lnSpc>
                <a:spcPct val="140000"/>
              </a:lnSpc>
              <a:spcBef>
                <a:spcPts val="400"/>
              </a:spcBef>
              <a:spcAft>
                <a:spcPts val="1199"/>
              </a:spcAft>
              <a:buNone/>
              <a:tabLst>
                <a:tab pos="0" algn="l"/>
              </a:tabLst>
              <a:defRPr/>
            </a:pPr>
            <a:r>
              <a:rPr lang="fr-FR" sz="2400" b="0" strike="noStrike" spc="-1">
                <a:solidFill>
                  <a:srgbClr val="000000"/>
                </a:solidFill>
                <a:latin typeface="Calibri"/>
                <a:ea typeface="Arial"/>
              </a:rPr>
              <a:t>Et (aussi)… pour aller dans le sens des orientations institutionnelles.</a:t>
            </a:r>
            <a:endParaRPr lang="fr-FR" sz="2400" b="0" strike="noStrike" spc="-1">
              <a:solidFill>
                <a:srgbClr val="000000"/>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22" name="Image 5"/>
          <p:cNvPicPr/>
          <p:nvPr/>
        </p:nvPicPr>
        <p:blipFill>
          <a:blip r:embed="rId3"/>
          <a:stretch/>
        </p:blipFill>
        <p:spPr bwMode="auto">
          <a:xfrm>
            <a:off x="0" y="0"/>
            <a:ext cx="12191760" cy="6857640"/>
          </a:xfrm>
          <a:prstGeom prst="rect">
            <a:avLst/>
          </a:prstGeom>
          <a:ln w="0">
            <a:noFill/>
          </a:ln>
        </p:spPr>
      </p:pic>
      <p:sp>
        <p:nvSpPr>
          <p:cNvPr id="423" name="PlaceHolder 1"/>
          <p:cNvSpPr>
            <a:spLocks noGrp="1"/>
          </p:cNvSpPr>
          <p:nvPr>
            <p:ph type="title"/>
          </p:nvPr>
        </p:nvSpPr>
        <p:spPr bwMode="auto">
          <a:xfrm>
            <a:off x="0" y="0"/>
            <a:ext cx="12191760" cy="6857640"/>
          </a:xfrm>
          <a:prstGeom prst="rect">
            <a:avLst/>
          </a:prstGeom>
          <a:noFill/>
          <a:ln w="0">
            <a:noFill/>
          </a:ln>
        </p:spPr>
        <p:txBody>
          <a:bodyPr anchor="ctr">
            <a:normAutofit/>
          </a:bodyPr>
          <a:lstStyle/>
          <a:p>
            <a:pPr algn="ctr">
              <a:lnSpc>
                <a:spcPct val="100000"/>
              </a:lnSpc>
              <a:defRPr/>
            </a:pPr>
            <a:r>
              <a:rPr lang="fr-FR" sz="5400" b="0" strike="noStrike" spc="-1">
                <a:solidFill>
                  <a:srgbClr val="000000"/>
                </a:solidFill>
                <a:latin typeface="Calibri Light"/>
                <a:ea typeface="Arial"/>
              </a:rPr>
              <a:t>II. </a:t>
            </a:r>
            <a:r>
              <a:rPr lang="fr-FR" sz="5400" spc="-1">
                <a:solidFill>
                  <a:srgbClr val="000000"/>
                </a:solidFill>
                <a:latin typeface="Calibri Light"/>
                <a:ea typeface="Arial"/>
              </a:rPr>
              <a:t>Gestion des données, FAIRisation</a:t>
            </a:r>
            <a:br>
              <a:rPr/>
            </a:br>
            <a:r>
              <a:rPr lang="fr-FR" sz="5400" b="0" strike="noStrike" spc="-1">
                <a:solidFill>
                  <a:srgbClr val="000000"/>
                </a:solidFill>
                <a:latin typeface="Calibri Light"/>
                <a:ea typeface="Arial"/>
              </a:rPr>
              <a:t>et bonnes pratiques</a:t>
            </a:r>
            <a:endParaRPr lang="fr-FR" sz="5400" b="0" strike="noStrike" spc="-1">
              <a:solidFill>
                <a:srgbClr val="000000"/>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425" name="PlaceHolder 1"/>
          <p:cNvSpPr>
            <a:spLocks noGrp="1"/>
          </p:cNvSpPr>
          <p:nvPr>
            <p:ph type="title"/>
          </p:nvPr>
        </p:nvSpPr>
        <p:spPr bwMode="auto">
          <a:xfrm>
            <a:off x="838080" y="365040"/>
            <a:ext cx="6193440" cy="1325160"/>
          </a:xfrm>
          <a:prstGeom prst="rect">
            <a:avLst/>
          </a:prstGeom>
          <a:noFill/>
          <a:ln w="0">
            <a:noFill/>
          </a:ln>
        </p:spPr>
        <p:txBody>
          <a:bodyPr anchor="ctr">
            <a:normAutofit/>
          </a:bodyPr>
          <a:lstStyle/>
          <a:p>
            <a:pPr>
              <a:lnSpc>
                <a:spcPct val="90000"/>
              </a:lnSpc>
              <a:buNone/>
              <a:defRPr/>
            </a:pPr>
            <a:r>
              <a:rPr lang="fr-FR" sz="4400" b="0" strike="noStrike" spc="-1">
                <a:solidFill>
                  <a:srgbClr val="000000"/>
                </a:solidFill>
                <a:latin typeface="Calibri Light"/>
                <a:ea typeface="Arial"/>
              </a:rPr>
              <a:t>FAIRisation des données</a:t>
            </a:r>
            <a:endParaRPr lang="fr-FR" sz="4400" b="0" strike="noStrike" spc="-1">
              <a:solidFill>
                <a:srgbClr val="000000"/>
              </a:solidFill>
              <a:latin typeface="Calibri"/>
            </a:endParaRPr>
          </a:p>
        </p:txBody>
      </p:sp>
      <p:pic>
        <p:nvPicPr>
          <p:cNvPr id="427" name="Image 7"/>
          <p:cNvPicPr/>
          <p:nvPr/>
        </p:nvPicPr>
        <p:blipFill>
          <a:blip r:embed="rId4"/>
          <a:srcRect l="3634" t="8002" r="3855" b="15349"/>
          <a:stretch/>
        </p:blipFill>
        <p:spPr bwMode="auto">
          <a:xfrm>
            <a:off x="6672240" y="764640"/>
            <a:ext cx="5218920" cy="5544360"/>
          </a:xfrm>
          <a:prstGeom prst="rect">
            <a:avLst/>
          </a:prstGeom>
          <a:ln w="0">
            <a:noFill/>
          </a:ln>
        </p:spPr>
      </p:pic>
      <p:sp>
        <p:nvSpPr>
          <p:cNvPr id="2" name="ZoneTexte 1"/>
          <p:cNvSpPr txBox="1"/>
          <p:nvPr/>
        </p:nvSpPr>
        <p:spPr bwMode="auto">
          <a:xfrm>
            <a:off x="407367" y="1849177"/>
            <a:ext cx="5762007" cy="4375693"/>
          </a:xfrm>
          <a:prstGeom prst="rect">
            <a:avLst/>
          </a:prstGeom>
          <a:noFill/>
        </p:spPr>
        <p:txBody>
          <a:bodyPr wrap="square" rtlCol="0">
            <a:spAutoFit/>
          </a:bodyPr>
          <a:lstStyle/>
          <a:p>
            <a:pPr>
              <a:lnSpc>
                <a:spcPct val="100000"/>
              </a:lnSpc>
              <a:spcBef>
                <a:spcPts val="1001"/>
              </a:spcBef>
              <a:spcAft>
                <a:spcPts val="1199"/>
              </a:spcAft>
              <a:buNone/>
              <a:tabLst>
                <a:tab pos="0" algn="l"/>
              </a:tabLst>
              <a:defRPr/>
            </a:pPr>
            <a:r>
              <a:rPr lang="fr-FR" sz="2200" spc="-1">
                <a:solidFill>
                  <a:srgbClr val="000000"/>
                </a:solidFill>
                <a:latin typeface="Calibri"/>
                <a:ea typeface="Arial"/>
                <a:cs typeface="Calibri"/>
              </a:rPr>
              <a:t>L’objectif des principes FAIR est de favoriser la </a:t>
            </a:r>
            <a:r>
              <a:rPr lang="fr-FR" sz="2200" b="1" spc="-1">
                <a:solidFill>
                  <a:srgbClr val="000000"/>
                </a:solidFill>
                <a:latin typeface="Calibri"/>
                <a:ea typeface="Arial"/>
                <a:cs typeface="Calibri"/>
              </a:rPr>
              <a:t>découverte</a:t>
            </a:r>
            <a:r>
              <a:rPr lang="fr-FR" sz="2200" spc="-1">
                <a:solidFill>
                  <a:srgbClr val="000000"/>
                </a:solidFill>
                <a:latin typeface="Calibri"/>
                <a:ea typeface="Arial"/>
                <a:cs typeface="Calibri"/>
              </a:rPr>
              <a:t>, l’</a:t>
            </a:r>
            <a:r>
              <a:rPr lang="fr-FR" sz="2200" b="1" spc="-1">
                <a:solidFill>
                  <a:srgbClr val="000000"/>
                </a:solidFill>
                <a:latin typeface="Calibri"/>
                <a:ea typeface="Arial"/>
                <a:cs typeface="Calibri"/>
              </a:rPr>
              <a:t>accès</a:t>
            </a:r>
            <a:r>
              <a:rPr lang="fr-FR" sz="2200" spc="-1">
                <a:solidFill>
                  <a:srgbClr val="000000"/>
                </a:solidFill>
                <a:latin typeface="Calibri"/>
                <a:ea typeface="Arial"/>
                <a:cs typeface="Calibri"/>
              </a:rPr>
              <a:t>, l’</a:t>
            </a:r>
            <a:r>
              <a:rPr lang="fr-FR" sz="2200" b="1" spc="-1">
                <a:solidFill>
                  <a:srgbClr val="000000"/>
                </a:solidFill>
                <a:latin typeface="Calibri"/>
                <a:ea typeface="Arial"/>
                <a:cs typeface="Calibri"/>
              </a:rPr>
              <a:t>interopérabilité</a:t>
            </a:r>
            <a:r>
              <a:rPr lang="fr-FR" sz="2200" spc="-1">
                <a:solidFill>
                  <a:srgbClr val="000000"/>
                </a:solidFill>
                <a:latin typeface="Calibri"/>
                <a:ea typeface="Arial"/>
                <a:cs typeface="Calibri"/>
              </a:rPr>
              <a:t> </a:t>
            </a:r>
            <a:br>
              <a:rPr lang="fr-FR" sz="2200">
                <a:latin typeface="Calibri"/>
                <a:cs typeface="Calibri"/>
              </a:rPr>
            </a:br>
            <a:r>
              <a:rPr lang="fr-FR" sz="2200" spc="-1">
                <a:solidFill>
                  <a:srgbClr val="000000"/>
                </a:solidFill>
                <a:latin typeface="Calibri"/>
                <a:ea typeface="Arial"/>
                <a:cs typeface="Calibri"/>
              </a:rPr>
              <a:t>et la </a:t>
            </a:r>
            <a:r>
              <a:rPr lang="fr-FR" sz="2200" b="1" spc="-1">
                <a:solidFill>
                  <a:srgbClr val="000000"/>
                </a:solidFill>
                <a:latin typeface="Calibri"/>
                <a:ea typeface="Arial"/>
                <a:cs typeface="Calibri"/>
              </a:rPr>
              <a:t>réutilisation</a:t>
            </a:r>
            <a:r>
              <a:rPr lang="fr-FR" sz="2200" spc="-1">
                <a:solidFill>
                  <a:srgbClr val="000000"/>
                </a:solidFill>
                <a:latin typeface="Calibri"/>
                <a:ea typeface="Arial"/>
                <a:cs typeface="Calibri"/>
              </a:rPr>
              <a:t> des données partagées. </a:t>
            </a:r>
            <a:endParaRPr sz="2200" spc="-1">
              <a:solidFill>
                <a:srgbClr val="000000"/>
              </a:solidFill>
              <a:latin typeface="Calibri"/>
              <a:cs typeface="Calibri"/>
            </a:endParaRPr>
          </a:p>
          <a:p>
            <a:pPr>
              <a:lnSpc>
                <a:spcPct val="100000"/>
              </a:lnSpc>
              <a:spcBef>
                <a:spcPts val="1001"/>
              </a:spcBef>
              <a:spcAft>
                <a:spcPts val="1199"/>
              </a:spcAft>
              <a:buNone/>
              <a:tabLst>
                <a:tab pos="0" algn="l"/>
              </a:tabLst>
              <a:defRPr/>
            </a:pPr>
            <a:r>
              <a:rPr lang="fr-FR" sz="2200" spc="-1">
                <a:solidFill>
                  <a:srgbClr val="000000"/>
                </a:solidFill>
                <a:latin typeface="Calibri"/>
                <a:ea typeface="Arial"/>
                <a:cs typeface="Calibri"/>
              </a:rPr>
              <a:t>Chaque principe FAIR se décline en un ensemble de caractéristiques que doivent présenter les données et les métadonnées pour faciliter leur découverte et leur utilisation par les hommes mais aussi par les machines.</a:t>
            </a:r>
            <a:endParaRPr sz="2200" spc="-1">
              <a:solidFill>
                <a:srgbClr val="000000"/>
              </a:solidFill>
              <a:latin typeface="Calibri"/>
              <a:cs typeface="Calibri"/>
            </a:endParaRPr>
          </a:p>
          <a:p>
            <a:pPr>
              <a:defRPr/>
            </a:pPr>
            <a:r>
              <a:rPr lang="fr-FR" sz="1600" spc="0">
                <a:solidFill>
                  <a:srgbClr val="000000"/>
                </a:solidFill>
                <a:latin typeface="Calibri"/>
                <a:ea typeface="Arial"/>
                <a:cs typeface="Calibri"/>
              </a:rPr>
              <a:t>INRAE (2023). </a:t>
            </a:r>
            <a:r>
              <a:rPr lang="fr-FR" sz="1600" u="sng" spc="0">
                <a:solidFill>
                  <a:srgbClr val="0563C1"/>
                </a:solidFill>
                <a:latin typeface="Calibri"/>
                <a:ea typeface="Arial"/>
                <a:cs typeface="Calibri"/>
                <a:hlinkClick r:id="rId5" tooltip="https://science-ouverte.inrae.fr/fr/les-donnees-et-le-numerique-scientifiques/produire-des-donnees-fair"/>
              </a:rPr>
              <a:t>Produire des données FAIR</a:t>
            </a:r>
            <a:br>
              <a:rPr lang="fr-FR" sz="1600">
                <a:latin typeface="Calibri"/>
                <a:cs typeface="Calibri"/>
              </a:rPr>
            </a:br>
            <a:endParaRPr sz="1600"/>
          </a:p>
          <a:p>
            <a:pPr>
              <a:lnSpc>
                <a:spcPct val="140000"/>
              </a:lnSpc>
              <a:spcBef>
                <a:spcPts val="1000"/>
              </a:spcBef>
              <a:buNone/>
              <a:tabLst>
                <a:tab pos="0" algn="l"/>
              </a:tabLst>
              <a:defRPr/>
            </a:pPr>
            <a:r>
              <a:rPr lang="fr-FR" sz="1600" b="0" i="0" u="none" strike="noStrike" cap="none" spc="0">
                <a:solidFill>
                  <a:srgbClr val="000000"/>
                </a:solidFill>
                <a:latin typeface="Calibri"/>
                <a:ea typeface="Times New Roman"/>
                <a:cs typeface="Calibri"/>
              </a:rPr>
              <a:t>Ministère de l’Enseignement supérieur et de la Recherche</a:t>
            </a:r>
            <a:r>
              <a:rPr lang="fr-FR" sz="1600" b="0" i="0" u="none" strike="noStrike" cap="none" spc="0">
                <a:solidFill>
                  <a:srgbClr val="000000"/>
                </a:solidFill>
                <a:latin typeface="Calibri"/>
                <a:ea typeface="Arial"/>
                <a:cs typeface="Calibri"/>
              </a:rPr>
              <a:t> (2024).</a:t>
            </a:r>
            <a:r>
              <a:rPr lang="fr-FR" sz="1600" i="0" spc="0">
                <a:latin typeface="Calibri"/>
                <a:ea typeface="Arial"/>
                <a:cs typeface="Calibri"/>
              </a:rPr>
              <a:t> </a:t>
            </a:r>
            <a:r>
              <a:rPr lang="fr-FR" sz="1600" i="0" u="sng" spc="0">
                <a:latin typeface="Calibri"/>
                <a:ea typeface="Arial"/>
                <a:cs typeface="Calibri"/>
                <a:hlinkClick r:id="rId6" tooltip="https://www.ouvrirlascience.fr/passeport-pour-la-science-ouverte-guide-pratique-a-lusage-des-doctorants/"/>
              </a:rPr>
              <a:t>Passeport pour la science ouverte</a:t>
            </a:r>
            <a:endParaRPr sz="1600" i="0" spc="0">
              <a:solidFill>
                <a:srgbClr val="000000"/>
              </a:solidFill>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256" name="Image 6"/>
          <p:cNvPicPr/>
          <p:nvPr/>
        </p:nvPicPr>
        <p:blipFill>
          <a:blip r:embed="rId3"/>
          <a:stretch/>
        </p:blipFill>
        <p:spPr bwMode="auto">
          <a:xfrm>
            <a:off x="0" y="0"/>
            <a:ext cx="12191760" cy="6857640"/>
          </a:xfrm>
          <a:prstGeom prst="rect">
            <a:avLst/>
          </a:prstGeom>
          <a:ln w="0">
            <a:noFill/>
          </a:ln>
        </p:spPr>
      </p:pic>
      <p:sp>
        <p:nvSpPr>
          <p:cNvPr id="257" name="PlaceHolder 1"/>
          <p:cNvSpPr>
            <a:spLocks noGrp="1"/>
          </p:cNvSpPr>
          <p:nvPr>
            <p:ph type="title"/>
          </p:nvPr>
        </p:nvSpPr>
        <p:spPr bwMode="auto">
          <a:xfrm>
            <a:off x="0" y="303120"/>
            <a:ext cx="12191760" cy="1325160"/>
          </a:xfrm>
          <a:prstGeom prst="rect">
            <a:avLst/>
          </a:prstGeom>
          <a:noFill/>
          <a:ln w="0">
            <a:noFill/>
          </a:ln>
        </p:spPr>
        <p:txBody>
          <a:bodyPr anchor="ctr">
            <a:noAutofit/>
          </a:bodyPr>
          <a:lstStyle/>
          <a:p>
            <a:pPr algn="ctr">
              <a:lnSpc>
                <a:spcPct val="90000"/>
              </a:lnSpc>
              <a:buNone/>
              <a:defRPr/>
            </a:pPr>
            <a:r>
              <a:rPr lang="fr-FR" sz="4400" b="0" strike="noStrike" spc="-1" dirty="0">
                <a:solidFill>
                  <a:srgbClr val="000000"/>
                </a:solidFill>
                <a:latin typeface="Calibri Light"/>
                <a:ea typeface="Arial"/>
              </a:rPr>
              <a:t>Qui sommes-nous ?</a:t>
            </a:r>
            <a:endParaRPr lang="fr-FR" sz="4400" b="0" strike="noStrike" spc="-1" dirty="0">
              <a:solidFill>
                <a:srgbClr val="000000"/>
              </a:solidFill>
              <a:latin typeface="Calibri"/>
            </a:endParaRPr>
          </a:p>
        </p:txBody>
      </p:sp>
      <p:sp>
        <p:nvSpPr>
          <p:cNvPr id="258" name="PlaceHolder 2"/>
          <p:cNvSpPr>
            <a:spLocks noGrp="1"/>
          </p:cNvSpPr>
          <p:nvPr>
            <p:ph/>
          </p:nvPr>
        </p:nvSpPr>
        <p:spPr bwMode="auto">
          <a:xfrm>
            <a:off x="1204560" y="1917000"/>
            <a:ext cx="10987440" cy="4320312"/>
          </a:xfrm>
          <a:prstGeom prst="rect">
            <a:avLst/>
          </a:prstGeom>
          <a:noFill/>
          <a:ln w="0">
            <a:noFill/>
          </a:ln>
        </p:spPr>
        <p:txBody>
          <a:bodyPr numCol="1" spcCol="0" anchor="t">
            <a:noAutofit/>
          </a:bodyPr>
          <a:lstStyle/>
          <a:p>
            <a:pPr marL="228600" indent="-228600">
              <a:lnSpc>
                <a:spcPct val="100000"/>
              </a:lnSpc>
              <a:spcBef>
                <a:spcPts val="1001"/>
              </a:spcBef>
              <a:spcAft>
                <a:spcPts val="1800"/>
              </a:spcAft>
              <a:buClr>
                <a:srgbClr val="000000"/>
              </a:buClr>
              <a:buFont typeface="Arial"/>
              <a:buChar char="•"/>
              <a:defRPr/>
            </a:pPr>
            <a:r>
              <a:rPr lang="fr-FR" sz="2400" b="0" strike="noStrike" spc="-1" dirty="0">
                <a:solidFill>
                  <a:srgbClr val="000000"/>
                </a:solidFill>
                <a:latin typeface="Calibri" panose="020F0502020204030204" pitchFamily="34" charset="0"/>
                <a:ea typeface="Arial"/>
                <a:cs typeface="Calibri" panose="020F0502020204030204" pitchFamily="34" charset="0"/>
              </a:rPr>
              <a:t>Cécile Delay-Artous</a:t>
            </a:r>
            <a:br>
              <a:rPr sz="2400" dirty="0">
                <a:latin typeface="Calibri" panose="020F0502020204030204" pitchFamily="34" charset="0"/>
                <a:cs typeface="Calibri" panose="020F0502020204030204" pitchFamily="34" charset="0"/>
              </a:rPr>
            </a:br>
            <a:r>
              <a:rPr lang="fr-FR" sz="2400" b="0" strike="noStrike" spc="-1" dirty="0">
                <a:solidFill>
                  <a:srgbClr val="000000"/>
                </a:solidFill>
                <a:latin typeface="Calibri" panose="020F0502020204030204" pitchFamily="34" charset="0"/>
                <a:ea typeface="Calibri Light"/>
                <a:cs typeface="Calibri" panose="020F0502020204030204" pitchFamily="34" charset="0"/>
              </a:rPr>
              <a:t>Chargée de mission Données de la recherche, SCD – Université Paris Nanterre</a:t>
            </a:r>
            <a:br>
              <a:rPr sz="2400" dirty="0">
                <a:latin typeface="Calibri" panose="020F0502020204030204" pitchFamily="34" charset="0"/>
                <a:cs typeface="Calibri" panose="020F0502020204030204" pitchFamily="34" charset="0"/>
              </a:rPr>
            </a:br>
            <a:r>
              <a:rPr lang="fr-FR" sz="2400" b="0" u="sng" strike="noStrike" spc="-1" dirty="0">
                <a:solidFill>
                  <a:srgbClr val="0563C1"/>
                </a:solidFill>
                <a:latin typeface="Calibri" panose="020F0502020204030204" pitchFamily="34" charset="0"/>
                <a:ea typeface="Arial"/>
                <a:cs typeface="Calibri" panose="020F0502020204030204" pitchFamily="34" charset="0"/>
                <a:hlinkClick r:id="rId4" tooltip="mailto:c.delayartous@parisnanterre.fr"/>
              </a:rPr>
              <a:t>c.delayartous@parisnanterre.fr</a:t>
            </a:r>
            <a:endParaRPr lang="fr-FR" sz="2400" u="sng" spc="-1" dirty="0">
              <a:solidFill>
                <a:srgbClr val="0563C1"/>
              </a:solidFill>
              <a:latin typeface="Calibri" panose="020F0502020204030204" pitchFamily="34" charset="0"/>
              <a:ea typeface="Arial"/>
              <a:cs typeface="Calibri" panose="020F0502020204030204" pitchFamily="34" charset="0"/>
            </a:endParaRPr>
          </a:p>
          <a:p>
            <a:pPr>
              <a:lnSpc>
                <a:spcPct val="100000"/>
              </a:lnSpc>
              <a:spcBef>
                <a:spcPts val="0"/>
              </a:spcBef>
              <a:buClr>
                <a:srgbClr val="000000"/>
              </a:buClr>
              <a:defRPr/>
            </a:pPr>
            <a:r>
              <a:rPr lang="fr-FR" sz="2400" spc="-1" dirty="0">
                <a:solidFill>
                  <a:srgbClr val="000000"/>
                </a:solidFill>
                <a:latin typeface="Calibri" panose="020F0502020204030204" pitchFamily="34" charset="0"/>
                <a:ea typeface="Arial"/>
                <a:cs typeface="Calibri" panose="020F0502020204030204" pitchFamily="34" charset="0"/>
              </a:rPr>
              <a:t>Aude Da Cruz-Lima</a:t>
            </a:r>
          </a:p>
          <a:p>
            <a:pPr marL="216000" indent="0">
              <a:lnSpc>
                <a:spcPct val="100000"/>
              </a:lnSpc>
              <a:spcBef>
                <a:spcPts val="0"/>
              </a:spcBef>
              <a:buClr>
                <a:srgbClr val="000000"/>
              </a:buClr>
              <a:buNone/>
              <a:defRPr/>
            </a:pPr>
            <a:r>
              <a:rPr lang="fr-FR" sz="2400" spc="-1" dirty="0">
                <a:solidFill>
                  <a:srgbClr val="000000"/>
                </a:solidFill>
                <a:latin typeface="Calibri" panose="020F0502020204030204" pitchFamily="34" charset="0"/>
                <a:ea typeface="Calibri Light"/>
                <a:cs typeface="Calibri" panose="020F0502020204030204" pitchFamily="34" charset="0"/>
              </a:rPr>
              <a:t>Chargée de valorisation, </a:t>
            </a:r>
            <a:r>
              <a:rPr lang="fr-FR" sz="2400" spc="-1" dirty="0" err="1">
                <a:solidFill>
                  <a:srgbClr val="000000"/>
                </a:solidFill>
                <a:latin typeface="Calibri" panose="020F0502020204030204" pitchFamily="34" charset="0"/>
                <a:ea typeface="Calibri Light"/>
                <a:cs typeface="Calibri" panose="020F0502020204030204" pitchFamily="34" charset="0"/>
              </a:rPr>
              <a:t>Modyco</a:t>
            </a:r>
            <a:r>
              <a:rPr lang="fr-FR" sz="2400" spc="-1" dirty="0">
                <a:solidFill>
                  <a:srgbClr val="000000"/>
                </a:solidFill>
                <a:latin typeface="Calibri" panose="020F0502020204030204" pitchFamily="34" charset="0"/>
                <a:ea typeface="Calibri Light"/>
                <a:cs typeface="Calibri" panose="020F0502020204030204" pitchFamily="34" charset="0"/>
              </a:rPr>
              <a:t> – CNRS </a:t>
            </a:r>
          </a:p>
          <a:p>
            <a:pPr marL="216000" indent="0">
              <a:lnSpc>
                <a:spcPct val="100000"/>
              </a:lnSpc>
              <a:spcBef>
                <a:spcPts val="0"/>
              </a:spcBef>
              <a:buClr>
                <a:srgbClr val="000000"/>
              </a:buClr>
              <a:buNone/>
              <a:defRPr/>
            </a:pPr>
            <a:r>
              <a:rPr lang="fr-FR" sz="2400" spc="-1" dirty="0">
                <a:solidFill>
                  <a:srgbClr val="000000"/>
                </a:solidFill>
                <a:latin typeface="Calibri" panose="020F0502020204030204" pitchFamily="34" charset="0"/>
                <a:ea typeface="Calibri Light"/>
                <a:cs typeface="Calibri" panose="020F0502020204030204" pitchFamily="34" charset="0"/>
                <a:hlinkClick r:id="rId5"/>
              </a:rPr>
              <a:t>adacruzlima@parisnanterre.fr</a:t>
            </a:r>
            <a:endParaRPr lang="fr-FR" sz="2400" spc="-1" dirty="0">
              <a:solidFill>
                <a:srgbClr val="000000"/>
              </a:solidFill>
              <a:latin typeface="Calibri" panose="020F0502020204030204" pitchFamily="34" charset="0"/>
              <a:ea typeface="Calibri Light"/>
              <a:cs typeface="Calibri" panose="020F0502020204030204" pitchFamily="34" charset="0"/>
            </a:endParaRPr>
          </a:p>
          <a:p>
            <a:pPr marL="228600" indent="-228600">
              <a:lnSpc>
                <a:spcPct val="100000"/>
              </a:lnSpc>
              <a:spcBef>
                <a:spcPts val="1001"/>
              </a:spcBef>
              <a:spcAft>
                <a:spcPts val="1800"/>
              </a:spcAft>
              <a:buClr>
                <a:srgbClr val="000000"/>
              </a:buClr>
              <a:buFont typeface="Arial"/>
              <a:buChar char="•"/>
              <a:defRPr/>
            </a:pPr>
            <a:r>
              <a:rPr lang="fr-FR" sz="2400" b="0" strike="noStrike" spc="-1" dirty="0">
                <a:solidFill>
                  <a:srgbClr val="000000"/>
                </a:solidFill>
                <a:latin typeface="Calibri" panose="020F0502020204030204" pitchFamily="34" charset="0"/>
                <a:ea typeface="Calibri"/>
                <a:cs typeface="Calibri" panose="020F0502020204030204" pitchFamily="34" charset="0"/>
              </a:rPr>
              <a:t>ADN, l’atelier de la donnée de Nanterre, partenariat UPN, MSH Mondes et la Contemporaine</a:t>
            </a:r>
            <a:br>
              <a:rPr sz="2400" dirty="0">
                <a:latin typeface="Calibri" panose="020F0502020204030204" pitchFamily="34" charset="0"/>
                <a:cs typeface="Calibri" panose="020F0502020204030204" pitchFamily="34" charset="0"/>
              </a:rPr>
            </a:br>
            <a:r>
              <a:rPr lang="fr-FR" sz="2400" b="0" u="sng" strike="noStrike" spc="-1" dirty="0">
                <a:solidFill>
                  <a:srgbClr val="0563C1"/>
                </a:solidFill>
                <a:latin typeface="Calibri" panose="020F0502020204030204" pitchFamily="34" charset="0"/>
                <a:ea typeface="Calibri"/>
                <a:cs typeface="Calibri" panose="020F0502020204030204" pitchFamily="34" charset="0"/>
                <a:hlinkClick r:id="rId6" tooltip="mailto:donnee-recherche@parisnanterre.fr"/>
              </a:rPr>
              <a:t>donnees-recherche@liste.parisnanterre.fr</a:t>
            </a:r>
            <a:r>
              <a:rPr lang="fr-FR" sz="2400" b="0" strike="noStrike" spc="-1" dirty="0">
                <a:solidFill>
                  <a:srgbClr val="000000"/>
                </a:solidFill>
                <a:latin typeface="Calibri" panose="020F0502020204030204" pitchFamily="34" charset="0"/>
                <a:ea typeface="Calibri"/>
                <a:cs typeface="Calibri" panose="020F0502020204030204" pitchFamily="34" charset="0"/>
              </a:rPr>
              <a:t> </a:t>
            </a:r>
            <a:endParaRPr sz="2400" dirty="0">
              <a:latin typeface="Calibri" panose="020F0502020204030204" pitchFamily="34" charset="0"/>
              <a:cs typeface="Calibri" panose="020F0502020204030204" pitchFamily="34" charset="0"/>
            </a:endParaRPr>
          </a:p>
          <a:p>
            <a:pPr marL="0" indent="0">
              <a:lnSpc>
                <a:spcPct val="100000"/>
              </a:lnSpc>
              <a:spcBef>
                <a:spcPts val="1001"/>
              </a:spcBef>
              <a:spcAft>
                <a:spcPts val="1800"/>
              </a:spcAft>
              <a:buClr>
                <a:srgbClr val="000000"/>
              </a:buClr>
              <a:buNone/>
              <a:defRPr/>
            </a:pPr>
            <a:endParaRPr lang="fr-FR" sz="2400" b="0" strike="noStrike" spc="-1"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33" name="Image 9"/>
          <p:cNvPicPr/>
          <p:nvPr/>
        </p:nvPicPr>
        <p:blipFill>
          <a:blip r:embed="rId3"/>
          <a:stretch/>
        </p:blipFill>
        <p:spPr bwMode="auto">
          <a:xfrm>
            <a:off x="0" y="-41729"/>
            <a:ext cx="12191760" cy="6913337"/>
          </a:xfrm>
          <a:prstGeom prst="rect">
            <a:avLst/>
          </a:prstGeom>
          <a:ln w="0">
            <a:noFill/>
          </a:ln>
        </p:spPr>
      </p:pic>
      <p:sp>
        <p:nvSpPr>
          <p:cNvPr id="434" name="PlaceHolder 1"/>
          <p:cNvSpPr>
            <a:spLocks noGrp="1"/>
          </p:cNvSpPr>
          <p:nvPr>
            <p:ph type="title"/>
          </p:nvPr>
        </p:nvSpPr>
        <p:spPr bwMode="auto">
          <a:xfrm>
            <a:off x="0" y="260640"/>
            <a:ext cx="12191760" cy="975240"/>
          </a:xfrm>
          <a:prstGeom prst="rect">
            <a:avLst/>
          </a:prstGeom>
          <a:noFill/>
          <a:ln w="0">
            <a:noFill/>
          </a:ln>
        </p:spPr>
        <p:txBody>
          <a:bodyPr numCol="1" spcCol="0" anchor="ctr">
            <a:normAutofit/>
          </a:bodyPr>
          <a:lstStyle/>
          <a:p>
            <a:pPr algn="ctr">
              <a:lnSpc>
                <a:spcPct val="90000"/>
              </a:lnSpc>
              <a:buNone/>
              <a:defRPr/>
            </a:pPr>
            <a:r>
              <a:rPr lang="fr-FR" sz="4400" b="0" strike="noStrike" spc="-1">
                <a:solidFill>
                  <a:srgbClr val="000000"/>
                </a:solidFill>
                <a:latin typeface="Calibri Light"/>
                <a:ea typeface="Arial"/>
              </a:rPr>
              <a:t>Identifiants pérennes</a:t>
            </a:r>
            <a:endParaRPr lang="fr-FR" sz="4400" b="0" strike="noStrike" spc="-1">
              <a:solidFill>
                <a:srgbClr val="000000"/>
              </a:solidFill>
              <a:latin typeface="Calibri"/>
            </a:endParaRPr>
          </a:p>
        </p:txBody>
      </p:sp>
      <p:sp>
        <p:nvSpPr>
          <p:cNvPr id="435" name=" 5"/>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
        <p:nvSpPr>
          <p:cNvPr id="436" name="ZoneTexte 6"/>
          <p:cNvSpPr/>
          <p:nvPr/>
        </p:nvSpPr>
        <p:spPr bwMode="auto">
          <a:xfrm>
            <a:off x="462525" y="1588319"/>
            <a:ext cx="10939092" cy="3840516"/>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clip" wrap="square" numCol="1" spcCol="0" anchor="t">
            <a:spAutoFit/>
          </a:bodyPr>
          <a:lstStyle/>
          <a:p>
            <a:pPr>
              <a:lnSpc>
                <a:spcPct val="100000"/>
              </a:lnSpc>
              <a:buNone/>
              <a:defRPr/>
            </a:pPr>
            <a:r>
              <a:rPr lang="fr-FR" sz="2400" b="0" strike="noStrike" spc="-1">
                <a:solidFill>
                  <a:srgbClr val="000000"/>
                </a:solidFill>
                <a:latin typeface="Calibri"/>
                <a:ea typeface="Calibri"/>
              </a:rPr>
              <a:t>Numéro ou une entité alphanumérique, permettant de désigner et de</a:t>
            </a:r>
            <a:r>
              <a:rPr lang="fr-FR" sz="2400" b="1" strike="noStrike" spc="-1">
                <a:solidFill>
                  <a:srgbClr val="000000"/>
                </a:solidFill>
                <a:latin typeface="Calibri"/>
                <a:ea typeface="Calibri"/>
              </a:rPr>
              <a:t> retrouver de manière univoque et pérenne un objet, un document, une personne, un lieu, un organisme</a:t>
            </a:r>
            <a:r>
              <a:rPr lang="fr-FR" sz="2400" b="0" strike="noStrike" spc="-1">
                <a:solidFill>
                  <a:srgbClr val="000000"/>
                </a:solidFill>
                <a:latin typeface="Calibri"/>
                <a:ea typeface="Calibri"/>
              </a:rPr>
              <a:t>, ou toute entité, dans le monde physique ou numérique. </a:t>
            </a:r>
            <a:endParaRPr lang="fr-FR" sz="2400" b="0" strike="noStrike" spc="-1">
              <a:latin typeface="Arial"/>
            </a:endParaRPr>
          </a:p>
          <a:p>
            <a:pPr>
              <a:defRPr/>
            </a:pPr>
            <a:endParaRPr/>
          </a:p>
          <a:p>
            <a:pPr>
              <a:lnSpc>
                <a:spcPct val="100000"/>
              </a:lnSpc>
              <a:buNone/>
              <a:defRPr/>
            </a:pPr>
            <a:r>
              <a:rPr sz="1600" b="0" i="0" u="none">
                <a:solidFill>
                  <a:srgbClr val="000000"/>
                </a:solidFill>
                <a:latin typeface="Calibri"/>
                <a:ea typeface="Times New Roman"/>
                <a:cs typeface="Calibri"/>
              </a:rPr>
              <a:t>Des identifiants ouverts pour la science ouverte : note d’orientation</a:t>
            </a:r>
            <a:r>
              <a:rPr sz="1600" b="0">
                <a:latin typeface="Calibri"/>
                <a:cs typeface="Calibri"/>
              </a:rPr>
              <a:t> du</a:t>
            </a:r>
            <a:r>
              <a:rPr sz="1600">
                <a:latin typeface="Calibri"/>
                <a:cs typeface="Calibri"/>
              </a:rPr>
              <a:t> </a:t>
            </a:r>
            <a:r>
              <a:rPr lang="fr-FR" sz="1600" b="0" u="sng" strike="noStrike" spc="-1">
                <a:solidFill>
                  <a:srgbClr val="0563C1"/>
                </a:solidFill>
                <a:latin typeface="Calibri"/>
                <a:ea typeface="Calibri"/>
                <a:cs typeface="Calibri"/>
                <a:hlinkClick r:id="rId4" tooltip="https://www.ouvrirlascience.fr/des-identifiants-ouverts-pour-la-science-ouverte-note-dorientation/"/>
              </a:rPr>
              <a:t>Comité pour la science ouverte</a:t>
            </a:r>
            <a:r>
              <a:rPr sz="1600">
                <a:latin typeface="Calibri"/>
                <a:cs typeface="Calibri"/>
              </a:rPr>
              <a:t> (2019)</a:t>
            </a:r>
            <a:endParaRPr lang="fr-FR" sz="2000" b="0" strike="noStrike" spc="-1">
              <a:latin typeface="Arial"/>
            </a:endParaRPr>
          </a:p>
          <a:p>
            <a:pPr>
              <a:lnSpc>
                <a:spcPct val="100000"/>
              </a:lnSpc>
              <a:buNone/>
              <a:defRPr/>
            </a:pPr>
            <a:endParaRPr lang="fr-FR" sz="2000" b="0" strike="noStrike" spc="-1">
              <a:latin typeface="Arial"/>
            </a:endParaRPr>
          </a:p>
          <a:p>
            <a:pPr>
              <a:lnSpc>
                <a:spcPct val="100000"/>
              </a:lnSpc>
              <a:buNone/>
              <a:defRPr/>
            </a:pPr>
            <a:r>
              <a:rPr lang="fr-FR" sz="2400" b="0" strike="noStrike" spc="-1">
                <a:solidFill>
                  <a:srgbClr val="000000"/>
                </a:solidFill>
                <a:latin typeface="Calibri"/>
                <a:ea typeface="Calibri"/>
              </a:rPr>
              <a:t>Un identifiant pérenne ou PID (persistent identifier) est :</a:t>
            </a:r>
            <a:endParaRPr/>
          </a:p>
          <a:p>
            <a:pPr marL="800280" lvl="1" indent="-343080">
              <a:buClr>
                <a:srgbClr val="000000"/>
              </a:buClr>
              <a:buFont typeface="Police système Courant"/>
              <a:buChar char="–"/>
              <a:defRPr/>
            </a:pPr>
            <a:r>
              <a:rPr lang="fr-FR" sz="2400" b="0" strike="noStrike" spc="-1">
                <a:solidFill>
                  <a:srgbClr val="000000"/>
                </a:solidFill>
                <a:latin typeface="Calibri"/>
                <a:ea typeface="Calibri"/>
              </a:rPr>
              <a:t>Unique : il se réfère à une seule ressource</a:t>
            </a:r>
            <a:endParaRPr lang="fr-FR" sz="2400" b="0" strike="noStrike" spc="-1">
              <a:latin typeface="Arial"/>
            </a:endParaRPr>
          </a:p>
          <a:p>
            <a:pPr marL="800280" lvl="1" indent="-343080">
              <a:buClr>
                <a:srgbClr val="000000"/>
              </a:buClr>
              <a:buFont typeface="Police système Courant"/>
              <a:buChar char="–"/>
              <a:defRPr/>
            </a:pPr>
            <a:r>
              <a:rPr lang="fr-FR" sz="2400" b="0" strike="noStrike" spc="-1">
                <a:solidFill>
                  <a:srgbClr val="000000"/>
                </a:solidFill>
                <a:latin typeface="Calibri"/>
                <a:ea typeface="Calibri"/>
              </a:rPr>
              <a:t>Pérenne : sa durée est garantie dans le temps</a:t>
            </a:r>
            <a:endParaRPr lang="fr-FR" sz="2400" b="0" strike="noStrike" spc="-1">
              <a:latin typeface="Arial"/>
            </a:endParaRPr>
          </a:p>
          <a:p>
            <a:pPr marL="800280" lvl="1" indent="-343080">
              <a:buClr>
                <a:srgbClr val="000000"/>
              </a:buClr>
              <a:buFont typeface="Police système Courant"/>
              <a:buChar char="–"/>
              <a:defRPr/>
            </a:pPr>
            <a:r>
              <a:rPr lang="fr-FR" sz="2400" b="0" strike="noStrike" spc="-1">
                <a:solidFill>
                  <a:srgbClr val="000000"/>
                </a:solidFill>
                <a:latin typeface="Calibri"/>
                <a:ea typeface="Calibri"/>
              </a:rPr>
              <a:t>Résolvable  : il permet d’accéder à la ressource ou au moins à une description de celle-ci</a:t>
            </a:r>
            <a:endParaRPr lang="fr-FR" sz="2400" b="0" strike="noStrike" spc="-1">
              <a:latin typeface="Arial"/>
            </a:endParaRPr>
          </a:p>
        </p:txBody>
      </p:sp>
      <p:sp>
        <p:nvSpPr>
          <p:cNvPr id="437" name=" 7"/>
          <p:cNvSpPr/>
          <p:nvPr/>
        </p:nvSpPr>
        <p:spPr bwMode="auto">
          <a:xfrm>
            <a:off x="1467000" y="4009680"/>
            <a:ext cx="9512640" cy="228564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39" name="Image 24"/>
          <p:cNvPicPr/>
          <p:nvPr/>
        </p:nvPicPr>
        <p:blipFill>
          <a:blip r:embed="rId3"/>
          <a:stretch/>
        </p:blipFill>
        <p:spPr bwMode="auto">
          <a:xfrm>
            <a:off x="0" y="0"/>
            <a:ext cx="12191760" cy="6857640"/>
          </a:xfrm>
          <a:prstGeom prst="rect">
            <a:avLst/>
          </a:prstGeom>
          <a:ln w="0">
            <a:noFill/>
          </a:ln>
        </p:spPr>
      </p:pic>
      <p:pic>
        <p:nvPicPr>
          <p:cNvPr id="440" name="Picture 2"/>
          <p:cNvPicPr/>
          <p:nvPr/>
        </p:nvPicPr>
        <p:blipFill>
          <a:blip r:embed="rId4"/>
          <a:stretch/>
        </p:blipFill>
        <p:spPr bwMode="auto">
          <a:xfrm>
            <a:off x="2567160" y="2186640"/>
            <a:ext cx="1001879" cy="871920"/>
          </a:xfrm>
          <a:prstGeom prst="rect">
            <a:avLst/>
          </a:prstGeom>
          <a:ln w="0">
            <a:noFill/>
          </a:ln>
        </p:spPr>
      </p:pic>
      <p:sp>
        <p:nvSpPr>
          <p:cNvPr id="441" name="Text Box 3"/>
          <p:cNvSpPr/>
          <p:nvPr/>
        </p:nvSpPr>
        <p:spPr bwMode="auto">
          <a:xfrm>
            <a:off x="6764039" y="2454840"/>
            <a:ext cx="3791880" cy="329400"/>
          </a:xfrm>
          <a:prstGeom prst="rect">
            <a:avLst/>
          </a:prstGeom>
          <a:noFill/>
          <a:ln w="0">
            <a:noFill/>
          </a:ln>
        </p:spPr>
        <p:style>
          <a:lnRef idx="0">
            <a:srgbClr val="000000"/>
          </a:lnRef>
          <a:fillRef idx="0">
            <a:srgbClr val="000000"/>
          </a:fillRef>
          <a:effectRef idx="0">
            <a:srgbClr val="000000"/>
          </a:effectRef>
          <a:fontRef idx="minor"/>
        </p:style>
        <p:txBody>
          <a:bodyPr lIns="67680" tIns="35280" rIns="67680" bIns="35280" anchor="t">
            <a:spAutoFit/>
          </a:bodyPr>
          <a:lstStyle/>
          <a:p>
            <a:pPr>
              <a:lnSpc>
                <a:spcPct val="100000"/>
              </a:lnSpc>
              <a:buNone/>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defRPr/>
            </a:pPr>
            <a:r>
              <a:rPr lang="fr-FR" sz="1700" b="0" strike="noStrike" spc="-1">
                <a:solidFill>
                  <a:srgbClr val="595959"/>
                </a:solidFill>
                <a:latin typeface="Arial"/>
                <a:ea typeface="Microsoft YaHei"/>
              </a:rPr>
              <a:t>DOI = </a:t>
            </a:r>
            <a:r>
              <a:rPr lang="en-GB" sz="1700" b="0" strike="noStrike" spc="-1">
                <a:solidFill>
                  <a:srgbClr val="595959"/>
                </a:solidFill>
                <a:latin typeface="Arial"/>
                <a:ea typeface="Microsoft YaHei"/>
              </a:rPr>
              <a:t>Digital Object Identifier</a:t>
            </a:r>
            <a:endParaRPr lang="fr-FR" sz="1700" b="0" strike="noStrike" spc="-1">
              <a:latin typeface="Arial"/>
            </a:endParaRPr>
          </a:p>
        </p:txBody>
      </p:sp>
      <p:pic>
        <p:nvPicPr>
          <p:cNvPr id="442" name="Picture 7"/>
          <p:cNvPicPr/>
          <p:nvPr/>
        </p:nvPicPr>
        <p:blipFill>
          <a:blip r:embed="rId5"/>
          <a:stretch/>
        </p:blipFill>
        <p:spPr bwMode="auto">
          <a:xfrm>
            <a:off x="3935880" y="2226960"/>
            <a:ext cx="2518920" cy="831600"/>
          </a:xfrm>
          <a:prstGeom prst="rect">
            <a:avLst/>
          </a:prstGeom>
          <a:ln w="12600" cap="sq">
            <a:solidFill>
              <a:srgbClr val="FFC000"/>
            </a:solidFill>
            <a:miter/>
          </a:ln>
        </p:spPr>
      </p:pic>
      <p:pic>
        <p:nvPicPr>
          <p:cNvPr id="443" name="Image 3"/>
          <p:cNvPicPr/>
          <p:nvPr/>
        </p:nvPicPr>
        <p:blipFill>
          <a:blip r:embed="rId6"/>
          <a:stretch/>
        </p:blipFill>
        <p:spPr bwMode="auto">
          <a:xfrm>
            <a:off x="5015880" y="5248800"/>
            <a:ext cx="2930040" cy="399240"/>
          </a:xfrm>
          <a:prstGeom prst="rect">
            <a:avLst/>
          </a:prstGeom>
          <a:ln w="0">
            <a:noFill/>
          </a:ln>
        </p:spPr>
      </p:pic>
      <p:pic>
        <p:nvPicPr>
          <p:cNvPr id="444" name="Image 4"/>
          <p:cNvPicPr/>
          <p:nvPr/>
        </p:nvPicPr>
        <p:blipFill>
          <a:blip r:embed="rId7"/>
          <a:stretch/>
        </p:blipFill>
        <p:spPr bwMode="auto">
          <a:xfrm>
            <a:off x="5087880" y="4627800"/>
            <a:ext cx="2895480" cy="461880"/>
          </a:xfrm>
          <a:prstGeom prst="rect">
            <a:avLst/>
          </a:prstGeom>
          <a:ln w="0">
            <a:noFill/>
          </a:ln>
        </p:spPr>
      </p:pic>
      <p:pic>
        <p:nvPicPr>
          <p:cNvPr id="445" name="Image 23"/>
          <p:cNvPicPr/>
          <p:nvPr/>
        </p:nvPicPr>
        <p:blipFill>
          <a:blip r:embed="rId8"/>
          <a:stretch/>
        </p:blipFill>
        <p:spPr bwMode="auto">
          <a:xfrm>
            <a:off x="3935880" y="5292360"/>
            <a:ext cx="935640" cy="373320"/>
          </a:xfrm>
          <a:prstGeom prst="rect">
            <a:avLst/>
          </a:prstGeom>
          <a:ln w="9525">
            <a:solidFill>
              <a:srgbClr val="FFFFFF"/>
            </a:solidFill>
            <a:miter/>
          </a:ln>
        </p:spPr>
      </p:pic>
      <p:sp>
        <p:nvSpPr>
          <p:cNvPr id="446" name="Title 1"/>
          <p:cNvSpPr/>
          <p:nvPr/>
        </p:nvSpPr>
        <p:spPr bwMode="auto">
          <a:xfrm>
            <a:off x="0" y="332640"/>
            <a:ext cx="12191760" cy="80424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a:lnSpc>
                <a:spcPct val="90000"/>
              </a:lnSpc>
              <a:buNone/>
              <a:defRPr/>
            </a:pPr>
            <a:r>
              <a:rPr lang="fr-FR" sz="4400" b="0" strike="noStrike" spc="-1">
                <a:solidFill>
                  <a:srgbClr val="000000"/>
                </a:solidFill>
                <a:latin typeface="Calibri Light"/>
                <a:ea typeface="Arial"/>
              </a:rPr>
              <a:t>Identifiants pérennes objet</a:t>
            </a:r>
            <a:endParaRPr lang="fr-FR" sz="4400" b="0" strike="noStrike" spc="-1">
              <a:latin typeface="Arial"/>
            </a:endParaRPr>
          </a:p>
        </p:txBody>
      </p:sp>
      <p:sp>
        <p:nvSpPr>
          <p:cNvPr id="447" name="ZoneTexte 1"/>
          <p:cNvSpPr/>
          <p:nvPr/>
        </p:nvSpPr>
        <p:spPr bwMode="auto">
          <a:xfrm>
            <a:off x="1303560" y="1556280"/>
            <a:ext cx="10219320" cy="46512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nSpc>
                <a:spcPct val="100000"/>
              </a:lnSpc>
              <a:buNone/>
              <a:defRPr/>
            </a:pPr>
            <a:r>
              <a:rPr lang="fr-FR" sz="2400" b="0" strike="noStrike" spc="-1">
                <a:solidFill>
                  <a:srgbClr val="000000"/>
                </a:solidFill>
                <a:latin typeface="Calibri"/>
                <a:ea typeface="Microsoft YaHei"/>
              </a:rPr>
              <a:t>Plusieurs identifiants objet existent mais c’est le DOI qui est recommandé.</a:t>
            </a:r>
            <a:endParaRPr lang="fr-FR" sz="2400" b="0" strike="noStrike" spc="-1">
              <a:latin typeface="Arial"/>
            </a:endParaRPr>
          </a:p>
        </p:txBody>
      </p:sp>
      <p:sp>
        <p:nvSpPr>
          <p:cNvPr id="448" name=" 13"/>
          <p:cNvSpPr/>
          <p:nvPr/>
        </p:nvSpPr>
        <p:spPr bwMode="auto">
          <a:xfrm>
            <a:off x="7689600" y="8505000"/>
            <a:ext cx="176760" cy="13176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449" name="Image 14"/>
          <p:cNvPicPr/>
          <p:nvPr/>
        </p:nvPicPr>
        <p:blipFill>
          <a:blip r:embed="rId9"/>
          <a:stretch/>
        </p:blipFill>
        <p:spPr bwMode="auto">
          <a:xfrm>
            <a:off x="3088800" y="5800680"/>
            <a:ext cx="1782720" cy="435960"/>
          </a:xfrm>
          <a:prstGeom prst="rect">
            <a:avLst/>
          </a:prstGeom>
          <a:ln w="0">
            <a:noFill/>
          </a:ln>
        </p:spPr>
      </p:pic>
      <p:sp>
        <p:nvSpPr>
          <p:cNvPr id="450" name=" 15"/>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
        <p:nvSpPr>
          <p:cNvPr id="451" name="ZoneTexte 1"/>
          <p:cNvSpPr/>
          <p:nvPr/>
        </p:nvSpPr>
        <p:spPr bwMode="auto">
          <a:xfrm>
            <a:off x="1469160" y="3630600"/>
            <a:ext cx="9508680" cy="68868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nSpc>
                <a:spcPct val="100000"/>
              </a:lnSpc>
              <a:buNone/>
              <a:defRPr/>
            </a:pPr>
            <a:r>
              <a:rPr lang="fr-FR" sz="2400" b="0" strike="noStrike" spc="-1">
                <a:solidFill>
                  <a:srgbClr val="000000"/>
                </a:solidFill>
                <a:latin typeface="Calibri"/>
                <a:ea typeface="Microsoft YaHei"/>
              </a:rPr>
              <a:t>Certains entrepôts de données attribuent automatiquement un identifiant pérenne aux données, par exemple :</a:t>
            </a:r>
            <a:endParaRPr lang="fr-FR" sz="2400" b="0" strike="noStrike" spc="-1">
              <a:latin typeface="Arial"/>
            </a:endParaRPr>
          </a:p>
        </p:txBody>
      </p:sp>
      <p:sp>
        <p:nvSpPr>
          <p:cNvPr id="452" name=" 17"/>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
        <p:nvSpPr>
          <p:cNvPr id="453" name=" 18"/>
          <p:cNvSpPr/>
          <p:nvPr/>
        </p:nvSpPr>
        <p:spPr bwMode="auto">
          <a:xfrm>
            <a:off x="10933200" y="877680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
        <p:nvSpPr>
          <p:cNvPr id="454" name=" 19"/>
          <p:cNvSpPr/>
          <p:nvPr/>
        </p:nvSpPr>
        <p:spPr bwMode="auto">
          <a:xfrm>
            <a:off x="10395360" y="859356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455" name="Image 20"/>
          <p:cNvPicPr/>
          <p:nvPr/>
        </p:nvPicPr>
        <p:blipFill>
          <a:blip r:embed="rId10"/>
          <a:srcRect t="-2930" r="44736"/>
          <a:stretch/>
        </p:blipFill>
        <p:spPr bwMode="auto">
          <a:xfrm>
            <a:off x="5087880" y="5859360"/>
            <a:ext cx="2650680" cy="318960"/>
          </a:xfrm>
          <a:prstGeom prst="rect">
            <a:avLst/>
          </a:prstGeom>
          <a:ln w="0">
            <a:noFill/>
          </a:ln>
        </p:spPr>
      </p:pic>
      <p:sp>
        <p:nvSpPr>
          <p:cNvPr id="456" name=" 21"/>
          <p:cNvSpPr/>
          <p:nvPr/>
        </p:nvSpPr>
        <p:spPr bwMode="auto">
          <a:xfrm>
            <a:off x="13805640" y="865728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457" name="Image 22"/>
          <p:cNvPicPr/>
          <p:nvPr/>
        </p:nvPicPr>
        <p:blipFill>
          <a:blip r:embed="rId11"/>
          <a:stretch/>
        </p:blipFill>
        <p:spPr bwMode="auto">
          <a:xfrm>
            <a:off x="7778160" y="5914440"/>
            <a:ext cx="1504440" cy="209160"/>
          </a:xfrm>
          <a:prstGeom prst="rect">
            <a:avLst/>
          </a:prstGeom>
          <a:ln w="0">
            <a:noFill/>
          </a:ln>
        </p:spPr>
      </p:pic>
      <p:sp>
        <p:nvSpPr>
          <p:cNvPr id="458" name=" 23"/>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459" name="Image 24"/>
          <p:cNvPicPr/>
          <p:nvPr/>
        </p:nvPicPr>
        <p:blipFill>
          <a:blip r:embed="rId12"/>
          <a:stretch/>
        </p:blipFill>
        <p:spPr bwMode="auto">
          <a:xfrm>
            <a:off x="3416760" y="4543920"/>
            <a:ext cx="1434600" cy="4683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4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61" name="Image 9"/>
          <p:cNvPicPr/>
          <p:nvPr/>
        </p:nvPicPr>
        <p:blipFill>
          <a:blip r:embed="rId3"/>
          <a:stretch/>
        </p:blipFill>
        <p:spPr bwMode="auto">
          <a:xfrm>
            <a:off x="-127440" y="0"/>
            <a:ext cx="12191760" cy="6857640"/>
          </a:xfrm>
          <a:prstGeom prst="rect">
            <a:avLst/>
          </a:prstGeom>
          <a:ln w="0">
            <a:noFill/>
          </a:ln>
        </p:spPr>
      </p:pic>
      <p:sp>
        <p:nvSpPr>
          <p:cNvPr id="462" name="PlaceHolder 1"/>
          <p:cNvSpPr>
            <a:spLocks noGrp="1"/>
          </p:cNvSpPr>
          <p:nvPr>
            <p:ph type="title"/>
          </p:nvPr>
        </p:nvSpPr>
        <p:spPr bwMode="auto">
          <a:xfrm>
            <a:off x="-60120" y="244440"/>
            <a:ext cx="12191760" cy="975240"/>
          </a:xfrm>
          <a:prstGeom prst="rect">
            <a:avLst/>
          </a:prstGeom>
          <a:noFill/>
          <a:ln w="0">
            <a:noFill/>
          </a:ln>
        </p:spPr>
        <p:txBody>
          <a:bodyPr numCol="1" spcCol="0" anchor="ctr">
            <a:normAutofit/>
          </a:bodyPr>
          <a:lstStyle/>
          <a:p>
            <a:pPr algn="ctr">
              <a:lnSpc>
                <a:spcPct val="90000"/>
              </a:lnSpc>
              <a:buNone/>
              <a:defRPr/>
            </a:pPr>
            <a:r>
              <a:rPr lang="fr-FR" sz="4400" b="0" strike="noStrike" spc="-1">
                <a:solidFill>
                  <a:srgbClr val="000000"/>
                </a:solidFill>
                <a:latin typeface="Calibri Light"/>
                <a:ea typeface="Arial"/>
              </a:rPr>
              <a:t>Identifiants pérennes objet</a:t>
            </a:r>
            <a:endParaRPr lang="fr-FR" sz="4400" b="0" strike="noStrike" spc="-1">
              <a:solidFill>
                <a:srgbClr val="000000"/>
              </a:solidFill>
              <a:latin typeface="Calibri"/>
            </a:endParaRPr>
          </a:p>
        </p:txBody>
      </p:sp>
      <p:sp>
        <p:nvSpPr>
          <p:cNvPr id="463" name=" 6"/>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464" name="Image 7"/>
          <p:cNvPicPr/>
          <p:nvPr/>
        </p:nvPicPr>
        <p:blipFill>
          <a:blip r:embed="rId4"/>
          <a:srcRect l="1134" t="2663" r="-1134" b="47704"/>
          <a:stretch/>
        </p:blipFill>
        <p:spPr bwMode="auto">
          <a:xfrm>
            <a:off x="4106519" y="1331279"/>
            <a:ext cx="7785720" cy="4785840"/>
          </a:xfrm>
          <a:prstGeom prst="rect">
            <a:avLst/>
          </a:prstGeom>
          <a:ln w="0">
            <a:noFill/>
          </a:ln>
        </p:spPr>
      </p:pic>
      <p:sp>
        <p:nvSpPr>
          <p:cNvPr id="465" name="ZoneTexte 8"/>
          <p:cNvSpPr/>
          <p:nvPr/>
        </p:nvSpPr>
        <p:spPr bwMode="auto">
          <a:xfrm>
            <a:off x="226800" y="1394280"/>
            <a:ext cx="3879720" cy="54828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
        <p:nvSpPr>
          <p:cNvPr id="466" name="ZoneTexte 9"/>
          <p:cNvSpPr/>
          <p:nvPr/>
        </p:nvSpPr>
        <p:spPr bwMode="auto">
          <a:xfrm>
            <a:off x="69652" y="2484253"/>
            <a:ext cx="4672823" cy="548280"/>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clip" numCol="1" spcCol="0" anchor="t">
            <a:noAutofit/>
          </a:bodyPr>
          <a:lstStyle/>
          <a:p>
            <a:pPr>
              <a:lnSpc>
                <a:spcPct val="100000"/>
              </a:lnSpc>
              <a:buNone/>
              <a:defRPr/>
            </a:pPr>
            <a:r>
              <a:rPr lang="fr-FR" sz="1700" b="0" strike="noStrike" spc="-1">
                <a:solidFill>
                  <a:srgbClr val="000000"/>
                </a:solidFill>
                <a:latin typeface="Calibri Light"/>
                <a:ea typeface="Calibri Light"/>
              </a:rPr>
              <a:t>Le DOI est l’identifiant de ressources le plus utilisé</a:t>
            </a:r>
            <a:endParaRPr sz="1700" b="0" strike="noStrike" spc="-1">
              <a:latin typeface="Arial"/>
            </a:endParaRPr>
          </a:p>
        </p:txBody>
      </p:sp>
      <p:sp>
        <p:nvSpPr>
          <p:cNvPr id="2114725812" name="ZoneTexte 2114725811"/>
          <p:cNvSpPr txBox="1"/>
          <p:nvPr/>
        </p:nvSpPr>
        <p:spPr bwMode="auto">
          <a:xfrm>
            <a:off x="129960" y="5866268"/>
            <a:ext cx="4552209" cy="8229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sz="1600">
              <a:latin typeface="Calibri"/>
              <a:cs typeface="Calibri"/>
            </a:endParaRPr>
          </a:p>
          <a:p>
            <a:pPr>
              <a:defRPr/>
            </a:pPr>
            <a:r>
              <a:rPr sz="1600" b="0" i="0" u="none">
                <a:solidFill>
                  <a:srgbClr val="000000"/>
                </a:solidFill>
                <a:latin typeface="Calibri"/>
                <a:ea typeface="Times New Roman"/>
                <a:cs typeface="Calibri"/>
              </a:rPr>
              <a:t>DoRANum </a:t>
            </a:r>
            <a:r>
              <a:rPr lang="fr-FR" sz="1600" b="0" i="0" u="none" strike="noStrike" cap="none" spc="0">
                <a:solidFill>
                  <a:srgbClr val="000000"/>
                </a:solidFill>
                <a:latin typeface="Calibri"/>
                <a:ea typeface="Times New Roman"/>
                <a:cs typeface="Calibri"/>
              </a:rPr>
              <a:t>(2020)</a:t>
            </a:r>
            <a:r>
              <a:rPr sz="1600" b="0" i="0" u="none">
                <a:solidFill>
                  <a:srgbClr val="000000"/>
                </a:solidFill>
                <a:latin typeface="Calibri"/>
                <a:ea typeface="Times New Roman"/>
                <a:cs typeface="Calibri"/>
              </a:rPr>
              <a:t>. </a:t>
            </a:r>
            <a:r>
              <a:rPr sz="1600" b="0" i="0" u="sng">
                <a:solidFill>
                  <a:srgbClr val="000000"/>
                </a:solidFill>
                <a:latin typeface="Calibri"/>
                <a:ea typeface="Times New Roman"/>
                <a:cs typeface="Calibri"/>
                <a:hlinkClick r:id="rId5" tooltip="https://doranum.fr/identifiants-perennes-pid/identifiants-perennes-apercu_10_13143_t427-f432/"/>
              </a:rPr>
              <a:t>Les identifiants pérennes</a:t>
            </a:r>
            <a:r>
              <a:rPr sz="1600" b="0" i="0" u="none">
                <a:solidFill>
                  <a:srgbClr val="000000"/>
                </a:solidFill>
                <a:latin typeface="Calibri"/>
                <a:ea typeface="Times New Roman"/>
                <a:cs typeface="Calibri"/>
              </a:rPr>
              <a:t> </a:t>
            </a:r>
            <a:endParaRPr sz="1600" b="0">
              <a:latin typeface="Calibri"/>
              <a:cs typeface="Calibri"/>
            </a:endParaRPr>
          </a:p>
          <a:p>
            <a:pPr>
              <a:defRPr/>
            </a:pPr>
            <a:r>
              <a:rPr sz="1600" b="0" i="0" u="none">
                <a:solidFill>
                  <a:srgbClr val="000000"/>
                </a:solidFill>
                <a:latin typeface="Calibri"/>
                <a:ea typeface="Times New Roman"/>
                <a:cs typeface="Calibri"/>
              </a:rPr>
              <a:t> DOI : 10.13143/t427-f432</a:t>
            </a:r>
            <a:endParaRPr sz="16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68" name="Image 7"/>
          <p:cNvPicPr/>
          <p:nvPr/>
        </p:nvPicPr>
        <p:blipFill>
          <a:blip r:embed="rId3"/>
          <a:stretch/>
        </p:blipFill>
        <p:spPr bwMode="auto">
          <a:xfrm>
            <a:off x="-180" y="0"/>
            <a:ext cx="12191760" cy="6817178"/>
          </a:xfrm>
          <a:prstGeom prst="rect">
            <a:avLst/>
          </a:prstGeom>
          <a:ln w="0">
            <a:noFill/>
          </a:ln>
        </p:spPr>
      </p:pic>
      <p:sp>
        <p:nvSpPr>
          <p:cNvPr id="469" name="PlaceHolder 1"/>
          <p:cNvSpPr>
            <a:spLocks noGrp="1"/>
          </p:cNvSpPr>
          <p:nvPr>
            <p:ph type="title"/>
          </p:nvPr>
        </p:nvSpPr>
        <p:spPr bwMode="auto">
          <a:xfrm>
            <a:off x="-60120" y="244440"/>
            <a:ext cx="12191760" cy="975240"/>
          </a:xfrm>
          <a:prstGeom prst="rect">
            <a:avLst/>
          </a:prstGeom>
          <a:noFill/>
          <a:ln w="0">
            <a:noFill/>
          </a:ln>
        </p:spPr>
        <p:txBody>
          <a:bodyPr numCol="1" spcCol="0" anchor="ctr">
            <a:normAutofit/>
          </a:bodyPr>
          <a:lstStyle/>
          <a:p>
            <a:pPr algn="ctr">
              <a:lnSpc>
                <a:spcPct val="90000"/>
              </a:lnSpc>
              <a:buNone/>
              <a:defRPr/>
            </a:pPr>
            <a:r>
              <a:rPr lang="fr-FR" sz="4400" b="0" strike="noStrike" spc="-1">
                <a:solidFill>
                  <a:srgbClr val="000000"/>
                </a:solidFill>
                <a:latin typeface="Calibri Light"/>
                <a:ea typeface="Arial"/>
              </a:rPr>
              <a:t>Identifiants pérennes contributeur</a:t>
            </a:r>
            <a:endParaRPr lang="fr-FR" sz="4400" b="0" strike="noStrike" spc="-1">
              <a:solidFill>
                <a:srgbClr val="000000"/>
              </a:solidFill>
              <a:latin typeface="Calibri"/>
            </a:endParaRPr>
          </a:p>
        </p:txBody>
      </p:sp>
      <p:sp>
        <p:nvSpPr>
          <p:cNvPr id="470" name=" 6"/>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471" name="Image 7"/>
          <p:cNvPicPr/>
          <p:nvPr/>
        </p:nvPicPr>
        <p:blipFill>
          <a:blip r:embed="rId4"/>
          <a:srcRect t="52128"/>
          <a:stretch/>
        </p:blipFill>
        <p:spPr bwMode="auto">
          <a:xfrm>
            <a:off x="609840" y="1291680"/>
            <a:ext cx="7747200" cy="4565520"/>
          </a:xfrm>
          <a:prstGeom prst="rect">
            <a:avLst/>
          </a:prstGeom>
          <a:ln w="0">
            <a:noFill/>
          </a:ln>
        </p:spPr>
      </p:pic>
      <p:sp>
        <p:nvSpPr>
          <p:cNvPr id="472" name="ZoneTexte 8"/>
          <p:cNvSpPr/>
          <p:nvPr/>
        </p:nvSpPr>
        <p:spPr bwMode="auto">
          <a:xfrm>
            <a:off x="7477815" y="1494236"/>
            <a:ext cx="4473843" cy="1188755"/>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clip" numCol="1" spcCol="0" anchor="t">
            <a:spAutoFit/>
          </a:bodyPr>
          <a:lstStyle/>
          <a:p>
            <a:pPr>
              <a:lnSpc>
                <a:spcPct val="100000"/>
              </a:lnSpc>
              <a:buNone/>
              <a:defRPr/>
            </a:pPr>
            <a:r>
              <a:rPr lang="fr-FR" sz="1800" b="0" strike="noStrike" spc="-1">
                <a:solidFill>
                  <a:srgbClr val="000000"/>
                </a:solidFill>
                <a:latin typeface="Calibri"/>
                <a:ea typeface="Calibri Light"/>
              </a:rPr>
              <a:t>ORCID est l’identifiant le plus utilisé dans le monde</a:t>
            </a:r>
            <a:endParaRPr lang="fr-FR" sz="1800" b="0" strike="noStrike" spc="0">
              <a:solidFill>
                <a:srgbClr val="000000"/>
              </a:solidFill>
              <a:latin typeface="Calibri"/>
              <a:ea typeface="Calibri Light"/>
            </a:endParaRPr>
          </a:p>
          <a:p>
            <a:pPr>
              <a:lnSpc>
                <a:spcPct val="100000"/>
              </a:lnSpc>
              <a:buNone/>
              <a:defRPr/>
            </a:pPr>
            <a:endParaRPr lang="fr-FR" sz="1800" b="0" strike="noStrike" spc="0">
              <a:solidFill>
                <a:srgbClr val="000000"/>
              </a:solidFill>
              <a:latin typeface="Calibri"/>
              <a:ea typeface="Calibri Light"/>
            </a:endParaRPr>
          </a:p>
          <a:p>
            <a:pPr>
              <a:lnSpc>
                <a:spcPct val="100000"/>
              </a:lnSpc>
              <a:buNone/>
              <a:defRPr/>
            </a:pPr>
            <a:r>
              <a:rPr lang="fr-FR" sz="1800" b="0" strike="noStrike" spc="0">
                <a:solidFill>
                  <a:srgbClr val="000000"/>
                </a:solidFill>
                <a:latin typeface="Calibri"/>
                <a:ea typeface="Calibri Light"/>
              </a:rPr>
              <a:t>On peut le lier à d’autres identifiants auteur</a:t>
            </a:r>
            <a:endParaRPr lang="fr-FR" sz="1800" b="0" strike="noStrike" spc="0">
              <a:latin typeface="Arial"/>
            </a:endParaRPr>
          </a:p>
        </p:txBody>
      </p:sp>
      <p:sp>
        <p:nvSpPr>
          <p:cNvPr id="1061622013" name="ZoneTexte 1061622012"/>
          <p:cNvSpPr txBox="1"/>
          <p:nvPr/>
        </p:nvSpPr>
        <p:spPr bwMode="auto">
          <a:xfrm>
            <a:off x="7477816" y="5552964"/>
            <a:ext cx="4552281" cy="8229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sz="1600">
              <a:latin typeface="Calibri"/>
              <a:cs typeface="Calibri"/>
            </a:endParaRPr>
          </a:p>
          <a:p>
            <a:pPr>
              <a:defRPr/>
            </a:pPr>
            <a:r>
              <a:rPr sz="1600" b="0" i="0" u="none">
                <a:solidFill>
                  <a:srgbClr val="000000"/>
                </a:solidFill>
                <a:latin typeface="Calibri"/>
                <a:ea typeface="Times New Roman"/>
                <a:cs typeface="Calibri"/>
              </a:rPr>
              <a:t>DoRANum </a:t>
            </a:r>
            <a:r>
              <a:rPr lang="fr-FR" sz="1600" b="0" i="0" u="none" strike="noStrike" cap="none" spc="0">
                <a:solidFill>
                  <a:srgbClr val="000000"/>
                </a:solidFill>
                <a:latin typeface="Calibri"/>
                <a:ea typeface="Times New Roman"/>
                <a:cs typeface="Calibri"/>
              </a:rPr>
              <a:t>(2020)</a:t>
            </a:r>
            <a:r>
              <a:rPr sz="1600" b="0" i="0" u="none">
                <a:solidFill>
                  <a:srgbClr val="000000"/>
                </a:solidFill>
                <a:latin typeface="Calibri"/>
                <a:ea typeface="Times New Roman"/>
                <a:cs typeface="Calibri"/>
              </a:rPr>
              <a:t>. </a:t>
            </a:r>
            <a:r>
              <a:rPr sz="1600" b="0" i="0" u="sng">
                <a:solidFill>
                  <a:srgbClr val="000000"/>
                </a:solidFill>
                <a:latin typeface="Calibri"/>
                <a:ea typeface="Times New Roman"/>
                <a:cs typeface="Calibri"/>
                <a:hlinkClick r:id="rId5" tooltip="https://doranum.fr/identifiants-perennes-pid/identifiants-perennes-apercu_10_13143_t427-f432/"/>
              </a:rPr>
              <a:t>Les identifiants pérennes</a:t>
            </a:r>
            <a:r>
              <a:rPr sz="1600" b="0" i="0" u="none">
                <a:solidFill>
                  <a:srgbClr val="000000"/>
                </a:solidFill>
                <a:latin typeface="Calibri"/>
                <a:ea typeface="Times New Roman"/>
                <a:cs typeface="Calibri"/>
              </a:rPr>
              <a:t> </a:t>
            </a:r>
            <a:endParaRPr sz="1600" b="0">
              <a:latin typeface="Calibri"/>
              <a:cs typeface="Calibri"/>
            </a:endParaRPr>
          </a:p>
          <a:p>
            <a:pPr>
              <a:defRPr/>
            </a:pPr>
            <a:r>
              <a:rPr sz="1600" b="0" i="0" u="none">
                <a:solidFill>
                  <a:srgbClr val="000000"/>
                </a:solidFill>
                <a:latin typeface="Calibri"/>
                <a:ea typeface="Times New Roman"/>
                <a:cs typeface="Calibri"/>
              </a:rPr>
              <a:t>DOI : 10.13143/t427-f432</a:t>
            </a:r>
            <a:endParaRPr sz="16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77" name="Image 11"/>
          <p:cNvPicPr/>
          <p:nvPr/>
        </p:nvPicPr>
        <p:blipFill>
          <a:blip r:embed="rId3"/>
          <a:stretch/>
        </p:blipFill>
        <p:spPr bwMode="auto">
          <a:xfrm>
            <a:off x="0" y="-44264"/>
            <a:ext cx="12191760" cy="6857640"/>
          </a:xfrm>
          <a:prstGeom prst="rect">
            <a:avLst/>
          </a:prstGeom>
          <a:ln w="0">
            <a:noFill/>
          </a:ln>
        </p:spPr>
      </p:pic>
      <p:sp>
        <p:nvSpPr>
          <p:cNvPr id="478"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Métadonnées</a:t>
            </a:r>
            <a:endParaRPr lang="fr-FR" sz="4400" b="0" strike="noStrike" spc="-1">
              <a:solidFill>
                <a:srgbClr val="000000"/>
              </a:solidFill>
              <a:latin typeface="Calibri"/>
            </a:endParaRPr>
          </a:p>
        </p:txBody>
      </p:sp>
      <p:sp>
        <p:nvSpPr>
          <p:cNvPr id="479" name="PlaceHolder 2"/>
          <p:cNvSpPr>
            <a:spLocks noGrp="1"/>
          </p:cNvSpPr>
          <p:nvPr>
            <p:ph/>
          </p:nvPr>
        </p:nvSpPr>
        <p:spPr bwMode="auto">
          <a:xfrm>
            <a:off x="4260960" y="2280960"/>
            <a:ext cx="3669840" cy="3385440"/>
          </a:xfrm>
          <a:prstGeom prst="rect">
            <a:avLst/>
          </a:prstGeom>
          <a:noFill/>
          <a:ln w="0">
            <a:noFill/>
          </a:ln>
        </p:spPr>
        <p:txBody>
          <a:bodyPr anchor="t">
            <a:normAutofit/>
          </a:bodyPr>
          <a:lstStyle/>
          <a:p>
            <a:pPr marL="15840">
              <a:lnSpc>
                <a:spcPct val="90000"/>
              </a:lnSpc>
              <a:spcBef>
                <a:spcPts val="1001"/>
              </a:spcBef>
              <a:buNone/>
              <a:tabLst>
                <a:tab pos="0" algn="l"/>
              </a:tabLst>
              <a:defRPr/>
            </a:pPr>
            <a:r>
              <a:rPr lang="fr-FR" sz="2400" b="0" strike="noStrike" spc="-1">
                <a:solidFill>
                  <a:srgbClr val="000000"/>
                </a:solidFill>
                <a:latin typeface="Calibri"/>
                <a:ea typeface="Arial"/>
              </a:rPr>
              <a:t>	Ensemble structuré d'informations décrivant une ressource quelconque, numérique ou non. </a:t>
            </a:r>
            <a:endParaRPr lang="fr-FR" sz="2400" b="0" strike="noStrike" spc="-1">
              <a:solidFill>
                <a:srgbClr val="000000"/>
              </a:solidFill>
              <a:latin typeface="Calibri"/>
            </a:endParaRPr>
          </a:p>
          <a:p>
            <a:pPr marL="15840">
              <a:lnSpc>
                <a:spcPct val="90000"/>
              </a:lnSpc>
              <a:spcBef>
                <a:spcPts val="1001"/>
              </a:spcBef>
              <a:buNone/>
              <a:tabLst>
                <a:tab pos="0" algn="l"/>
              </a:tabLst>
              <a:defRPr/>
            </a:pPr>
            <a:endParaRPr lang="fr-FR" sz="2000" b="0" strike="noStrike" spc="-1">
              <a:solidFill>
                <a:srgbClr val="000000"/>
              </a:solidFill>
              <a:latin typeface="Calibri"/>
            </a:endParaRPr>
          </a:p>
          <a:p>
            <a:pPr marL="15840">
              <a:lnSpc>
                <a:spcPct val="90000"/>
              </a:lnSpc>
              <a:spcBef>
                <a:spcPts val="1001"/>
              </a:spcBef>
              <a:buNone/>
              <a:tabLst>
                <a:tab pos="0" algn="l"/>
              </a:tabLst>
              <a:defRPr/>
            </a:pPr>
            <a:endParaRPr lang="fr-FR" sz="2000" b="0" strike="noStrike" spc="-1">
              <a:solidFill>
                <a:srgbClr val="000000"/>
              </a:solidFill>
              <a:latin typeface="Calibri"/>
            </a:endParaRPr>
          </a:p>
          <a:p>
            <a:pPr marL="15840">
              <a:lnSpc>
                <a:spcPct val="90000"/>
              </a:lnSpc>
              <a:spcBef>
                <a:spcPts val="1001"/>
              </a:spcBef>
              <a:buNone/>
              <a:tabLst>
                <a:tab pos="0" algn="l"/>
              </a:tabLst>
              <a:defRPr/>
            </a:pPr>
            <a:r>
              <a:rPr lang="fr-FR" sz="2600" b="0" strike="noStrike" spc="-1">
                <a:solidFill>
                  <a:srgbClr val="000000"/>
                </a:solidFill>
                <a:latin typeface="Calibri"/>
                <a:ea typeface="Arial"/>
              </a:rPr>
              <a:t>=&gt; C’est </a:t>
            </a:r>
            <a:r>
              <a:rPr lang="fr-FR" sz="2600" b="1" strike="noStrike" spc="-1">
                <a:solidFill>
                  <a:srgbClr val="000000"/>
                </a:solidFill>
                <a:latin typeface="Calibri"/>
                <a:ea typeface="Arial"/>
              </a:rPr>
              <a:t>une donnée </a:t>
            </a:r>
            <a:br>
              <a:rPr/>
            </a:br>
            <a:r>
              <a:rPr lang="fr-FR" sz="2600" b="1" strike="noStrike" spc="-1">
                <a:solidFill>
                  <a:srgbClr val="000000"/>
                </a:solidFill>
                <a:latin typeface="Calibri"/>
                <a:ea typeface="Arial"/>
              </a:rPr>
              <a:t>sur une donnée</a:t>
            </a:r>
            <a:r>
              <a:rPr lang="fr-FR" sz="2600" b="0" strike="noStrike" spc="-1">
                <a:solidFill>
                  <a:srgbClr val="000000"/>
                </a:solidFill>
                <a:latin typeface="Calibri"/>
                <a:ea typeface="Arial"/>
              </a:rPr>
              <a:t>. </a:t>
            </a:r>
            <a:endParaRPr lang="fr-FR" sz="2600" b="0" strike="noStrike" spc="-1">
              <a:solidFill>
                <a:srgbClr val="000000"/>
              </a:solidFill>
              <a:latin typeface="Calibri"/>
            </a:endParaRPr>
          </a:p>
        </p:txBody>
      </p:sp>
      <p:pic>
        <p:nvPicPr>
          <p:cNvPr id="480" name="Image 4"/>
          <p:cNvPicPr/>
          <p:nvPr/>
        </p:nvPicPr>
        <p:blipFill>
          <a:blip r:embed="rId4"/>
          <a:stretch/>
        </p:blipFill>
        <p:spPr bwMode="auto">
          <a:xfrm>
            <a:off x="12426840" y="1023840"/>
            <a:ext cx="7772039" cy="2514240"/>
          </a:xfrm>
          <a:prstGeom prst="rect">
            <a:avLst/>
          </a:prstGeom>
          <a:ln w="0">
            <a:noFill/>
          </a:ln>
        </p:spPr>
      </p:pic>
      <p:sp>
        <p:nvSpPr>
          <p:cNvPr id="481" name="ZoneTexte 10"/>
          <p:cNvSpPr/>
          <p:nvPr/>
        </p:nvSpPr>
        <p:spPr bwMode="auto">
          <a:xfrm>
            <a:off x="5117010" y="5789160"/>
            <a:ext cx="6446117" cy="333875"/>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just">
              <a:lnSpc>
                <a:spcPct val="100000"/>
              </a:lnSpc>
              <a:buNone/>
              <a:defRPr/>
            </a:pPr>
            <a:r>
              <a:rPr lang="fr-FR" sz="1600" b="0" strike="noStrike" spc="-1">
                <a:solidFill>
                  <a:srgbClr val="000000"/>
                </a:solidFill>
                <a:latin typeface="Calibri"/>
                <a:ea typeface="Arial"/>
              </a:rPr>
              <a:t>Ancelin, J. Urfist de Paris (2021). </a:t>
            </a:r>
            <a:r>
              <a:rPr lang="fr-FR" sz="1600" b="0" u="sng" strike="noStrike" spc="-1">
                <a:solidFill>
                  <a:srgbClr val="0563C1"/>
                </a:solidFill>
                <a:latin typeface="Calibri"/>
                <a:ea typeface="Arial"/>
                <a:hlinkClick r:id="rId5" tooltip="https://urfist.chartes.psl.eu/sites/default/files/docs/20210520_ancelin-fabre_initiation_dr.pdf"/>
              </a:rPr>
              <a:t>Introduction aux données de la recherche</a:t>
            </a:r>
            <a:endParaRPr sz="1600" b="0" strike="noStrike" spc="-1">
              <a:latin typeface="Arial"/>
            </a:endParaRPr>
          </a:p>
        </p:txBody>
      </p:sp>
      <p:pic>
        <p:nvPicPr>
          <p:cNvPr id="482" name="Image 2"/>
          <p:cNvPicPr/>
          <p:nvPr/>
        </p:nvPicPr>
        <p:blipFill>
          <a:blip r:embed="rId6"/>
          <a:srcRect l="48978"/>
          <a:stretch/>
        </p:blipFill>
        <p:spPr bwMode="auto">
          <a:xfrm>
            <a:off x="407520" y="2046960"/>
            <a:ext cx="3618360" cy="3588480"/>
          </a:xfrm>
          <a:prstGeom prst="rect">
            <a:avLst/>
          </a:prstGeom>
          <a:ln w="0">
            <a:noFill/>
          </a:ln>
        </p:spPr>
      </p:pic>
      <p:pic>
        <p:nvPicPr>
          <p:cNvPr id="483" name="Image 11"/>
          <p:cNvPicPr/>
          <p:nvPr/>
        </p:nvPicPr>
        <p:blipFill>
          <a:blip r:embed="rId6"/>
          <a:srcRect r="52780"/>
          <a:stretch/>
        </p:blipFill>
        <p:spPr bwMode="auto">
          <a:xfrm>
            <a:off x="7874280" y="1856520"/>
            <a:ext cx="3669840" cy="393228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85" name="Image 7"/>
          <p:cNvPicPr/>
          <p:nvPr/>
        </p:nvPicPr>
        <p:blipFill>
          <a:blip r:embed="rId3"/>
          <a:stretch/>
        </p:blipFill>
        <p:spPr bwMode="auto">
          <a:xfrm>
            <a:off x="0" y="0"/>
            <a:ext cx="12191760" cy="6857640"/>
          </a:xfrm>
          <a:prstGeom prst="rect">
            <a:avLst/>
          </a:prstGeom>
          <a:ln w="0">
            <a:noFill/>
          </a:ln>
        </p:spPr>
      </p:pic>
      <p:sp>
        <p:nvSpPr>
          <p:cNvPr id="486"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Métadonnées – Pourquoi faire ?</a:t>
            </a:r>
            <a:endParaRPr lang="fr-FR" sz="4400" b="0" strike="noStrike" spc="-1">
              <a:solidFill>
                <a:srgbClr val="000000"/>
              </a:solidFill>
              <a:latin typeface="Calibri"/>
            </a:endParaRPr>
          </a:p>
        </p:txBody>
      </p:sp>
      <p:sp>
        <p:nvSpPr>
          <p:cNvPr id="487" name="PlaceHolder 2"/>
          <p:cNvSpPr>
            <a:spLocks noGrp="1"/>
          </p:cNvSpPr>
          <p:nvPr>
            <p:ph/>
          </p:nvPr>
        </p:nvSpPr>
        <p:spPr bwMode="auto">
          <a:xfrm>
            <a:off x="580360" y="1569598"/>
            <a:ext cx="11135412" cy="443916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a:bodyPr>
          <a:lstStyle/>
          <a:p>
            <a:pPr marL="471600" indent="-45720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Comprendre l’origine des données et leur contexte de création ou de collecte</a:t>
            </a:r>
            <a:endParaRPr sz="2600" b="0" strike="noStrike" spc="-1">
              <a:solidFill>
                <a:srgbClr val="000000"/>
              </a:solidFill>
              <a:latin typeface="Calibri"/>
            </a:endParaRPr>
          </a:p>
          <a:p>
            <a:pPr marL="471600" indent="-45720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Améliorer le moissonnage par les machines (moteur de recherche)</a:t>
            </a:r>
            <a:endParaRPr sz="2600" b="0" strike="noStrike" spc="-1">
              <a:solidFill>
                <a:srgbClr val="000000"/>
              </a:solidFill>
              <a:latin typeface="Calibri"/>
            </a:endParaRPr>
          </a:p>
          <a:p>
            <a:pPr marL="471600" indent="-45720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Garantir l’interopérabilité</a:t>
            </a:r>
            <a:endParaRPr sz="2600" b="0" strike="noStrike" spc="-1">
              <a:solidFill>
                <a:srgbClr val="000000"/>
              </a:solidFill>
              <a:latin typeface="Calibri"/>
            </a:endParaRPr>
          </a:p>
          <a:p>
            <a:pPr marL="471600" indent="-45720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Connaître les conditions de réutilisation et de partage des données</a:t>
            </a:r>
            <a:endParaRPr sz="2600" b="0" strike="noStrike" spc="-1">
              <a:solidFill>
                <a:srgbClr val="000000"/>
              </a:solidFill>
              <a:latin typeface="Calibri"/>
            </a:endParaRPr>
          </a:p>
          <a:p>
            <a:pPr marL="471600" indent="-45720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Fournir des informations très utiles quand les données ne peuvent pas être partagées (embargo, accès restreint) ou lors du retrait de données (données obsolètes, etc.)</a:t>
            </a:r>
            <a:endParaRPr sz="2600" b="0" strike="noStrike" spc="-1">
              <a:solidFill>
                <a:srgbClr val="000000"/>
              </a:solidFill>
              <a:latin typeface="Calibri"/>
            </a:endParaRPr>
          </a:p>
        </p:txBody>
      </p:sp>
      <p:sp>
        <p:nvSpPr>
          <p:cNvPr id="488" name="Espace réservé du contenu 2"/>
          <p:cNvSpPr/>
          <p:nvPr/>
        </p:nvSpPr>
        <p:spPr bwMode="auto">
          <a:xfrm>
            <a:off x="7054196" y="6096846"/>
            <a:ext cx="5023303" cy="760793"/>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overflow" vert="horz" wrap="square" lIns="91440" tIns="45720" rIns="91440" bIns="45720" numCol="1" spcCol="0" rtlCol="0" fromWordArt="0" anchor="t" anchorCtr="0" forceAA="0" compatLnSpc="0">
            <a:normAutofit/>
          </a:bodyPr>
          <a:lstStyle/>
          <a:p>
            <a:pPr marL="15840" algn="l">
              <a:lnSpc>
                <a:spcPct val="90000"/>
              </a:lnSpc>
              <a:spcBef>
                <a:spcPts val="1001"/>
              </a:spcBef>
              <a:buNone/>
              <a:tabLst>
                <a:tab pos="0" algn="l"/>
              </a:tabLst>
              <a:defRPr/>
            </a:pPr>
            <a:r>
              <a:rPr lang="fr-FR" sz="1600" b="0" strike="noStrike" spc="-1">
                <a:solidFill>
                  <a:srgbClr val="000000"/>
                </a:solidFill>
                <a:latin typeface="Calibri"/>
                <a:ea typeface="Arial"/>
                <a:cs typeface="Calibri"/>
              </a:rPr>
              <a:t>DoRANum (2022), </a:t>
            </a:r>
            <a:r>
              <a:rPr lang="fr-FR" sz="1600" b="0" u="sng" strike="noStrike" spc="-1">
                <a:solidFill>
                  <a:srgbClr val="0563C1"/>
                </a:solidFill>
                <a:latin typeface="Calibri"/>
                <a:ea typeface="Arial"/>
                <a:cs typeface="Calibri"/>
                <a:hlinkClick r:id="rId4" tooltip="https://doranum.fr/metadonnees-standards-formats/cours-introductif-sur-les-metadonnees_10_13143_vwce-g965/"/>
              </a:rPr>
              <a:t>Cours introductif sur les métadonnées</a:t>
            </a:r>
            <a:r>
              <a:rPr sz="1600">
                <a:latin typeface="Calibri"/>
                <a:cs typeface="Calibri"/>
              </a:rPr>
              <a:t> </a:t>
            </a:r>
            <a:endParaRPr/>
          </a:p>
          <a:p>
            <a:pPr marL="15840" algn="l">
              <a:lnSpc>
                <a:spcPct val="90000"/>
              </a:lnSpc>
              <a:spcBef>
                <a:spcPts val="1000"/>
              </a:spcBef>
              <a:buNone/>
              <a:tabLst>
                <a:tab pos="0" algn="l"/>
              </a:tabLst>
              <a:defRPr/>
            </a:pPr>
            <a:r>
              <a:rPr sz="1600" b="0" i="0" u="none">
                <a:solidFill>
                  <a:srgbClr val="000000"/>
                </a:solidFill>
                <a:latin typeface="Calibri"/>
                <a:ea typeface="Times New Roman"/>
                <a:cs typeface="Calibri"/>
              </a:rPr>
              <a:t>DOI : 10.13143/VWCE-G965</a:t>
            </a:r>
            <a:endParaRPr sz="1600" b="0" strike="noStrike" spc="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90" name="Image 7"/>
          <p:cNvPicPr/>
          <p:nvPr/>
        </p:nvPicPr>
        <p:blipFill>
          <a:blip r:embed="rId3"/>
          <a:stretch/>
        </p:blipFill>
        <p:spPr bwMode="auto">
          <a:xfrm>
            <a:off x="0" y="0"/>
            <a:ext cx="12191760" cy="6857640"/>
          </a:xfrm>
          <a:prstGeom prst="rect">
            <a:avLst/>
          </a:prstGeom>
          <a:ln w="0">
            <a:noFill/>
          </a:ln>
        </p:spPr>
      </p:pic>
      <p:sp>
        <p:nvSpPr>
          <p:cNvPr id="491"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Bonnes pratiques de gestion des données</a:t>
            </a:r>
            <a:endParaRPr lang="fr-FR" sz="4400" b="0" strike="noStrike" spc="-1">
              <a:solidFill>
                <a:srgbClr val="000000"/>
              </a:solidFill>
              <a:latin typeface="Calibri"/>
            </a:endParaRPr>
          </a:p>
        </p:txBody>
      </p:sp>
      <p:sp>
        <p:nvSpPr>
          <p:cNvPr id="492" name="PlaceHolder 2"/>
          <p:cNvSpPr>
            <a:spLocks noGrp="1"/>
          </p:cNvSpPr>
          <p:nvPr>
            <p:ph/>
          </p:nvPr>
        </p:nvSpPr>
        <p:spPr bwMode="auto">
          <a:xfrm>
            <a:off x="1487519" y="1668959"/>
            <a:ext cx="9658716" cy="377928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fontScale="90000" lnSpcReduction="5000"/>
          </a:bodyPr>
          <a:lstStyle/>
          <a:p>
            <a:pPr marL="412920" indent="-39852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Réfléchir à l’</a:t>
            </a:r>
            <a:r>
              <a:rPr lang="fr-FR" sz="2600" b="1" strike="noStrike" spc="-1">
                <a:solidFill>
                  <a:srgbClr val="000000"/>
                </a:solidFill>
                <a:latin typeface="Calibri"/>
                <a:ea typeface="Arial"/>
              </a:rPr>
              <a:t>organisation</a:t>
            </a:r>
            <a:r>
              <a:rPr lang="fr-FR" sz="2600" b="0" strike="noStrike" spc="-1">
                <a:solidFill>
                  <a:srgbClr val="000000"/>
                </a:solidFill>
                <a:latin typeface="Calibri"/>
                <a:ea typeface="Arial"/>
              </a:rPr>
              <a:t> de ses fichiers de données</a:t>
            </a:r>
            <a:endParaRPr sz="2600" b="0" strike="noStrike" spc="-1">
              <a:solidFill>
                <a:srgbClr val="000000"/>
              </a:solidFill>
              <a:latin typeface="Calibri"/>
            </a:endParaRPr>
          </a:p>
          <a:p>
            <a:pPr marL="412920" indent="-398520">
              <a:lnSpc>
                <a:spcPct val="100000"/>
              </a:lnSpc>
              <a:spcBef>
                <a:spcPts val="1001"/>
              </a:spcBef>
              <a:buClr>
                <a:srgbClr val="000000"/>
              </a:buClr>
              <a:buFont typeface="Police système Courant"/>
              <a:buChar char="–"/>
              <a:defRPr/>
            </a:pPr>
            <a:r>
              <a:rPr lang="fr-FR" sz="2600" b="1" strike="noStrike" spc="-1">
                <a:solidFill>
                  <a:srgbClr val="000000"/>
                </a:solidFill>
                <a:latin typeface="Calibri"/>
                <a:ea typeface="Arial"/>
              </a:rPr>
              <a:t>Décrire</a:t>
            </a:r>
            <a:r>
              <a:rPr lang="fr-FR" sz="2600" b="0" strike="noStrike" spc="-1">
                <a:solidFill>
                  <a:srgbClr val="000000"/>
                </a:solidFill>
                <a:latin typeface="Calibri"/>
                <a:ea typeface="Arial"/>
              </a:rPr>
              <a:t> et </a:t>
            </a:r>
            <a:r>
              <a:rPr lang="fr-FR" sz="2600" b="1" strike="noStrike" spc="-1">
                <a:solidFill>
                  <a:srgbClr val="000000"/>
                </a:solidFill>
                <a:latin typeface="Calibri"/>
                <a:ea typeface="Arial"/>
              </a:rPr>
              <a:t>documenter</a:t>
            </a:r>
            <a:r>
              <a:rPr lang="fr-FR" sz="2600" b="0" strike="noStrike" spc="-1">
                <a:solidFill>
                  <a:srgbClr val="000000"/>
                </a:solidFill>
                <a:latin typeface="Calibri"/>
                <a:ea typeface="Arial"/>
              </a:rPr>
              <a:t> ses données de façon à les identifier sans erreur</a:t>
            </a:r>
            <a:br>
              <a:rPr sz="2600"/>
            </a:br>
            <a:r>
              <a:rPr lang="fr-FR" sz="2600" b="0" strike="noStrike" spc="-1">
                <a:solidFill>
                  <a:srgbClr val="000000"/>
                </a:solidFill>
                <a:latin typeface="Calibri"/>
                <a:ea typeface="Arial"/>
              </a:rPr>
              <a:t>(nommage, versionnage...)</a:t>
            </a:r>
            <a:endParaRPr sz="2600" b="0" strike="noStrike" spc="-1">
              <a:solidFill>
                <a:srgbClr val="000000"/>
              </a:solidFill>
              <a:latin typeface="Calibri"/>
            </a:endParaRPr>
          </a:p>
          <a:p>
            <a:pPr marL="412920" indent="-39852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Choisir des </a:t>
            </a:r>
            <a:r>
              <a:rPr lang="fr-FR" sz="2600" b="1" strike="noStrike" spc="-1">
                <a:solidFill>
                  <a:srgbClr val="000000"/>
                </a:solidFill>
                <a:latin typeface="Calibri"/>
                <a:ea typeface="Arial"/>
              </a:rPr>
              <a:t>formats </a:t>
            </a:r>
            <a:r>
              <a:rPr lang="fr-FR" sz="2600" b="0" strike="noStrike" spc="-1">
                <a:solidFill>
                  <a:srgbClr val="000000"/>
                </a:solidFill>
                <a:latin typeface="Calibri"/>
                <a:ea typeface="Arial"/>
              </a:rPr>
              <a:t>de fichier adaptés pour la conservation à long terme</a:t>
            </a:r>
            <a:endParaRPr sz="2600" b="0" strike="noStrike" spc="-1">
              <a:solidFill>
                <a:srgbClr val="000000"/>
              </a:solidFill>
              <a:latin typeface="Calibri"/>
            </a:endParaRPr>
          </a:p>
          <a:p>
            <a:pPr marL="412920" indent="-39852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Opter pour une solution de </a:t>
            </a:r>
            <a:r>
              <a:rPr lang="fr-FR" sz="2600" b="1" strike="noStrike" spc="-1">
                <a:solidFill>
                  <a:srgbClr val="000000"/>
                </a:solidFill>
                <a:latin typeface="Calibri"/>
                <a:ea typeface="Arial"/>
              </a:rPr>
              <a:t>stockage</a:t>
            </a:r>
            <a:r>
              <a:rPr lang="fr-FR" sz="2600" b="0" strike="noStrike" spc="-1">
                <a:solidFill>
                  <a:srgbClr val="000000"/>
                </a:solidFill>
                <a:latin typeface="Calibri"/>
                <a:ea typeface="Arial"/>
              </a:rPr>
              <a:t> adaptée</a:t>
            </a:r>
            <a:endParaRPr sz="2600" b="0" strike="noStrike" spc="-1">
              <a:solidFill>
                <a:srgbClr val="000000"/>
              </a:solidFill>
              <a:latin typeface="Calibri"/>
            </a:endParaRPr>
          </a:p>
          <a:p>
            <a:pPr marL="412920" indent="-39852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Planifier la </a:t>
            </a:r>
            <a:r>
              <a:rPr lang="fr-FR" sz="2600" b="1" strike="noStrike" spc="-1">
                <a:solidFill>
                  <a:srgbClr val="000000"/>
                </a:solidFill>
                <a:latin typeface="Calibri"/>
                <a:ea typeface="Arial"/>
              </a:rPr>
              <a:t>sauvegarde</a:t>
            </a:r>
            <a:r>
              <a:rPr lang="fr-FR" sz="2600" b="0" strike="noStrike" spc="-1">
                <a:solidFill>
                  <a:srgbClr val="000000"/>
                </a:solidFill>
                <a:latin typeface="Calibri"/>
                <a:ea typeface="Arial"/>
              </a:rPr>
              <a:t> de ses données</a:t>
            </a:r>
            <a:endParaRPr sz="2600" b="0" strike="noStrike" spc="-1">
              <a:solidFill>
                <a:srgbClr val="000000"/>
              </a:solidFill>
              <a:latin typeface="Calibri"/>
            </a:endParaRPr>
          </a:p>
          <a:p>
            <a:pPr marL="412920" indent="-398520">
              <a:lnSpc>
                <a:spcPct val="100000"/>
              </a:lnSpc>
              <a:spcBef>
                <a:spcPts val="1001"/>
              </a:spcBef>
              <a:buClr>
                <a:srgbClr val="000000"/>
              </a:buClr>
              <a:buFont typeface="Police système Courant"/>
              <a:buChar char="–"/>
              <a:defRPr/>
            </a:pPr>
            <a:r>
              <a:rPr lang="fr-FR" sz="2600" b="0" strike="noStrike" spc="-1">
                <a:solidFill>
                  <a:srgbClr val="000000"/>
                </a:solidFill>
                <a:latin typeface="Calibri"/>
                <a:ea typeface="Arial"/>
              </a:rPr>
              <a:t>Anticiper un éventuel </a:t>
            </a:r>
            <a:r>
              <a:rPr lang="fr-FR" sz="2600" b="1" strike="noStrike" spc="-1">
                <a:solidFill>
                  <a:srgbClr val="000000"/>
                </a:solidFill>
                <a:latin typeface="Calibri"/>
                <a:ea typeface="Arial"/>
              </a:rPr>
              <a:t>partage des données</a:t>
            </a:r>
            <a:endParaRPr sz="2600"/>
          </a:p>
          <a:p>
            <a:pPr marL="412920" indent="-398520">
              <a:lnSpc>
                <a:spcPct val="100000"/>
              </a:lnSpc>
              <a:spcBef>
                <a:spcPts val="1001"/>
              </a:spcBef>
              <a:buClr>
                <a:srgbClr val="000000"/>
              </a:buClr>
              <a:buFont typeface="Police système Courant"/>
              <a:buChar char="–"/>
              <a:defRPr/>
            </a:pPr>
            <a:r>
              <a:rPr lang="fr-FR" sz="2600" spc="-1">
                <a:solidFill>
                  <a:srgbClr val="000000"/>
                </a:solidFill>
                <a:latin typeface="Calibri"/>
                <a:ea typeface="Arial"/>
              </a:rPr>
              <a:t>Réfléchir aux </a:t>
            </a:r>
            <a:r>
              <a:rPr lang="fr-FR" sz="2600" b="1" spc="-1">
                <a:solidFill>
                  <a:srgbClr val="000000"/>
                </a:solidFill>
                <a:latin typeface="Calibri"/>
                <a:ea typeface="Arial"/>
              </a:rPr>
              <a:t>aspects éthiques et juridiques</a:t>
            </a:r>
            <a:endParaRPr sz="2600" spc="-1">
              <a:solidFill>
                <a:srgbClr val="000000"/>
              </a:solidFill>
              <a:latin typeface="Calibri"/>
            </a:endParaRPr>
          </a:p>
          <a:p>
            <a:pPr marL="412920" indent="-398520">
              <a:lnSpc>
                <a:spcPct val="100000"/>
              </a:lnSpc>
              <a:spcBef>
                <a:spcPts val="1001"/>
              </a:spcBef>
              <a:buClr>
                <a:srgbClr val="000000"/>
              </a:buClr>
              <a:buFont typeface="Police système Courant"/>
              <a:buChar char="–"/>
              <a:defRPr/>
            </a:pPr>
            <a:endParaRPr lang="fr-FR" sz="2800" b="0" strike="noStrike" spc="-1">
              <a:solidFill>
                <a:srgbClr val="000000"/>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94" name="Image 7"/>
          <p:cNvPicPr/>
          <p:nvPr/>
        </p:nvPicPr>
        <p:blipFill>
          <a:blip r:embed="rId3"/>
          <a:stretch/>
        </p:blipFill>
        <p:spPr bwMode="auto">
          <a:xfrm>
            <a:off x="0" y="0"/>
            <a:ext cx="12191760" cy="6857640"/>
          </a:xfrm>
          <a:prstGeom prst="rect">
            <a:avLst/>
          </a:prstGeom>
          <a:ln w="0">
            <a:noFill/>
          </a:ln>
        </p:spPr>
      </p:pic>
      <p:sp>
        <p:nvSpPr>
          <p:cNvPr id="495" name="PlaceHolder 1"/>
          <p:cNvSpPr>
            <a:spLocks noGrp="1"/>
          </p:cNvSpPr>
          <p:nvPr>
            <p:ph type="title"/>
          </p:nvPr>
        </p:nvSpPr>
        <p:spPr bwMode="auto">
          <a:xfrm>
            <a:off x="838080" y="365040"/>
            <a:ext cx="1051524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Organiser ses fichiers</a:t>
            </a:r>
            <a:endParaRPr lang="fr-FR" sz="4400" b="0" strike="noStrike" spc="-1">
              <a:solidFill>
                <a:srgbClr val="000000"/>
              </a:solidFill>
              <a:latin typeface="Calibri"/>
            </a:endParaRPr>
          </a:p>
        </p:txBody>
      </p:sp>
      <p:sp>
        <p:nvSpPr>
          <p:cNvPr id="496" name="PlaceHolder 2"/>
          <p:cNvSpPr>
            <a:spLocks noGrp="1"/>
          </p:cNvSpPr>
          <p:nvPr>
            <p:ph/>
          </p:nvPr>
        </p:nvSpPr>
        <p:spPr bwMode="auto">
          <a:xfrm>
            <a:off x="1130016" y="1447749"/>
            <a:ext cx="10350086" cy="435096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fontScale="92500" lnSpcReduction="13000"/>
          </a:bodyPr>
          <a:lstStyle/>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Il n’y a pas vraiment de « bonne » </a:t>
            </a:r>
            <a:r>
              <a:rPr lang="fr-FR" sz="2800" b="1" strike="noStrike" spc="-1">
                <a:solidFill>
                  <a:srgbClr val="000000"/>
                </a:solidFill>
                <a:latin typeface="Calibri"/>
                <a:ea typeface="Arial"/>
              </a:rPr>
              <a:t>arborescence</a:t>
            </a:r>
            <a:r>
              <a:rPr lang="fr-FR" sz="2800" b="0" strike="noStrike" spc="-1">
                <a:solidFill>
                  <a:srgbClr val="000000"/>
                </a:solidFill>
                <a:latin typeface="Calibri"/>
                <a:ea typeface="Arial"/>
              </a:rPr>
              <a:t>, l’essentiel c’est de s’y retrouver et que le classement fasse sens</a:t>
            </a:r>
            <a:endParaRPr lang="fr-FR" sz="2800" b="0" strike="noStrike" spc="-1">
              <a:solidFill>
                <a:srgbClr val="000000"/>
              </a:solidFill>
              <a:latin typeface="Calibri"/>
            </a:endParaRPr>
          </a:p>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On peut organiser les documents par projet, action, date, type de données...</a:t>
            </a:r>
            <a:endParaRPr lang="fr-FR" sz="2800" b="0" strike="noStrike" spc="-1">
              <a:solidFill>
                <a:srgbClr val="000000"/>
              </a:solidFill>
              <a:latin typeface="Calibri"/>
            </a:endParaRPr>
          </a:p>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Numéroter éventuellement vos dossiers</a:t>
            </a:r>
            <a:endParaRPr lang="fr-FR" sz="2800" b="0" strike="noStrike" spc="-1">
              <a:solidFill>
                <a:srgbClr val="000000"/>
              </a:solidFill>
              <a:latin typeface="Calibri"/>
            </a:endParaRPr>
          </a:p>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Séparer les données brutes des données traitées ou analysées</a:t>
            </a:r>
            <a:endParaRPr lang="fr-FR" sz="2800" b="0" strike="noStrike" spc="-1">
              <a:solidFill>
                <a:srgbClr val="000000"/>
              </a:solidFill>
              <a:latin typeface="Calibri"/>
            </a:endParaRPr>
          </a:p>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L’arborescence des dossiers ne doit pas dépasser 5/6 niveaux</a:t>
            </a:r>
            <a:endParaRPr lang="fr-FR" sz="2800" b="0" strike="noStrike" spc="-1">
              <a:solidFill>
                <a:srgbClr val="000000"/>
              </a:solidFill>
              <a:latin typeface="Calibri"/>
            </a:endParaRPr>
          </a:p>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Appliquer la même logique de classement dans tous vos espaces de stockage</a:t>
            </a:r>
            <a:endParaRPr lang="fr-FR" sz="2800" b="0" strike="noStrike" spc="-1">
              <a:solidFill>
                <a:srgbClr val="000000"/>
              </a:solidFill>
              <a:latin typeface="Calibri"/>
            </a:endParaRPr>
          </a:p>
          <a:p>
            <a:pPr marL="412920" indent="-368280">
              <a:lnSpc>
                <a:spcPct val="90000"/>
              </a:lnSpc>
              <a:spcBef>
                <a:spcPts val="1001"/>
              </a:spcBef>
              <a:buClr>
                <a:srgbClr val="000000"/>
              </a:buClr>
              <a:buFont typeface="Police système Courant"/>
              <a:buChar char="–"/>
              <a:defRPr/>
            </a:pPr>
            <a:r>
              <a:rPr lang="fr-FR" sz="2800" b="0" strike="noStrike" spc="-1">
                <a:solidFill>
                  <a:srgbClr val="000000"/>
                </a:solidFill>
                <a:latin typeface="Calibri"/>
                <a:ea typeface="Arial"/>
              </a:rPr>
              <a:t>Si votre système de classement ou vos données sont complexes, documenter vos choix dans un document (du type </a:t>
            </a:r>
            <a:r>
              <a:rPr lang="fr-FR" sz="2800" b="0" i="1" u="sng" strike="noStrike" spc="0">
                <a:solidFill>
                  <a:srgbClr val="000000"/>
                </a:solidFill>
                <a:latin typeface="Calibri"/>
                <a:ea typeface="Arial"/>
                <a:hlinkClick r:id="rId4" tooltip="Modèle de readme du site Recherche Data Gouv"/>
              </a:rPr>
              <a:t>Readme.txt</a:t>
            </a:r>
            <a:r>
              <a:rPr lang="fr-FR" sz="2800" b="0" strike="noStrike" spc="-1">
                <a:solidFill>
                  <a:srgbClr val="000000"/>
                </a:solidFill>
                <a:latin typeface="Calibri"/>
                <a:ea typeface="Arial"/>
              </a:rPr>
              <a:t>)</a:t>
            </a:r>
            <a:endParaRPr lang="fr-FR" sz="2800" b="0" strike="noStrike" spc="0">
              <a:solidFill>
                <a:srgbClr val="000000"/>
              </a:solidFill>
              <a:latin typeface="Calibri"/>
              <a:ea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498" name="Espace réservé du contenu 12"/>
          <p:cNvPicPr/>
          <p:nvPr/>
        </p:nvPicPr>
        <p:blipFill>
          <a:blip r:embed="rId4"/>
          <a:srcRect l="1951" t="15493" b="1236"/>
          <a:stretch/>
        </p:blipFill>
        <p:spPr bwMode="auto">
          <a:xfrm>
            <a:off x="845640" y="906840"/>
            <a:ext cx="11085120" cy="5313960"/>
          </a:xfrm>
          <a:prstGeom prst="rect">
            <a:avLst/>
          </a:prstGeom>
          <a:ln w="0">
            <a:noFill/>
          </a:ln>
        </p:spPr>
      </p:pic>
      <p:sp>
        <p:nvSpPr>
          <p:cNvPr id="499" name="ZoneTexte 13"/>
          <p:cNvSpPr/>
          <p:nvPr/>
        </p:nvSpPr>
        <p:spPr bwMode="auto">
          <a:xfrm>
            <a:off x="3114709" y="6128109"/>
            <a:ext cx="7205377" cy="577715"/>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l">
              <a:defRPr/>
            </a:pPr>
            <a:r>
              <a:rPr lang="fr-FR" sz="1600" b="0" strike="noStrike" spc="0">
                <a:solidFill>
                  <a:srgbClr val="000000"/>
                </a:solidFill>
                <a:latin typeface="Calibri"/>
                <a:ea typeface="Arial"/>
                <a:cs typeface="Calibri"/>
              </a:rPr>
              <a:t>DoRANum (2017), </a:t>
            </a:r>
            <a:r>
              <a:rPr lang="fr-FR" sz="1600" b="0" u="sng" strike="noStrike" spc="0">
                <a:solidFill>
                  <a:srgbClr val="000000"/>
                </a:solidFill>
                <a:latin typeface="Calibri"/>
                <a:ea typeface="Arial"/>
                <a:cs typeface="Calibri"/>
                <a:hlinkClick r:id="rId5" tooltip="https://doranum.fr/stockage-archivage/comment-nommer-fichiers_10_13143_wgqw-aa59/"/>
              </a:rPr>
              <a:t>Comment bien nommer ses fichiers</a:t>
            </a:r>
            <a:endParaRPr sz="1600">
              <a:latin typeface="Calibri"/>
              <a:cs typeface="Calibri"/>
            </a:endParaRPr>
          </a:p>
          <a:p>
            <a:pPr algn="l">
              <a:lnSpc>
                <a:spcPct val="100000"/>
              </a:lnSpc>
              <a:buNone/>
              <a:defRPr/>
            </a:pPr>
            <a:r>
              <a:rPr sz="1600" b="0" i="0" u="none">
                <a:solidFill>
                  <a:srgbClr val="000000"/>
                </a:solidFill>
                <a:latin typeface="Calibri"/>
                <a:ea typeface="Times New Roman"/>
                <a:cs typeface="Calibri"/>
              </a:rPr>
              <a:t>DOI : 10.13143/wgqw-aa59</a:t>
            </a:r>
            <a:r>
              <a:rPr lang="fr-FR" sz="1600" b="0" strike="noStrike" spc="0">
                <a:solidFill>
                  <a:srgbClr val="000000"/>
                </a:solidFill>
                <a:latin typeface="Calibri"/>
                <a:ea typeface="Arial"/>
                <a:cs typeface="Calibri"/>
              </a:rPr>
              <a:t> et </a:t>
            </a:r>
            <a:r>
              <a:rPr lang="fr-FR" sz="1600" b="0" u="sng" strike="noStrike" spc="0">
                <a:solidFill>
                  <a:srgbClr val="0563C1"/>
                </a:solidFill>
                <a:latin typeface="Calibri"/>
                <a:ea typeface="Arial"/>
                <a:cs typeface="Calibri"/>
                <a:hlinkClick r:id="rId6" tooltip="https://doranum.fr/wp-content/uploads/5regles_resume.pdf"/>
              </a:rPr>
              <a:t>Notions de base sur les documents numériques  </a:t>
            </a:r>
            <a:endParaRPr sz="1600" b="0" strike="noStrike" spc="0">
              <a:solidFill>
                <a:schemeClr val="tx1"/>
              </a:solidFill>
              <a:latin typeface="Calibri"/>
              <a:cs typeface="Calibri"/>
            </a:endParaRPr>
          </a:p>
        </p:txBody>
      </p:sp>
      <p:sp>
        <p:nvSpPr>
          <p:cNvPr id="502" name="Rectangle 501"/>
          <p:cNvSpPr/>
          <p:nvPr/>
        </p:nvSpPr>
        <p:spPr bwMode="auto">
          <a:xfrm>
            <a:off x="4799856" y="116632"/>
            <a:ext cx="4114520" cy="769441"/>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overflow" wrap="square" numCol="1" spcCol="0" anchor="t">
            <a:spAutoFit/>
          </a:bodyPr>
          <a:lstStyle/>
          <a:p>
            <a:pPr>
              <a:lnSpc>
                <a:spcPct val="100000"/>
              </a:lnSpc>
              <a:buNone/>
              <a:defRPr/>
            </a:pPr>
            <a:r>
              <a:rPr lang="fr-FR" sz="4400" b="0" strike="noStrike" spc="-1">
                <a:solidFill>
                  <a:srgbClr val="000000"/>
                </a:solidFill>
                <a:latin typeface="Calibri Light"/>
                <a:ea typeface="Arial"/>
              </a:rPr>
              <a:t>Arborescence</a:t>
            </a:r>
            <a:endParaRPr lang="fr-FR" sz="44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03" name="Image 10"/>
          <p:cNvPicPr/>
          <p:nvPr/>
        </p:nvPicPr>
        <p:blipFill>
          <a:blip r:embed="rId3"/>
          <a:stretch/>
        </p:blipFill>
        <p:spPr bwMode="auto">
          <a:xfrm flipH="1">
            <a:off x="0" y="385"/>
            <a:ext cx="12191760" cy="6857640"/>
          </a:xfrm>
          <a:prstGeom prst="rect">
            <a:avLst/>
          </a:prstGeom>
          <a:ln w="0">
            <a:noFill/>
          </a:ln>
        </p:spPr>
      </p:pic>
      <p:sp>
        <p:nvSpPr>
          <p:cNvPr id="504" name="PlaceHolder 1"/>
          <p:cNvSpPr>
            <a:spLocks noGrp="1"/>
          </p:cNvSpPr>
          <p:nvPr>
            <p:ph type="title"/>
          </p:nvPr>
        </p:nvSpPr>
        <p:spPr bwMode="auto">
          <a:xfrm>
            <a:off x="-11520" y="77040"/>
            <a:ext cx="12191760" cy="10472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Nommer ses fichiers</a:t>
            </a:r>
            <a:endParaRPr lang="fr-FR" sz="4400" b="0" strike="noStrike" spc="-1">
              <a:solidFill>
                <a:srgbClr val="000000"/>
              </a:solidFill>
              <a:latin typeface="Calibri"/>
            </a:endParaRPr>
          </a:p>
        </p:txBody>
      </p:sp>
      <p:sp>
        <p:nvSpPr>
          <p:cNvPr id="505" name="PlaceHolder 2"/>
          <p:cNvSpPr>
            <a:spLocks noGrp="1"/>
          </p:cNvSpPr>
          <p:nvPr>
            <p:ph/>
          </p:nvPr>
        </p:nvSpPr>
        <p:spPr bwMode="auto">
          <a:xfrm>
            <a:off x="407367" y="1556791"/>
            <a:ext cx="8003575" cy="4702493"/>
          </a:xfrm>
          <a:prstGeom prst="rect">
            <a:avLst/>
          </a:prstGeom>
          <a:noFill/>
          <a:ln w="0">
            <a:noFill/>
          </a:ln>
        </p:spPr>
        <p:txBody>
          <a:bodyPr anchor="t">
            <a:noAutofit/>
          </a:bodyPr>
          <a:lstStyle/>
          <a:p>
            <a:pPr>
              <a:lnSpc>
                <a:spcPct val="100000"/>
              </a:lnSpc>
              <a:spcBef>
                <a:spcPts val="1001"/>
              </a:spcBef>
              <a:spcAft>
                <a:spcPts val="1199"/>
              </a:spcAft>
              <a:buNone/>
              <a:tabLst>
                <a:tab pos="0" algn="l"/>
              </a:tabLst>
              <a:defRPr/>
            </a:pPr>
            <a:r>
              <a:rPr lang="fr-FR" sz="3200" b="0" strike="noStrike" spc="-1">
                <a:solidFill>
                  <a:srgbClr val="000000"/>
                </a:solidFill>
                <a:latin typeface="Calibri"/>
                <a:ea typeface="Arial"/>
              </a:rPr>
              <a:t>Cinq grands principes </a:t>
            </a:r>
            <a:r>
              <a:rPr lang="fr-FR" sz="2000" b="0" strike="noStrike" spc="-1">
                <a:solidFill>
                  <a:srgbClr val="000000"/>
                </a:solidFill>
                <a:latin typeface="Calibri"/>
                <a:ea typeface="Arial"/>
              </a:rPr>
              <a:t>(</a:t>
            </a:r>
            <a:r>
              <a:rPr lang="fr-FR" sz="2000" b="0" u="sng" strike="noStrike" spc="-1">
                <a:solidFill>
                  <a:srgbClr val="0563C1"/>
                </a:solidFill>
                <a:latin typeface="Calibri"/>
                <a:ea typeface="Arial"/>
                <a:hlinkClick r:id="rId4" tooltip="https://doranum.fr/stockage-archivage/comment-nommer-fichiers_10_13143_wgqw-aa59/"/>
              </a:rPr>
              <a:t>DoRANum</a:t>
            </a:r>
            <a:r>
              <a:rPr lang="fr-FR" sz="2000" b="0" strike="noStrike" spc="-1">
                <a:solidFill>
                  <a:srgbClr val="000000"/>
                </a:solidFill>
                <a:latin typeface="Calibri"/>
                <a:ea typeface="Arial"/>
              </a:rPr>
              <a:t>) </a:t>
            </a:r>
            <a:r>
              <a:rPr lang="fr-FR" sz="3200" b="0" strike="noStrike" spc="-1">
                <a:solidFill>
                  <a:srgbClr val="000000"/>
                </a:solidFill>
                <a:latin typeface="Calibri"/>
                <a:ea typeface="Arial"/>
              </a:rPr>
              <a:t>:</a:t>
            </a:r>
            <a:endParaRPr/>
          </a:p>
          <a:p>
            <a:pPr>
              <a:lnSpc>
                <a:spcPct val="100000"/>
              </a:lnSpc>
              <a:spcBef>
                <a:spcPts val="1001"/>
              </a:spcBef>
              <a:spcAft>
                <a:spcPts val="1199"/>
              </a:spcAft>
              <a:buNone/>
              <a:tabLst>
                <a:tab pos="0" algn="l"/>
              </a:tabLst>
              <a:defRPr/>
            </a:pPr>
            <a:endParaRPr lang="fr-FR" sz="1600" b="0" strike="noStrike" spc="-1">
              <a:solidFill>
                <a:srgbClr val="000000"/>
              </a:solidFill>
              <a:latin typeface="Calibri"/>
            </a:endParaRPr>
          </a:p>
          <a:p>
            <a:pPr>
              <a:lnSpc>
                <a:spcPct val="100000"/>
              </a:lnSpc>
              <a:spcAft>
                <a:spcPts val="601"/>
              </a:spcAft>
              <a:buNone/>
              <a:tabLst>
                <a:tab pos="0" algn="l"/>
              </a:tabLst>
              <a:defRPr/>
            </a:pPr>
            <a:r>
              <a:rPr lang="fr-FR" sz="2400" b="0" strike="noStrike" spc="-1">
                <a:solidFill>
                  <a:srgbClr val="000000"/>
                </a:solidFill>
                <a:latin typeface="Calibri"/>
                <a:ea typeface="Arial"/>
              </a:rPr>
              <a:t>1. Donner un nom bref et explicite</a:t>
            </a:r>
            <a:endParaRPr lang="fr-FR" sz="2400" b="0" strike="noStrike" spc="-1">
              <a:solidFill>
                <a:srgbClr val="000000"/>
              </a:solidFill>
              <a:latin typeface="Calibri"/>
            </a:endParaRPr>
          </a:p>
          <a:p>
            <a:pPr>
              <a:lnSpc>
                <a:spcPct val="100000"/>
              </a:lnSpc>
              <a:spcAft>
                <a:spcPts val="601"/>
              </a:spcAft>
              <a:buNone/>
              <a:tabLst>
                <a:tab pos="0" algn="l"/>
              </a:tabLst>
              <a:defRPr/>
            </a:pPr>
            <a:r>
              <a:rPr lang="fr-FR" sz="2400" b="0" strike="noStrike" spc="-1">
                <a:solidFill>
                  <a:srgbClr val="000000"/>
                </a:solidFill>
                <a:latin typeface="Calibri"/>
                <a:ea typeface="Arial"/>
              </a:rPr>
              <a:t>2. Ne pas introduire d'espace ou de caractère accentué</a:t>
            </a:r>
            <a:endParaRPr lang="fr-FR" sz="2400" b="0" strike="noStrike" spc="-1">
              <a:solidFill>
                <a:srgbClr val="000000"/>
              </a:solidFill>
              <a:latin typeface="Calibri"/>
            </a:endParaRPr>
          </a:p>
          <a:p>
            <a:pPr marL="0" indent="0">
              <a:lnSpc>
                <a:spcPct val="100000"/>
              </a:lnSpc>
              <a:spcAft>
                <a:spcPts val="601"/>
              </a:spcAft>
              <a:buClr>
                <a:srgbClr val="000000"/>
              </a:buClr>
              <a:buNone/>
              <a:tabLst>
                <a:tab pos="523800" algn="l"/>
              </a:tabLst>
              <a:defRPr/>
            </a:pPr>
            <a:r>
              <a:rPr lang="fr-FR" sz="2400" b="0" strike="noStrike" spc="-1">
                <a:solidFill>
                  <a:srgbClr val="000000"/>
                </a:solidFill>
                <a:latin typeface="Calibri"/>
                <a:ea typeface="Arial"/>
              </a:rPr>
              <a:t>3. Formater les dates et les nombres</a:t>
            </a:r>
            <a:endParaRPr lang="fr-FR" sz="2400" b="0" strike="noStrike" spc="-1">
              <a:solidFill>
                <a:srgbClr val="000000"/>
              </a:solidFill>
              <a:latin typeface="Calibri"/>
            </a:endParaRPr>
          </a:p>
          <a:p>
            <a:pPr marL="0" indent="0">
              <a:lnSpc>
                <a:spcPct val="100000"/>
              </a:lnSpc>
              <a:spcAft>
                <a:spcPts val="601"/>
              </a:spcAft>
              <a:buClr>
                <a:srgbClr val="000000"/>
              </a:buClr>
              <a:buNone/>
              <a:tabLst>
                <a:tab pos="523800" algn="l"/>
              </a:tabLst>
              <a:defRPr/>
            </a:pPr>
            <a:r>
              <a:rPr lang="fr-FR" sz="2400" b="0" strike="noStrike" spc="-1">
                <a:solidFill>
                  <a:srgbClr val="000000"/>
                </a:solidFill>
                <a:latin typeface="Calibri"/>
                <a:ea typeface="Arial"/>
              </a:rPr>
              <a:t>4. Définir clairement les éléments importants </a:t>
            </a:r>
            <a:br>
              <a:rPr/>
            </a:br>
            <a:r>
              <a:rPr lang="fr-FR" sz="2400" b="0" strike="noStrike" spc="-1">
                <a:solidFill>
                  <a:srgbClr val="000000"/>
                </a:solidFill>
                <a:latin typeface="Calibri"/>
                <a:ea typeface="Arial"/>
              </a:rPr>
              <a:t>et leur ordre d’apparition</a:t>
            </a:r>
            <a:endParaRPr lang="fr-FR" sz="2400" b="0" strike="noStrike" spc="-1">
              <a:solidFill>
                <a:srgbClr val="000000"/>
              </a:solidFill>
              <a:latin typeface="Calibri"/>
            </a:endParaRPr>
          </a:p>
          <a:p>
            <a:pPr marL="0" indent="0">
              <a:lnSpc>
                <a:spcPct val="100000"/>
              </a:lnSpc>
              <a:spcAft>
                <a:spcPts val="601"/>
              </a:spcAft>
              <a:buClr>
                <a:srgbClr val="000000"/>
              </a:buClr>
              <a:buNone/>
              <a:tabLst>
                <a:tab pos="523800" algn="l"/>
              </a:tabLst>
              <a:defRPr/>
            </a:pPr>
            <a:r>
              <a:rPr lang="fr-FR" sz="2400" b="0" strike="noStrike" spc="-1">
                <a:solidFill>
                  <a:srgbClr val="000000"/>
                </a:solidFill>
                <a:latin typeface="Calibri"/>
                <a:ea typeface="Arial"/>
              </a:rPr>
              <a:t>5. Préciser éventuellement les versions du document</a:t>
            </a:r>
            <a:endParaRPr lang="fr-FR" sz="2400" b="0" strike="noStrike" spc="0">
              <a:solidFill>
                <a:srgbClr val="000000"/>
              </a:solidFill>
              <a:latin typeface="Calibri"/>
              <a:ea typeface="Arial"/>
            </a:endParaRPr>
          </a:p>
          <a:p>
            <a:pPr marL="0" indent="0">
              <a:lnSpc>
                <a:spcPct val="100000"/>
              </a:lnSpc>
              <a:spcAft>
                <a:spcPts val="600"/>
              </a:spcAft>
              <a:buClr>
                <a:srgbClr val="000000"/>
              </a:buClr>
              <a:buNone/>
              <a:tabLst>
                <a:tab pos="523800" algn="l"/>
              </a:tabLst>
              <a:defRPr/>
            </a:pPr>
            <a:br>
              <a:rPr lang="fr-FR" sz="1600" b="0" i="0" u="none" strike="noStrike" cap="none" spc="0">
                <a:solidFill>
                  <a:srgbClr val="000000"/>
                </a:solidFill>
                <a:latin typeface="Calibri"/>
                <a:ea typeface="Arial"/>
                <a:cs typeface="Calibri"/>
              </a:rPr>
            </a:br>
            <a:r>
              <a:rPr lang="fr-FR" sz="1600" b="0" i="0" u="none" strike="noStrike" cap="none" spc="0">
                <a:solidFill>
                  <a:srgbClr val="000000"/>
                </a:solidFill>
                <a:latin typeface="Calibri"/>
                <a:ea typeface="Arial"/>
                <a:cs typeface="Calibri"/>
              </a:rPr>
              <a:t>DoRANum (2017), </a:t>
            </a:r>
            <a:r>
              <a:rPr lang="fr-FR" sz="1600" b="0" i="0" u="sng" strike="noStrike" cap="none" spc="0">
                <a:solidFill>
                  <a:srgbClr val="000000"/>
                </a:solidFill>
                <a:latin typeface="Calibri"/>
                <a:ea typeface="Arial"/>
                <a:cs typeface="Calibri"/>
                <a:hlinkClick r:id="rId4" tooltip="https://doranum.fr/stockage-archivage/comment-nommer-fichiers_10_13143_wgqw-aa59/"/>
              </a:rPr>
              <a:t>Comment bien nommer ses fichiers</a:t>
            </a:r>
            <a:endParaRPr lang="fr-FR" sz="2400" b="0" strike="noStrike" spc="0">
              <a:solidFill>
                <a:srgbClr val="000000"/>
              </a:solidFill>
              <a:latin typeface="Calibri"/>
            </a:endParaRPr>
          </a:p>
        </p:txBody>
      </p:sp>
      <p:pic>
        <p:nvPicPr>
          <p:cNvPr id="506" name="Image 5"/>
          <p:cNvPicPr/>
          <p:nvPr/>
        </p:nvPicPr>
        <p:blipFill>
          <a:blip r:embed="rId5"/>
          <a:stretch/>
        </p:blipFill>
        <p:spPr bwMode="auto">
          <a:xfrm>
            <a:off x="8410944" y="1856568"/>
            <a:ext cx="2221560" cy="2004480"/>
          </a:xfrm>
          <a:prstGeom prst="rect">
            <a:avLst/>
          </a:prstGeom>
          <a:ln w="0">
            <a:noFill/>
          </a:ln>
        </p:spPr>
      </p:pic>
      <p:pic>
        <p:nvPicPr>
          <p:cNvPr id="507" name="Image 7"/>
          <p:cNvPicPr/>
          <p:nvPr/>
        </p:nvPicPr>
        <p:blipFill>
          <a:blip r:embed="rId6"/>
          <a:stretch/>
        </p:blipFill>
        <p:spPr bwMode="auto">
          <a:xfrm>
            <a:off x="8462520" y="4005520"/>
            <a:ext cx="2909160" cy="863640"/>
          </a:xfrm>
          <a:prstGeom prst="rect">
            <a:avLst/>
          </a:prstGeom>
          <a:ln w="0">
            <a:noFill/>
          </a:ln>
        </p:spPr>
      </p:pic>
      <p:pic>
        <p:nvPicPr>
          <p:cNvPr id="508" name="Image 9"/>
          <p:cNvPicPr/>
          <p:nvPr/>
        </p:nvPicPr>
        <p:blipFill>
          <a:blip r:embed="rId7"/>
          <a:stretch/>
        </p:blipFill>
        <p:spPr bwMode="auto">
          <a:xfrm>
            <a:off x="8511840" y="5157648"/>
            <a:ext cx="3147480" cy="86364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lgn="ctr">
              <a:defRPr/>
            </a:pPr>
            <a:r>
              <a:rPr lang="fr-FR">
                <a:latin typeface="Calibri Light"/>
                <a:cs typeface="Calibri Light"/>
              </a:rPr>
              <a:t>Qui êtes-vous ?</a:t>
            </a:r>
            <a:endParaRPr>
              <a:latin typeface="Calibri Light"/>
              <a:cs typeface="Calibri Light"/>
            </a:endParaRPr>
          </a:p>
        </p:txBody>
      </p:sp>
      <p:sp>
        <p:nvSpPr>
          <p:cNvPr id="3" name="Espace réservé du contenu 2"/>
          <p:cNvSpPr>
            <a:spLocks noGrp="1"/>
          </p:cNvSpPr>
          <p:nvPr>
            <p:ph idx="1"/>
          </p:nvPr>
        </p:nvSpPr>
        <p:spPr bwMode="auto"/>
        <p:txBody>
          <a:bodyPr/>
          <a:lstStyle/>
          <a:p>
            <a:pPr>
              <a:defRPr/>
            </a:pPr>
            <a:endParaRPr/>
          </a:p>
          <a:p>
            <a:pPr>
              <a:defRPr/>
            </a:pPr>
            <a:r>
              <a:rPr lang="fr-FR">
                <a:latin typeface="+mj-lt"/>
              </a:rPr>
              <a:t>Vos nom et prénom</a:t>
            </a:r>
            <a:endParaRPr lang="fr-FR">
              <a:latin typeface="Arial"/>
            </a:endParaRPr>
          </a:p>
          <a:p>
            <a:pPr>
              <a:defRPr/>
            </a:pPr>
            <a:r>
              <a:rPr lang="fr-FR">
                <a:latin typeface="+mj-lt"/>
              </a:rPr>
              <a:t>Votre école doctorale</a:t>
            </a:r>
            <a:endParaRPr/>
          </a:p>
          <a:p>
            <a:pPr>
              <a:defRPr/>
            </a:pPr>
            <a:r>
              <a:rPr lang="fr-FR">
                <a:latin typeface="+mj-lt"/>
              </a:rPr>
              <a:t>Votre discipline</a:t>
            </a:r>
            <a:endParaRPr/>
          </a:p>
          <a:p>
            <a:pPr>
              <a:defRPr/>
            </a:pPr>
            <a:r>
              <a:rPr lang="fr-FR">
                <a:latin typeface="+mj-lt"/>
              </a:rPr>
              <a:t>L’année de votre thèse</a:t>
            </a:r>
            <a:endParaRPr/>
          </a:p>
          <a:p>
            <a:pPr>
              <a:defRPr/>
            </a:pPr>
            <a:r>
              <a:rPr lang="fr-FR">
                <a:latin typeface="+mj-lt"/>
              </a:rPr>
              <a:t>Votre sujet de thèse</a:t>
            </a:r>
            <a:endParaRPr/>
          </a:p>
          <a:p>
            <a:pPr>
              <a:defRPr/>
            </a:pPr>
            <a:endParaRPr lang="fr-FR">
              <a:latin typeface="+mj-lt"/>
            </a:endParaRPr>
          </a:p>
        </p:txBody>
      </p:sp>
      <p:pic>
        <p:nvPicPr>
          <p:cNvPr id="6" name="Image 5"/>
          <p:cNvPicPr>
            <a:picLocks noChangeAspect="1"/>
          </p:cNvPicPr>
          <p:nvPr/>
        </p:nvPicPr>
        <p:blipFill>
          <a:blip r:embed="rId2"/>
          <a:stretch/>
        </p:blipFill>
        <p:spPr bwMode="auto">
          <a:xfrm>
            <a:off x="5159896" y="1208412"/>
            <a:ext cx="6624736" cy="496855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512" name="ZoneTexte 7"/>
          <p:cNvSpPr/>
          <p:nvPr/>
        </p:nvSpPr>
        <p:spPr bwMode="auto">
          <a:xfrm>
            <a:off x="7221959" y="3059280"/>
            <a:ext cx="4782282" cy="1461635"/>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000000"/>
                </a:solidFill>
                <a:latin typeface="Calibri"/>
                <a:ea typeface="Arial"/>
              </a:rPr>
              <a:t>Dossier type de doctorat proposé par Ximena Miranda (2020) à partir du logiciel </a:t>
            </a:r>
            <a:r>
              <a:rPr lang="fr-FR" sz="1800" b="0" u="sng" strike="noStrike" spc="-1">
                <a:solidFill>
                  <a:srgbClr val="0563C1"/>
                </a:solidFill>
                <a:latin typeface="Calibri"/>
                <a:ea typeface="Arial"/>
                <a:hlinkClick r:id="rId4" tooltip="http://thinkcomposer.com/"/>
              </a:rPr>
              <a:t>ThinkComposer</a:t>
            </a:r>
            <a:r>
              <a:rPr lang="fr-FR" sz="1800" b="0" strike="noStrike" spc="-1">
                <a:solidFill>
                  <a:srgbClr val="000000"/>
                </a:solidFill>
                <a:latin typeface="Calibri"/>
                <a:ea typeface="Arial"/>
              </a:rPr>
              <a:t>.</a:t>
            </a:r>
            <a:endParaRPr lang="fr-FR" sz="1800" b="0" strike="noStrike" spc="-1">
              <a:latin typeface="Arial"/>
            </a:endParaRPr>
          </a:p>
          <a:p>
            <a:pPr>
              <a:lnSpc>
                <a:spcPct val="100000"/>
              </a:lnSpc>
              <a:buNone/>
              <a:defRPr/>
            </a:pPr>
            <a:endParaRPr lang="fr-FR" sz="1800" b="0" strike="noStrike" spc="-1">
              <a:latin typeface="Arial"/>
            </a:endParaRPr>
          </a:p>
          <a:p>
            <a:pPr>
              <a:lnSpc>
                <a:spcPct val="100000"/>
              </a:lnSpc>
              <a:buNone/>
              <a:defRPr/>
            </a:pPr>
            <a:r>
              <a:rPr lang="fr-FR" sz="1800" b="0" strike="noStrike" spc="-1">
                <a:solidFill>
                  <a:srgbClr val="000000"/>
                </a:solidFill>
                <a:latin typeface="Calibri"/>
                <a:ea typeface="Arial"/>
              </a:rPr>
              <a:t>Voir le billet dédié à cette question sur son </a:t>
            </a:r>
            <a:r>
              <a:rPr lang="fr-FR" sz="1800" b="0" u="sng" strike="noStrike" spc="-1">
                <a:solidFill>
                  <a:srgbClr val="0563C1"/>
                </a:solidFill>
                <a:latin typeface="Calibri"/>
                <a:ea typeface="Arial"/>
                <a:hlinkClick r:id="rId5" tooltip="https://databasebook.hypotheses.org/1387"/>
              </a:rPr>
              <a:t>blog</a:t>
            </a:r>
            <a:r>
              <a:rPr lang="fr-FR" sz="1800" b="0" strike="noStrike" spc="-1">
                <a:solidFill>
                  <a:srgbClr val="000000"/>
                </a:solidFill>
                <a:latin typeface="Calibri"/>
                <a:ea typeface="Arial"/>
              </a:rPr>
              <a:t>.</a:t>
            </a:r>
            <a:endParaRPr lang="fr-FR" sz="1800" b="0" strike="noStrike" spc="-1">
              <a:latin typeface="Arial"/>
            </a:endParaRPr>
          </a:p>
        </p:txBody>
      </p:sp>
      <p:sp>
        <p:nvSpPr>
          <p:cNvPr id="514" name="Rectangle 513"/>
          <p:cNvSpPr/>
          <p:nvPr/>
        </p:nvSpPr>
        <p:spPr bwMode="auto">
          <a:xfrm>
            <a:off x="3215680" y="-4737"/>
            <a:ext cx="6641488" cy="769441"/>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overflow" wrap="square" numCol="1" spcCol="0" anchor="t">
            <a:spAutoFit/>
          </a:bodyPr>
          <a:lstStyle/>
          <a:p>
            <a:pPr>
              <a:lnSpc>
                <a:spcPct val="100000"/>
              </a:lnSpc>
              <a:buNone/>
              <a:defRPr/>
            </a:pPr>
            <a:r>
              <a:rPr lang="fr-FR" sz="4400" b="0" strike="noStrike" spc="-1">
                <a:solidFill>
                  <a:srgbClr val="000000"/>
                </a:solidFill>
                <a:latin typeface="Calibri Light"/>
                <a:ea typeface="Arial"/>
              </a:rPr>
              <a:t>Un exemple d’organisation</a:t>
            </a:r>
            <a:endParaRPr lang="fr-FR" sz="4400" b="0" strike="noStrike" spc="-1">
              <a:latin typeface="Arial"/>
            </a:endParaRPr>
          </a:p>
        </p:txBody>
      </p:sp>
      <p:pic>
        <p:nvPicPr>
          <p:cNvPr id="511" name="Espace réservé du contenu 4"/>
          <p:cNvPicPr/>
          <p:nvPr/>
        </p:nvPicPr>
        <p:blipFill>
          <a:blip r:embed="rId6"/>
          <a:srcRect b="4578"/>
          <a:stretch/>
        </p:blipFill>
        <p:spPr bwMode="auto">
          <a:xfrm>
            <a:off x="158760" y="1124744"/>
            <a:ext cx="7063200" cy="4967640"/>
          </a:xfrm>
          <a:prstGeom prst="rect">
            <a:avLst/>
          </a:prstGeom>
          <a:ln w="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19" name="Image 7"/>
          <p:cNvPicPr/>
          <p:nvPr/>
        </p:nvPicPr>
        <p:blipFill>
          <a:blip r:embed="rId3"/>
          <a:stretch/>
        </p:blipFill>
        <p:spPr bwMode="auto">
          <a:xfrm>
            <a:off x="0" y="0"/>
            <a:ext cx="12191760" cy="6857640"/>
          </a:xfrm>
          <a:prstGeom prst="rect">
            <a:avLst/>
          </a:prstGeom>
          <a:ln w="0">
            <a:noFill/>
          </a:ln>
        </p:spPr>
      </p:pic>
      <p:sp>
        <p:nvSpPr>
          <p:cNvPr id="520" name="PlaceHolder 1"/>
          <p:cNvSpPr>
            <a:spLocks noGrp="1"/>
          </p:cNvSpPr>
          <p:nvPr>
            <p:ph type="title"/>
          </p:nvPr>
        </p:nvSpPr>
        <p:spPr bwMode="auto">
          <a:xfrm>
            <a:off x="0" y="260648"/>
            <a:ext cx="12191760" cy="115092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Documenter ses données</a:t>
            </a:r>
            <a:endParaRPr lang="fr-FR" sz="4400" b="0" strike="noStrike" spc="-1">
              <a:solidFill>
                <a:srgbClr val="000000"/>
              </a:solidFill>
              <a:latin typeface="Calibri"/>
            </a:endParaRPr>
          </a:p>
        </p:txBody>
      </p:sp>
      <p:sp>
        <p:nvSpPr>
          <p:cNvPr id="521" name="PlaceHolder 2"/>
          <p:cNvSpPr>
            <a:spLocks noGrp="1"/>
          </p:cNvSpPr>
          <p:nvPr>
            <p:ph/>
          </p:nvPr>
        </p:nvSpPr>
        <p:spPr bwMode="auto">
          <a:xfrm>
            <a:off x="895500" y="2392589"/>
            <a:ext cx="10751106" cy="3685267"/>
          </a:xfrm>
          <a:prstGeom prst="rect">
            <a:avLst/>
          </a:prstGeom>
          <a:noFill/>
          <a:ln w="0">
            <a:noFill/>
          </a:ln>
        </p:spPr>
        <p:txBody>
          <a:bodyPr anchor="t">
            <a:normAutofit/>
          </a:bodyPr>
          <a:lstStyle/>
          <a:p>
            <a:pPr marL="822240" lvl="1" indent="-349198">
              <a:lnSpc>
                <a:spcPct val="100000"/>
              </a:lnSpc>
              <a:spcBef>
                <a:spcPts val="497"/>
              </a:spcBef>
              <a:buClr>
                <a:srgbClr val="000000"/>
              </a:buClr>
              <a:buFont typeface="Police système Courant"/>
              <a:buChar char="–"/>
              <a:defRPr/>
            </a:pPr>
            <a:r>
              <a:rPr lang="fr-FR" sz="2200" b="0" strike="noStrike" spc="0">
                <a:solidFill>
                  <a:srgbClr val="000000"/>
                </a:solidFill>
                <a:latin typeface="Calibri"/>
                <a:ea typeface="Arial"/>
              </a:rPr>
              <a:t>À l’aide de fichiers textes lisibles par des humains, comme un fichier </a:t>
            </a:r>
            <a:r>
              <a:rPr lang="fr-FR" sz="2200" b="0" i="1" strike="noStrike" spc="0">
                <a:solidFill>
                  <a:srgbClr val="000000"/>
                </a:solidFill>
                <a:latin typeface="Calibri"/>
                <a:ea typeface="Arial"/>
              </a:rPr>
              <a:t>Readme.txt</a:t>
            </a:r>
            <a:r>
              <a:rPr lang="fr-FR" sz="2200" b="0" strike="noStrike" spc="0">
                <a:solidFill>
                  <a:srgbClr val="000000"/>
                </a:solidFill>
                <a:latin typeface="Calibri"/>
                <a:ea typeface="Arial"/>
              </a:rPr>
              <a:t> </a:t>
            </a:r>
            <a:r>
              <a:rPr lang="fr-FR" sz="2200" b="0" i="0" u="sng" strike="noStrike" cap="none" spc="0">
                <a:solidFill>
                  <a:srgbClr val="000000"/>
                </a:solidFill>
                <a:latin typeface="Calibri"/>
                <a:cs typeface="Calibri"/>
              </a:rPr>
              <a:t>m</a:t>
            </a:r>
            <a:r>
              <a:rPr lang="fr-FR" sz="2200" b="0" i="0" u="sng" strike="noStrike" cap="none" spc="0">
                <a:solidFill>
                  <a:srgbClr val="000000"/>
                </a:solidFill>
                <a:latin typeface="Calibri"/>
                <a:ea typeface="Arial"/>
                <a:cs typeface="Calibri"/>
                <a:hlinkClick r:id="rId4" tooltip="https://recherche.data.gouv.fr/fr/categorie/33/guide/modele-de-readme"/>
              </a:rPr>
              <a:t>odèle de fichier Readme</a:t>
            </a:r>
            <a:endParaRPr sz="2200" b="0" strike="noStrike" spc="0">
              <a:solidFill>
                <a:srgbClr val="000000"/>
              </a:solidFill>
              <a:latin typeface="Calibri"/>
            </a:endParaRPr>
          </a:p>
          <a:p>
            <a:pPr marL="822240" lvl="1" indent="-349200">
              <a:lnSpc>
                <a:spcPct val="100000"/>
              </a:lnSpc>
              <a:spcBef>
                <a:spcPts val="499"/>
              </a:spcBef>
              <a:buClr>
                <a:srgbClr val="000000"/>
              </a:buClr>
              <a:buFont typeface="Police système Courant"/>
              <a:buChar char="–"/>
              <a:tabLst>
                <a:tab pos="0" algn="l"/>
              </a:tabLst>
              <a:defRPr/>
            </a:pPr>
            <a:r>
              <a:rPr lang="fr-FR" sz="2200" b="0" strike="noStrike" spc="-1">
                <a:solidFill>
                  <a:srgbClr val="000000"/>
                </a:solidFill>
                <a:latin typeface="Calibri"/>
                <a:ea typeface="Arial"/>
              </a:rPr>
              <a:t>Trois niveaux de description : projet, jeux de données et données</a:t>
            </a:r>
            <a:endParaRPr lang="fr-FR" sz="2200" b="0" strike="noStrike" spc="0">
              <a:solidFill>
                <a:srgbClr val="000000"/>
              </a:solidFill>
              <a:latin typeface="Calibri"/>
              <a:ea typeface="Arial"/>
            </a:endParaRPr>
          </a:p>
          <a:p>
            <a:pPr marL="365040" indent="-349200">
              <a:lnSpc>
                <a:spcPct val="10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En renseignant les métadonnées </a:t>
            </a:r>
            <a:endParaRPr sz="2200" b="0" strike="noStrike" spc="-1">
              <a:solidFill>
                <a:srgbClr val="000000"/>
              </a:solidFill>
              <a:latin typeface="Calibri"/>
            </a:endParaRPr>
          </a:p>
          <a:p>
            <a:pPr marL="822240" lvl="1" indent="-349200">
              <a:lnSpc>
                <a:spcPct val="100000"/>
              </a:lnSpc>
              <a:spcBef>
                <a:spcPts val="499"/>
              </a:spcBef>
              <a:buClr>
                <a:srgbClr val="000000"/>
              </a:buClr>
              <a:buFont typeface="Police système Courant"/>
              <a:buChar char="–"/>
              <a:tabLst>
                <a:tab pos="0" algn="l"/>
              </a:tabLst>
              <a:defRPr/>
            </a:pPr>
            <a:r>
              <a:rPr lang="fr-FR" sz="2200" b="0" strike="noStrike" spc="-1">
                <a:solidFill>
                  <a:srgbClr val="000000"/>
                </a:solidFill>
                <a:latin typeface="Calibri"/>
                <a:ea typeface="Arial"/>
              </a:rPr>
              <a:t>Au fur et à mesure de l’</a:t>
            </a:r>
            <a:r>
              <a:rPr lang="fr-FR" sz="2200" b="0" u="sng" strike="noStrike" spc="-1">
                <a:solidFill>
                  <a:srgbClr val="0563C1"/>
                </a:solidFill>
                <a:latin typeface="Calibri"/>
                <a:ea typeface="Arial"/>
                <a:hlinkClick r:id="rId5" tooltip="DoRANum (2022). Le cycle des métadonnées"/>
              </a:rPr>
              <a:t>avancée du projet</a:t>
            </a:r>
            <a:r>
              <a:rPr lang="fr-FR" sz="2200" b="0" strike="noStrike" spc="-1">
                <a:solidFill>
                  <a:srgbClr val="000000"/>
                </a:solidFill>
                <a:latin typeface="Calibri"/>
                <a:ea typeface="Arial"/>
              </a:rPr>
              <a:t>, en particulier au moment de partage des données et lors de l’archivage pérenne</a:t>
            </a:r>
            <a:endParaRPr sz="2200" b="0" strike="noStrike" spc="-1">
              <a:solidFill>
                <a:srgbClr val="000000"/>
              </a:solidFill>
              <a:latin typeface="Calibri"/>
            </a:endParaRPr>
          </a:p>
          <a:p>
            <a:pPr marL="822240" lvl="1" indent="-349200">
              <a:lnSpc>
                <a:spcPct val="100000"/>
              </a:lnSpc>
              <a:spcBef>
                <a:spcPts val="499"/>
              </a:spcBef>
              <a:buClr>
                <a:srgbClr val="000000"/>
              </a:buClr>
              <a:buFont typeface="Police système Courant"/>
              <a:buChar char="–"/>
              <a:tabLst>
                <a:tab pos="0" algn="l"/>
              </a:tabLst>
              <a:defRPr/>
            </a:pPr>
            <a:r>
              <a:rPr lang="fr-FR" sz="2200" b="0" strike="noStrike" spc="-1">
                <a:solidFill>
                  <a:srgbClr val="000000"/>
                </a:solidFill>
                <a:latin typeface="Calibri"/>
                <a:ea typeface="Arial"/>
              </a:rPr>
              <a:t>En utilisant un </a:t>
            </a:r>
            <a:r>
              <a:rPr lang="fr-FR" sz="2200" b="0" u="sng" strike="noStrike" spc="-1">
                <a:solidFill>
                  <a:srgbClr val="0563C1"/>
                </a:solidFill>
                <a:latin typeface="Calibri"/>
                <a:ea typeface="Arial"/>
                <a:hlinkClick r:id="rId6" tooltip="DoRANum (2018). Les schémas de métadonnées"/>
              </a:rPr>
              <a:t>standard de métadonnées</a:t>
            </a:r>
            <a:r>
              <a:rPr lang="fr-FR" sz="2200" b="0" strike="noStrike" spc="-1">
                <a:solidFill>
                  <a:srgbClr val="000000"/>
                </a:solidFill>
                <a:latin typeface="Calibri"/>
                <a:ea typeface="Arial"/>
              </a:rPr>
              <a:t> propre à votre discipline (ex. DDI) ou reconnu par la communauté universitaire (ex. Dublin Core). </a:t>
            </a:r>
            <a:endParaRPr sz="2200" b="0" strike="noStrike" spc="-1">
              <a:solidFill>
                <a:srgbClr val="000000"/>
              </a:solidFill>
              <a:latin typeface="Calibri"/>
            </a:endParaRPr>
          </a:p>
          <a:p>
            <a:pPr marL="365040" indent="-349200">
              <a:lnSpc>
                <a:spcPct val="10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En rédigeant un </a:t>
            </a:r>
            <a:r>
              <a:rPr lang="fr-FR" sz="2200" b="0" u="sng" strike="noStrike" spc="-1">
                <a:solidFill>
                  <a:srgbClr val="0563C1"/>
                </a:solidFill>
                <a:latin typeface="Calibri"/>
                <a:ea typeface="Arial"/>
                <a:hlinkClick r:id="rId7" tooltip="https://doranum.fr/data-paper-data-journal/data-papers-et-data-journals-fiche-synthetique_10_13143_2wcb-fw52/"/>
              </a:rPr>
              <a:t>data </a:t>
            </a:r>
            <a:r>
              <a:rPr lang="fr-FR" sz="2200" b="0" u="sng" strike="noStrike" spc="-1">
                <a:solidFill>
                  <a:srgbClr val="0563C1"/>
                </a:solidFill>
                <a:latin typeface="Calibri"/>
                <a:ea typeface="Arial"/>
                <a:hlinkClick r:id="rId7" tooltip="DoRANum (2023). Data papers et data journals. Fiche synthétique"/>
              </a:rPr>
              <a:t>paper</a:t>
            </a:r>
            <a:r>
              <a:rPr lang="fr-FR" sz="2200" b="0" strike="noStrike" spc="-1">
                <a:solidFill>
                  <a:srgbClr val="000000"/>
                </a:solidFill>
                <a:latin typeface="Calibri"/>
                <a:ea typeface="Arial"/>
              </a:rPr>
              <a:t> pour expliquer et donner accès aux données </a:t>
            </a:r>
            <a:endParaRPr sz="2200" b="0" strike="noStrike" spc="-1">
              <a:solidFill>
                <a:srgbClr val="000000"/>
              </a:solidFill>
              <a:latin typeface="Calibri"/>
            </a:endParaRPr>
          </a:p>
        </p:txBody>
      </p:sp>
      <p:sp>
        <p:nvSpPr>
          <p:cNvPr id="629714857" name="ZoneTexte 629714856"/>
          <p:cNvSpPr txBox="1"/>
          <p:nvPr/>
        </p:nvSpPr>
        <p:spPr bwMode="auto">
          <a:xfrm>
            <a:off x="828927" y="1451428"/>
            <a:ext cx="9774608" cy="76203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5840" algn="l">
              <a:lnSpc>
                <a:spcPct val="100000"/>
              </a:lnSpc>
              <a:spcBef>
                <a:spcPts val="1000"/>
              </a:spcBef>
              <a:buNone/>
              <a:defRPr/>
            </a:pPr>
            <a:r>
              <a:rPr lang="fr-FR" sz="2200" b="0" i="0" u="none" strike="noStrike" cap="none" spc="0">
                <a:solidFill>
                  <a:srgbClr val="000000"/>
                </a:solidFill>
                <a:latin typeface="Calibri"/>
                <a:ea typeface="Arial"/>
                <a:cs typeface="Calibri"/>
              </a:rPr>
              <a:t>Dans la mesure du possible, expliquer comment les données ont été obtenues, transformées, comment elles sont organisées :</a:t>
            </a:r>
            <a:endParaRPr sz="2200" b="0" strike="noStrike" spc="0">
              <a:solidFill>
                <a:srgbClr val="000000"/>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23" name="Image 7"/>
          <p:cNvPicPr/>
          <p:nvPr/>
        </p:nvPicPr>
        <p:blipFill>
          <a:blip r:embed="rId3"/>
          <a:stretch/>
        </p:blipFill>
        <p:spPr bwMode="auto">
          <a:xfrm>
            <a:off x="0" y="6929"/>
            <a:ext cx="12191760" cy="6857640"/>
          </a:xfrm>
          <a:prstGeom prst="rect">
            <a:avLst/>
          </a:prstGeom>
          <a:ln w="0">
            <a:noFill/>
          </a:ln>
        </p:spPr>
      </p:pic>
      <p:sp>
        <p:nvSpPr>
          <p:cNvPr id="524"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Choisir des formats adaptés</a:t>
            </a:r>
            <a:endParaRPr lang="fr-FR" sz="4400" b="0" strike="noStrike" spc="-1">
              <a:solidFill>
                <a:srgbClr val="000000"/>
              </a:solidFill>
              <a:latin typeface="Calibri"/>
            </a:endParaRPr>
          </a:p>
        </p:txBody>
      </p:sp>
      <p:sp>
        <p:nvSpPr>
          <p:cNvPr id="525" name="PlaceHolder 2"/>
          <p:cNvSpPr>
            <a:spLocks noGrp="1"/>
          </p:cNvSpPr>
          <p:nvPr>
            <p:ph/>
          </p:nvPr>
        </p:nvSpPr>
        <p:spPr bwMode="auto">
          <a:xfrm>
            <a:off x="1271519" y="1484640"/>
            <a:ext cx="10346057" cy="469188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a:bodyPr>
          <a:lstStyle/>
          <a:p>
            <a:pPr marL="365040" indent="-349200">
              <a:lnSpc>
                <a:spcPct val="90000"/>
              </a:lnSpc>
              <a:spcBef>
                <a:spcPts val="1001"/>
              </a:spcBef>
              <a:buClr>
                <a:srgbClr val="000000"/>
              </a:buClr>
              <a:buFont typeface="Police système Courant"/>
              <a:buChar char="–"/>
              <a:defRPr/>
            </a:pPr>
            <a:r>
              <a:rPr lang="fr-FR" sz="2600" b="0" strike="noStrike" spc="-1">
                <a:solidFill>
                  <a:srgbClr val="000000"/>
                </a:solidFill>
                <a:latin typeface="Calibri"/>
                <a:ea typeface="Arial"/>
                <a:cs typeface="Calibri"/>
              </a:rPr>
              <a:t>Format informatique = convention pour représenter une donnée sous forme numérique </a:t>
            </a:r>
            <a:endParaRPr sz="2600" b="0" strike="noStrike" spc="-1">
              <a:solidFill>
                <a:srgbClr val="000000"/>
              </a:solidFill>
              <a:latin typeface="Calibri"/>
              <a:cs typeface="Calibri"/>
            </a:endParaRPr>
          </a:p>
          <a:p>
            <a:pPr marL="365040" indent="-349200">
              <a:lnSpc>
                <a:spcPct val="90000"/>
              </a:lnSpc>
              <a:spcBef>
                <a:spcPts val="1001"/>
              </a:spcBef>
              <a:buClr>
                <a:srgbClr val="000000"/>
              </a:buClr>
              <a:buFont typeface="Police système Courant"/>
              <a:buChar char="–"/>
              <a:defRPr/>
            </a:pPr>
            <a:r>
              <a:rPr lang="fr-FR" sz="2600" b="0" strike="noStrike" spc="-1">
                <a:solidFill>
                  <a:srgbClr val="000000"/>
                </a:solidFill>
                <a:latin typeface="Calibri"/>
                <a:ea typeface="Arial"/>
                <a:cs typeface="Calibri"/>
              </a:rPr>
              <a:t>Différents types de formats : format ouvert, format fermé, format normalisé, format standard, format propriétaire</a:t>
            </a:r>
            <a:r>
              <a:rPr lang="fr-FR" sz="2600" spc="-1">
                <a:solidFill>
                  <a:srgbClr val="000000"/>
                </a:solidFill>
                <a:latin typeface="Calibri"/>
                <a:ea typeface="Arial"/>
                <a:cs typeface="Calibri"/>
              </a:rPr>
              <a:t>…</a:t>
            </a:r>
            <a:endParaRPr sz="2600" b="0" strike="noStrike" spc="-1">
              <a:solidFill>
                <a:srgbClr val="000000"/>
              </a:solidFill>
              <a:latin typeface="Calibri"/>
              <a:cs typeface="Calibri"/>
            </a:endParaRPr>
          </a:p>
          <a:p>
            <a:pPr marL="365040" indent="-349200">
              <a:lnSpc>
                <a:spcPct val="90000"/>
              </a:lnSpc>
              <a:spcBef>
                <a:spcPts val="1001"/>
              </a:spcBef>
              <a:spcAft>
                <a:spcPts val="1800"/>
              </a:spcAft>
              <a:buClr>
                <a:srgbClr val="000000"/>
              </a:buClr>
              <a:buFont typeface="Police système Courant"/>
              <a:buChar char="–"/>
              <a:defRPr/>
            </a:pPr>
            <a:r>
              <a:rPr lang="fr-FR" sz="2600" b="0" strike="noStrike" spc="-1">
                <a:solidFill>
                  <a:srgbClr val="000000"/>
                </a:solidFill>
                <a:latin typeface="Calibri"/>
                <a:ea typeface="Arial"/>
                <a:cs typeface="Calibri"/>
              </a:rPr>
              <a:t>Format « idéal » : ouvert, normalisé, largement diffusé, compatible avec de nombreux logiciels, facile à transformer et indépendant </a:t>
            </a:r>
            <a:endParaRPr sz="2600" b="0" strike="noStrike" spc="-1">
              <a:solidFill>
                <a:srgbClr val="000000"/>
              </a:solidFill>
              <a:latin typeface="Calibri"/>
              <a:cs typeface="Calibri"/>
            </a:endParaRPr>
          </a:p>
          <a:p>
            <a:pPr marL="15840" algn="r">
              <a:lnSpc>
                <a:spcPct val="90000"/>
              </a:lnSpc>
              <a:spcBef>
                <a:spcPts val="1000"/>
              </a:spcBef>
              <a:buNone/>
              <a:tabLst>
                <a:tab pos="0" algn="l"/>
              </a:tabLst>
              <a:defRPr/>
            </a:pPr>
            <a:endParaRPr sz="1600" b="0" strike="noStrike" spc="0">
              <a:solidFill>
                <a:srgbClr val="000000"/>
              </a:solidFill>
              <a:latin typeface="Calibri"/>
              <a:cs typeface="Calibri"/>
            </a:endParaRPr>
          </a:p>
          <a:p>
            <a:pPr marL="15840" algn="r">
              <a:lnSpc>
                <a:spcPct val="90000"/>
              </a:lnSpc>
              <a:spcBef>
                <a:spcPts val="1001"/>
              </a:spcBef>
              <a:buNone/>
              <a:tabLst>
                <a:tab pos="0" algn="l"/>
              </a:tabLst>
              <a:defRPr/>
            </a:pPr>
            <a:r>
              <a:rPr lang="fr-FR" sz="1600" b="0" strike="noStrike" spc="-1">
                <a:latin typeface="Calibri"/>
                <a:ea typeface="Arial"/>
                <a:cs typeface="Calibri"/>
              </a:rPr>
              <a:t>BU d’Aix Marseille Université</a:t>
            </a:r>
            <a:r>
              <a:rPr sz="1600">
                <a:latin typeface="Calibri"/>
                <a:cs typeface="Calibri"/>
              </a:rPr>
              <a:t>, DoRANum (2018). </a:t>
            </a:r>
            <a:r>
              <a:rPr lang="fr-FR" sz="1600" b="0" i="0" u="sng" strike="noStrike" cap="none" spc="0">
                <a:solidFill>
                  <a:srgbClr val="000000"/>
                </a:solidFill>
                <a:latin typeface="Calibri"/>
                <a:ea typeface="Arial"/>
                <a:cs typeface="Calibri"/>
                <a:hlinkClick r:id="rId4" tooltip="https://bu.univ-amu.libguides.com/ld.php?content_id=33438792"/>
              </a:rPr>
              <a:t>Liste indicative formats ouverts </a:t>
            </a:r>
            <a:r>
              <a:rPr lang="fr-FR" sz="1600" b="0" i="0" u="none" strike="noStrike" cap="none" spc="0">
                <a:solidFill>
                  <a:srgbClr val="000000"/>
                </a:solidFill>
                <a:latin typeface="Calibri"/>
                <a:ea typeface="Arial"/>
                <a:cs typeface="Calibri"/>
              </a:rPr>
              <a:t> </a:t>
            </a:r>
            <a:endParaRPr lang="fr-FR" sz="1600" b="0" i="0" u="none" strike="noStrike" cap="none" spc="0">
              <a:solidFill>
                <a:srgbClr val="000000"/>
              </a:solidFill>
              <a:latin typeface="Times New Roman"/>
              <a:cs typeface="Times New Roman"/>
            </a:endParaRPr>
          </a:p>
          <a:p>
            <a:pPr marL="15840" algn="r">
              <a:lnSpc>
                <a:spcPct val="90000"/>
              </a:lnSpc>
              <a:spcBef>
                <a:spcPts val="1001"/>
              </a:spcBef>
              <a:buNone/>
              <a:tabLst>
                <a:tab pos="0" algn="l"/>
              </a:tabLst>
              <a:defRPr/>
            </a:pPr>
            <a:r>
              <a:rPr lang="fr-FR" sz="1600" b="0" i="0" u="none" strike="noStrike" cap="none" spc="0">
                <a:solidFill>
                  <a:srgbClr val="000000"/>
                </a:solidFill>
                <a:latin typeface="Calibri"/>
                <a:ea typeface="Arial"/>
                <a:cs typeface="Calibri"/>
              </a:rPr>
              <a:t>Urfist Méditérranée, DoRANum (2017)</a:t>
            </a:r>
            <a:r>
              <a:rPr lang="fr-FR" sz="1600" b="0" strike="noStrike" spc="0">
                <a:solidFill>
                  <a:srgbClr val="000000"/>
                </a:solidFill>
                <a:latin typeface="Calibri"/>
                <a:ea typeface="Arial"/>
                <a:cs typeface="Calibri"/>
              </a:rPr>
              <a:t> Jeu sur les formats : </a:t>
            </a:r>
            <a:r>
              <a:rPr lang="fr-FR" sz="1600" b="0" u="sng" strike="noStrike" spc="0">
                <a:solidFill>
                  <a:schemeClr val="hlink"/>
                </a:solidFill>
                <a:latin typeface="Calibri"/>
                <a:ea typeface="Arial"/>
                <a:cs typeface="Calibri"/>
                <a:hlinkClick r:id="rId5" tooltip="https://doranum.fr/stockage-archivage/quiz-format-ouvert-ou-ferme_10_13143_mcwq-qs64/"/>
              </a:rPr>
              <a:t>Format ouvert ou fermé ?</a:t>
            </a:r>
            <a:endParaRPr lang="fr-FR" sz="1600" b="0" strike="noStrike" spc="0">
              <a:solidFill>
                <a:srgbClr val="000000"/>
              </a:solidFill>
              <a:latin typeface="Calibri"/>
              <a:ea typeface="Arial"/>
              <a:cs typeface="Calibri"/>
            </a:endParaRPr>
          </a:p>
          <a:p>
            <a:pPr marL="15840" algn="r">
              <a:lnSpc>
                <a:spcPct val="90000"/>
              </a:lnSpc>
              <a:spcBef>
                <a:spcPts val="1000"/>
              </a:spcBef>
              <a:buNone/>
              <a:tabLst>
                <a:tab pos="0" algn="l"/>
              </a:tabLst>
              <a:defRPr/>
            </a:pPr>
            <a:r>
              <a:rPr lang="fr-FR" sz="1600" b="0" i="0" u="none" strike="noStrike" cap="none" spc="0">
                <a:solidFill>
                  <a:srgbClr val="000000"/>
                </a:solidFill>
                <a:latin typeface="Calibri"/>
                <a:ea typeface="Times New Roman"/>
                <a:cs typeface="Calibri"/>
              </a:rPr>
              <a:t>DOI : 10.13143/mcwq-qs64</a:t>
            </a:r>
            <a:r>
              <a:rPr lang="fr-FR" sz="1600" b="0" i="0" u="none" strike="noStrike" cap="none" spc="0">
                <a:solidFill>
                  <a:srgbClr val="000000"/>
                </a:solidFill>
                <a:latin typeface="Calibri"/>
                <a:ea typeface="Arial"/>
                <a:cs typeface="Calibri"/>
              </a:rPr>
              <a:t> </a:t>
            </a:r>
            <a:r>
              <a:rPr lang="fr-FR" sz="2000" b="0" strike="noStrike" spc="0">
                <a:solidFill>
                  <a:srgbClr val="000000"/>
                </a:solidFill>
                <a:latin typeface="Calibri"/>
                <a:ea typeface="Arial"/>
                <a:cs typeface="Calibri"/>
              </a:rPr>
              <a:t> </a:t>
            </a:r>
            <a:endParaRPr sz="2000" b="0" strike="noStrike" spc="0">
              <a:solidFill>
                <a:srgbClr val="000000"/>
              </a:solidFill>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27" name="Image 9"/>
          <p:cNvPicPr/>
          <p:nvPr/>
        </p:nvPicPr>
        <p:blipFill>
          <a:blip r:embed="rId3"/>
          <a:stretch/>
        </p:blipFill>
        <p:spPr bwMode="auto">
          <a:xfrm>
            <a:off x="0" y="0"/>
            <a:ext cx="12191760" cy="6857640"/>
          </a:xfrm>
          <a:prstGeom prst="rect">
            <a:avLst/>
          </a:prstGeom>
          <a:ln w="0">
            <a:noFill/>
          </a:ln>
        </p:spPr>
      </p:pic>
      <p:sp>
        <p:nvSpPr>
          <p:cNvPr id="528"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Choisir des formats ouverts</a:t>
            </a:r>
            <a:endParaRPr lang="fr-FR" sz="4400" b="0" strike="noStrike" spc="-1">
              <a:solidFill>
                <a:srgbClr val="000000"/>
              </a:solidFill>
              <a:latin typeface="Calibri"/>
            </a:endParaRPr>
          </a:p>
        </p:txBody>
      </p:sp>
      <p:sp>
        <p:nvSpPr>
          <p:cNvPr id="529" name="PlaceHolder 2"/>
          <p:cNvSpPr>
            <a:spLocks noGrp="1"/>
          </p:cNvSpPr>
          <p:nvPr>
            <p:ph/>
          </p:nvPr>
        </p:nvSpPr>
        <p:spPr bwMode="auto">
          <a:xfrm>
            <a:off x="1271520" y="1484640"/>
            <a:ext cx="9649800" cy="863640"/>
          </a:xfrm>
          <a:prstGeom prst="rect">
            <a:avLst/>
          </a:prstGeom>
          <a:noFill/>
          <a:ln w="0">
            <a:noFill/>
          </a:ln>
        </p:spPr>
        <p:txBody>
          <a:bodyPr anchor="t">
            <a:normAutofit/>
          </a:bodyPr>
          <a:lstStyle/>
          <a:p>
            <a:pPr marL="15840">
              <a:lnSpc>
                <a:spcPct val="90000"/>
              </a:lnSpc>
              <a:spcBef>
                <a:spcPts val="1001"/>
              </a:spcBef>
              <a:spcAft>
                <a:spcPts val="1800"/>
              </a:spcAft>
              <a:buNone/>
              <a:tabLst>
                <a:tab pos="0" algn="l"/>
              </a:tabLst>
              <a:defRPr/>
            </a:pPr>
            <a:r>
              <a:rPr lang="fr-FR" sz="2800" b="0" strike="noStrike" spc="-1">
                <a:solidFill>
                  <a:srgbClr val="000000"/>
                </a:solidFill>
                <a:latin typeface="Calibri"/>
                <a:ea typeface="Arial"/>
              </a:rPr>
              <a:t>Il est important de privilégier les formats </a:t>
            </a:r>
            <a:r>
              <a:rPr lang="fr-FR" sz="2800" b="0" u="sng" strike="noStrike" spc="-1">
                <a:solidFill>
                  <a:srgbClr val="000000"/>
                </a:solidFill>
                <a:latin typeface="Calibri"/>
                <a:ea typeface="Arial"/>
              </a:rPr>
              <a:t>ouverts</a:t>
            </a:r>
            <a:r>
              <a:rPr lang="fr-FR" sz="2800" b="0" strike="noStrike" spc="-1">
                <a:solidFill>
                  <a:srgbClr val="000000"/>
                </a:solidFill>
                <a:latin typeface="Calibri"/>
                <a:ea typeface="Arial"/>
              </a:rPr>
              <a:t> pour faciliter le partage et l’archivage des données.</a:t>
            </a:r>
            <a:endParaRPr lang="fr-FR" sz="2800" b="0" strike="noStrike" spc="-1">
              <a:solidFill>
                <a:srgbClr val="000000"/>
              </a:solidFill>
              <a:latin typeface="Calibri"/>
            </a:endParaRPr>
          </a:p>
        </p:txBody>
      </p:sp>
      <p:sp>
        <p:nvSpPr>
          <p:cNvPr id="530" name="ZoneTexte 13"/>
          <p:cNvSpPr/>
          <p:nvPr/>
        </p:nvSpPr>
        <p:spPr bwMode="auto">
          <a:xfrm>
            <a:off x="3743124" y="5929538"/>
            <a:ext cx="7431501" cy="656074"/>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15840" algn="r">
              <a:lnSpc>
                <a:spcPct val="90000"/>
              </a:lnSpc>
              <a:spcBef>
                <a:spcPts val="1000"/>
              </a:spcBef>
              <a:buNone/>
              <a:defRPr/>
            </a:pPr>
            <a:r>
              <a:rPr lang="fr-FR" sz="1600" b="0" strike="noStrike" spc="0">
                <a:solidFill>
                  <a:srgbClr val="000000"/>
                </a:solidFill>
                <a:latin typeface="Calibri"/>
                <a:ea typeface="Arial"/>
              </a:rPr>
              <a:t>DoRANum, </a:t>
            </a:r>
            <a:r>
              <a:rPr lang="fr-FR" sz="1600" b="0" i="0" u="none" strike="noStrike" cap="none" spc="0">
                <a:solidFill>
                  <a:srgbClr val="000000"/>
                </a:solidFill>
                <a:latin typeface="Calibri"/>
                <a:ea typeface="Arial"/>
                <a:cs typeface="Calibri"/>
              </a:rPr>
              <a:t>Urfist Méditérranée (2017) Jeu sur les formats : </a:t>
            </a:r>
            <a:r>
              <a:rPr lang="fr-FR" sz="1600" b="0" i="0" u="sng" strike="noStrike" cap="none" spc="0">
                <a:solidFill>
                  <a:srgbClr val="000000"/>
                </a:solidFill>
                <a:latin typeface="Calibri"/>
                <a:ea typeface="Arial"/>
                <a:cs typeface="Calibri"/>
                <a:hlinkClick r:id="rId4" tooltip="https://doranum.fr/stockage-archivage/quiz-format-ouvert-ou-ferme_10_13143_mcwq-qs64/"/>
              </a:rPr>
              <a:t>Format ouvert ou fermé ?</a:t>
            </a:r>
            <a:endParaRPr sz="1600" b="0" strike="noStrike" spc="0">
              <a:solidFill>
                <a:srgbClr val="000000"/>
              </a:solidFill>
              <a:latin typeface="Calibri"/>
              <a:ea typeface="Arial"/>
              <a:cs typeface="Calibri"/>
            </a:endParaRPr>
          </a:p>
          <a:p>
            <a:pPr marL="15840" algn="r">
              <a:lnSpc>
                <a:spcPct val="90000"/>
              </a:lnSpc>
              <a:spcBef>
                <a:spcPts val="1000"/>
              </a:spcBef>
              <a:buNone/>
              <a:defRPr/>
            </a:pPr>
            <a:r>
              <a:rPr lang="fr-FR" sz="1600" b="0" i="0" u="none" strike="noStrike" cap="none" spc="0">
                <a:solidFill>
                  <a:srgbClr val="000000"/>
                </a:solidFill>
                <a:latin typeface="Calibri"/>
                <a:ea typeface="Times New Roman"/>
                <a:cs typeface="Calibri"/>
              </a:rPr>
              <a:t>DOI : 10.13143/mcwq-qs64</a:t>
            </a:r>
            <a:r>
              <a:rPr lang="fr-FR" sz="1600" b="0" i="0" u="none" strike="noStrike" cap="none" spc="0">
                <a:solidFill>
                  <a:srgbClr val="000000"/>
                </a:solidFill>
                <a:latin typeface="Calibri"/>
                <a:ea typeface="Arial"/>
                <a:cs typeface="Calibri"/>
              </a:rPr>
              <a:t>  </a:t>
            </a:r>
            <a:endParaRPr sz="1600" b="0" strike="noStrike" spc="0">
              <a:solidFill>
                <a:srgbClr val="000000"/>
              </a:solidFill>
              <a:latin typeface="Calibri"/>
              <a:cs typeface="Calibri"/>
            </a:endParaRPr>
          </a:p>
        </p:txBody>
      </p:sp>
      <p:pic>
        <p:nvPicPr>
          <p:cNvPr id="531" name="Image 2"/>
          <p:cNvPicPr/>
          <p:nvPr/>
        </p:nvPicPr>
        <p:blipFill>
          <a:blip r:embed="rId5"/>
          <a:stretch/>
        </p:blipFill>
        <p:spPr bwMode="auto">
          <a:xfrm>
            <a:off x="1271520" y="2493000"/>
            <a:ext cx="9936720" cy="2863080"/>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33" name="Image 7"/>
          <p:cNvPicPr/>
          <p:nvPr/>
        </p:nvPicPr>
        <p:blipFill>
          <a:blip r:embed="rId3"/>
          <a:stretch/>
        </p:blipFill>
        <p:spPr bwMode="auto">
          <a:xfrm>
            <a:off x="0" y="0"/>
            <a:ext cx="12191760" cy="6857640"/>
          </a:xfrm>
          <a:prstGeom prst="rect">
            <a:avLst/>
          </a:prstGeom>
          <a:ln w="0">
            <a:noFill/>
          </a:ln>
        </p:spPr>
      </p:pic>
      <p:sp>
        <p:nvSpPr>
          <p:cNvPr id="534"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Choisir une solution de stockage</a:t>
            </a:r>
            <a:endParaRPr lang="fr-FR" sz="4400" b="0" strike="noStrike" spc="-1">
              <a:solidFill>
                <a:srgbClr val="000000"/>
              </a:solidFill>
              <a:latin typeface="Calibri"/>
            </a:endParaRPr>
          </a:p>
        </p:txBody>
      </p:sp>
      <p:sp>
        <p:nvSpPr>
          <p:cNvPr id="535" name="PlaceHolder 2"/>
          <p:cNvSpPr>
            <a:spLocks noGrp="1"/>
          </p:cNvSpPr>
          <p:nvPr>
            <p:ph/>
          </p:nvPr>
        </p:nvSpPr>
        <p:spPr bwMode="auto">
          <a:xfrm>
            <a:off x="838080" y="1530972"/>
            <a:ext cx="11054445" cy="435096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a:bodyPr>
          <a:lstStyle/>
          <a:p>
            <a:pPr>
              <a:lnSpc>
                <a:spcPct val="90000"/>
              </a:lnSpc>
              <a:spcBef>
                <a:spcPts val="1001"/>
              </a:spcBef>
              <a:buNone/>
              <a:tabLst>
                <a:tab pos="0" algn="l"/>
              </a:tabLst>
              <a:defRPr/>
            </a:pPr>
            <a:r>
              <a:rPr lang="fr-FR" sz="2800" b="0" strike="noStrike" spc="-1">
                <a:solidFill>
                  <a:srgbClr val="000000"/>
                </a:solidFill>
                <a:latin typeface="Calibri"/>
                <a:ea typeface="Arial"/>
              </a:rPr>
              <a:t>Estimer la volumétrie des données et choisir une solution d’hébergement : </a:t>
            </a:r>
            <a:endParaRPr lang="fr-FR" sz="2800" b="0" strike="noStrike" spc="-1">
              <a:solidFill>
                <a:srgbClr val="000000"/>
              </a:solidFill>
              <a:latin typeface="Calibri"/>
            </a:endParaRPr>
          </a:p>
          <a:p>
            <a:pPr marL="371520" indent="-355680">
              <a:lnSpc>
                <a:spcPct val="90000"/>
              </a:lnSpc>
              <a:spcBef>
                <a:spcPts val="1001"/>
              </a:spcBef>
              <a:buClr>
                <a:srgbClr val="000000"/>
              </a:buClr>
              <a:buFont typeface="Police système Courant"/>
              <a:buChar char="–"/>
              <a:tabLst>
                <a:tab pos="0" algn="l"/>
              </a:tabLst>
              <a:defRPr/>
            </a:pPr>
            <a:r>
              <a:rPr lang="fr-FR" sz="2800" b="0" strike="noStrike" spc="-1">
                <a:solidFill>
                  <a:srgbClr val="000000"/>
                </a:solidFill>
                <a:latin typeface="Calibri"/>
                <a:ea typeface="Arial"/>
              </a:rPr>
              <a:t>Préférer idéalement un espace de stockage institutionnel à une solution commerciale (pour garder la main sur ses données)</a:t>
            </a:r>
            <a:endParaRPr lang="fr-FR" sz="2800" b="0" strike="noStrike" spc="-1">
              <a:solidFill>
                <a:srgbClr val="000000"/>
              </a:solidFill>
              <a:latin typeface="Calibri"/>
            </a:endParaRPr>
          </a:p>
          <a:p>
            <a:pPr marL="371520" indent="-355680">
              <a:lnSpc>
                <a:spcPct val="90000"/>
              </a:lnSpc>
              <a:spcBef>
                <a:spcPts val="1001"/>
              </a:spcBef>
              <a:buClr>
                <a:srgbClr val="000000"/>
              </a:buClr>
              <a:buFont typeface="Police système Courant"/>
              <a:buChar char="–"/>
              <a:tabLst>
                <a:tab pos="0" algn="l"/>
              </a:tabLst>
              <a:defRPr/>
            </a:pPr>
            <a:r>
              <a:rPr lang="fr-FR" sz="2800" b="0" strike="noStrike" spc="-1">
                <a:solidFill>
                  <a:srgbClr val="000000"/>
                </a:solidFill>
                <a:latin typeface="Calibri"/>
                <a:ea typeface="Arial"/>
              </a:rPr>
              <a:t>Éviter d’avoir recours aux périphériques externes (disques durs, clés USB) car ils sont fragiles et faciles à perdre</a:t>
            </a:r>
            <a:endParaRPr lang="fr-FR" sz="2800" b="0" strike="noStrike" spc="-1">
              <a:solidFill>
                <a:srgbClr val="000000"/>
              </a:solidFill>
              <a:latin typeface="Calibri"/>
            </a:endParaRPr>
          </a:p>
          <a:p>
            <a:pPr marL="371520" indent="-355680">
              <a:lnSpc>
                <a:spcPct val="90000"/>
              </a:lnSpc>
              <a:spcBef>
                <a:spcPts val="1001"/>
              </a:spcBef>
              <a:buClr>
                <a:srgbClr val="000000"/>
              </a:buClr>
              <a:buFont typeface="Police système Courant"/>
              <a:buChar char="–"/>
              <a:tabLst>
                <a:tab pos="0" algn="l"/>
              </a:tabLst>
              <a:defRPr/>
            </a:pPr>
            <a:r>
              <a:rPr lang="fr-FR" sz="2800" b="0" strike="noStrike" spc="-1">
                <a:solidFill>
                  <a:srgbClr val="000000"/>
                </a:solidFill>
                <a:latin typeface="Calibri"/>
                <a:ea typeface="Arial"/>
              </a:rPr>
              <a:t>Privilégier les stockages permettant la synchronisation des données.</a:t>
            </a:r>
            <a:endParaRPr lang="fr-FR" sz="2800" b="0" strike="noStrike" spc="-1">
              <a:solidFill>
                <a:srgbClr val="000000"/>
              </a:solidFill>
              <a:latin typeface="Calibri"/>
            </a:endParaRPr>
          </a:p>
          <a:p>
            <a:pPr>
              <a:lnSpc>
                <a:spcPct val="90000"/>
              </a:lnSpc>
              <a:spcBef>
                <a:spcPts val="1001"/>
              </a:spcBef>
              <a:buNone/>
              <a:tabLst>
                <a:tab pos="0" algn="l"/>
              </a:tabLst>
              <a:defRPr/>
            </a:pPr>
            <a:endParaRPr lang="fr-FR" sz="2800" b="0" strike="noStrike" spc="-1">
              <a:solidFill>
                <a:srgbClr val="000000"/>
              </a:solidFill>
              <a:latin typeface="Calibri"/>
            </a:endParaRPr>
          </a:p>
          <a:p>
            <a:pPr algn="r">
              <a:lnSpc>
                <a:spcPct val="90000"/>
              </a:lnSpc>
              <a:spcBef>
                <a:spcPts val="1001"/>
              </a:spcBef>
              <a:buNone/>
              <a:tabLst>
                <a:tab pos="0" algn="l"/>
              </a:tabLst>
              <a:defRPr/>
            </a:pPr>
            <a:r>
              <a:rPr lang="fr-FR" sz="1600" b="0" strike="noStrike" spc="-1">
                <a:solidFill>
                  <a:srgbClr val="000000"/>
                </a:solidFill>
                <a:latin typeface="Calibri"/>
                <a:ea typeface="Arial"/>
              </a:rPr>
              <a:t>DoRANum (2019), </a:t>
            </a:r>
            <a:r>
              <a:rPr lang="fr-FR" sz="1600" b="0" u="sng" strike="noStrike" spc="-1">
                <a:solidFill>
                  <a:srgbClr val="0563C1"/>
                </a:solidFill>
                <a:latin typeface="Calibri"/>
                <a:ea typeface="Arial"/>
                <a:hlinkClick r:id="rId4" tooltip="https://doranum.fr/stockage-archivage/stockage-partage-archivage-quelles-differences_10_13143_5dax-qp58/"/>
              </a:rPr>
              <a:t>Stockage, partage et archivage : quelles différences ?</a:t>
            </a:r>
            <a:endParaRPr sz="1600"/>
          </a:p>
          <a:p>
            <a:pPr algn="r">
              <a:lnSpc>
                <a:spcPct val="90000"/>
              </a:lnSpc>
              <a:spcBef>
                <a:spcPts val="1000"/>
              </a:spcBef>
              <a:buNone/>
              <a:tabLst>
                <a:tab pos="0" algn="l"/>
              </a:tabLst>
              <a:defRPr/>
            </a:pPr>
            <a:r>
              <a:rPr sz="1600" b="0" i="0" u="none">
                <a:solidFill>
                  <a:srgbClr val="000000"/>
                </a:solidFill>
                <a:latin typeface="Calibri"/>
                <a:ea typeface="Times New Roman"/>
                <a:cs typeface="Calibri"/>
              </a:rPr>
              <a:t>DOI : 10.13143/5dax-qp58</a:t>
            </a:r>
            <a:endParaRPr sz="1600" b="0" strike="noStrike" spc="0">
              <a:solidFill>
                <a:srgbClr val="000000"/>
              </a:solidFill>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37" name="Espace réservé du contenu 6"/>
          <p:cNvPicPr>
            <a:picLocks noChangeAspect="1"/>
          </p:cNvPicPr>
          <p:nvPr/>
        </p:nvPicPr>
        <p:blipFill>
          <a:blip r:embed="rId4"/>
          <a:stretch/>
        </p:blipFill>
        <p:spPr bwMode="auto">
          <a:xfrm>
            <a:off x="1339196" y="962021"/>
            <a:ext cx="9751119" cy="5028087"/>
          </a:xfrm>
          <a:prstGeom prst="rect">
            <a:avLst/>
          </a:prstGeom>
          <a:ln w="0">
            <a:noFill/>
          </a:ln>
        </p:spPr>
      </p:pic>
      <p:sp>
        <p:nvSpPr>
          <p:cNvPr id="538" name="PlaceHolder 1"/>
          <p:cNvSpPr>
            <a:spLocks noGrp="1"/>
          </p:cNvSpPr>
          <p:nvPr>
            <p:ph type="title"/>
          </p:nvPr>
        </p:nvSpPr>
        <p:spPr bwMode="auto">
          <a:xfrm>
            <a:off x="47880" y="-48960"/>
            <a:ext cx="12191760" cy="975240"/>
          </a:xfrm>
          <a:prstGeom prst="rect">
            <a:avLst/>
          </a:prstGeom>
          <a:noFill/>
          <a:ln w="0">
            <a:noFill/>
          </a:ln>
        </p:spPr>
        <p:txBody>
          <a:bodyPr anchor="ctr">
            <a:normAutofit/>
          </a:bodyPr>
          <a:lstStyle/>
          <a:p>
            <a:pPr algn="ctr">
              <a:lnSpc>
                <a:spcPct val="90000"/>
              </a:lnSpc>
              <a:buNone/>
              <a:defRPr/>
            </a:pPr>
            <a:r>
              <a:rPr lang="fr-FR" sz="4200" b="0" strike="noStrike" spc="-1">
                <a:solidFill>
                  <a:srgbClr val="000000"/>
                </a:solidFill>
                <a:latin typeface="Calibri Light"/>
                <a:ea typeface="Arial"/>
                <a:cs typeface="Calibri Light"/>
              </a:rPr>
              <a:t>Grille de lecture des solutions de stockage</a:t>
            </a:r>
            <a:endParaRPr lang="fr-FR" sz="4200" b="0" strike="noStrike" spc="-1">
              <a:solidFill>
                <a:srgbClr val="000000"/>
              </a:solidFill>
              <a:latin typeface="Calibri Light"/>
              <a:cs typeface="Calibri Light"/>
            </a:endParaRPr>
          </a:p>
        </p:txBody>
      </p:sp>
      <p:sp>
        <p:nvSpPr>
          <p:cNvPr id="95234301" name="ZoneTexte 95234300"/>
          <p:cNvSpPr txBox="1"/>
          <p:nvPr/>
        </p:nvSpPr>
        <p:spPr bwMode="auto">
          <a:xfrm>
            <a:off x="3845178" y="6327321"/>
            <a:ext cx="7407037"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fr-FR" sz="1600" b="0" i="0" u="none" strike="noStrike" cap="none" spc="0">
                <a:solidFill>
                  <a:schemeClr val="tx1"/>
                </a:solidFill>
                <a:latin typeface="Calibri"/>
                <a:cs typeface="Calibri"/>
              </a:rPr>
              <a:t>DoRANum (2017). </a:t>
            </a:r>
            <a:r>
              <a:rPr lang="fr-FR" sz="1600" b="0" i="0" u="sng" strike="noStrike" cap="none" spc="0">
                <a:solidFill>
                  <a:schemeClr val="tx1"/>
                </a:solidFill>
                <a:latin typeface="Calibri"/>
                <a:cs typeface="Calibri"/>
                <a:hlinkClick r:id="rId5" tooltip="https://doranum.fr/stockage-archivage/stockage-donnees_10_13143_z0ge-nc29/"/>
              </a:rPr>
              <a:t>Stocker ses données de façon sécurisée.</a:t>
            </a:r>
            <a:r>
              <a:rPr lang="fr-FR" sz="1600" b="0" i="0" u="none" strike="noStrike" cap="none" spc="0">
                <a:solidFill>
                  <a:schemeClr val="tx1"/>
                </a:solidFill>
                <a:latin typeface="Calibri"/>
                <a:cs typeface="Calibri"/>
              </a:rPr>
              <a:t>  </a:t>
            </a:r>
            <a:r>
              <a:rPr sz="1600" b="0" i="0" u="none">
                <a:solidFill>
                  <a:srgbClr val="000000"/>
                </a:solidFill>
                <a:latin typeface="Calibri"/>
                <a:ea typeface="Times New Roman"/>
                <a:cs typeface="Calibri"/>
              </a:rPr>
              <a:t>DOI : 10.13143/z0ge-nc29</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540" name="PlaceHolder 1"/>
          <p:cNvSpPr>
            <a:spLocks noGrp="1"/>
          </p:cNvSpPr>
          <p:nvPr>
            <p:ph type="title"/>
          </p:nvPr>
        </p:nvSpPr>
        <p:spPr bwMode="auto">
          <a:xfrm>
            <a:off x="838080" y="2766240"/>
            <a:ext cx="10515240" cy="1325160"/>
          </a:xfrm>
          <a:prstGeom prst="rect">
            <a:avLst/>
          </a:prstGeom>
          <a:noFill/>
          <a:ln w="0">
            <a:noFill/>
          </a:ln>
        </p:spPr>
        <p:txBody>
          <a:bodyPr anchor="ctr">
            <a:normAutofit fontScale="90000"/>
          </a:bodyPr>
          <a:lstStyle/>
          <a:p>
            <a:pPr algn="ctr">
              <a:lnSpc>
                <a:spcPct val="90000"/>
              </a:lnSpc>
              <a:buNone/>
              <a:defRPr/>
            </a:pPr>
            <a:r>
              <a:rPr lang="fr-FR" sz="4800" b="0" strike="noStrike" spc="-1">
                <a:solidFill>
                  <a:srgbClr val="1F4E79"/>
                </a:solidFill>
                <a:latin typeface="Calibri"/>
                <a:ea typeface="Arial"/>
                <a:cs typeface="Calibri"/>
              </a:rPr>
              <a:t>Et vous, comment stockez-vous vos données ?</a:t>
            </a:r>
            <a:endParaRPr lang="fr-FR" sz="4800" b="0" strike="noStrike" spc="-1">
              <a:solidFill>
                <a:srgbClr val="000000"/>
              </a:solidFill>
              <a:latin typeface="Calibri"/>
              <a:cs typeface="Calibri"/>
            </a:endParaRPr>
          </a:p>
        </p:txBody>
      </p:sp>
      <p:pic>
        <p:nvPicPr>
          <p:cNvPr id="541" name="Graphique 1" descr="Brainstorming contour"/>
          <p:cNvPicPr>
            <a:picLocks noChangeAspect="1"/>
          </p:cNvPicPr>
          <p:nvPr/>
        </p:nvPicPr>
        <p:blipFill>
          <a:blip r:embed="rId4"/>
          <a:stretch/>
        </p:blipFill>
        <p:spPr bwMode="auto">
          <a:xfrm>
            <a:off x="263352" y="332656"/>
            <a:ext cx="1440160" cy="1440160"/>
          </a:xfrm>
          <a:prstGeom prst="rect">
            <a:avLst/>
          </a:prstGeom>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43" name="Image 7"/>
          <p:cNvPicPr/>
          <p:nvPr/>
        </p:nvPicPr>
        <p:blipFill>
          <a:blip r:embed="rId3"/>
          <a:stretch/>
        </p:blipFill>
        <p:spPr bwMode="auto">
          <a:xfrm>
            <a:off x="0" y="0"/>
            <a:ext cx="12191760" cy="6857640"/>
          </a:xfrm>
          <a:prstGeom prst="rect">
            <a:avLst/>
          </a:prstGeom>
          <a:ln w="0">
            <a:noFill/>
          </a:ln>
        </p:spPr>
      </p:pic>
      <p:sp>
        <p:nvSpPr>
          <p:cNvPr id="544"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200" b="0" strike="noStrike" spc="-1">
                <a:solidFill>
                  <a:srgbClr val="000000"/>
                </a:solidFill>
                <a:latin typeface="Calibri Light"/>
                <a:ea typeface="Arial"/>
              </a:rPr>
              <a:t>Quelles solutions de stockage à Nanterre ?</a:t>
            </a:r>
            <a:endParaRPr lang="fr-FR" sz="4200" b="0" strike="noStrike" spc="-1">
              <a:solidFill>
                <a:srgbClr val="000000"/>
              </a:solidFill>
              <a:latin typeface="Calibri"/>
            </a:endParaRPr>
          </a:p>
        </p:txBody>
      </p:sp>
      <p:sp>
        <p:nvSpPr>
          <p:cNvPr id="545" name="PlaceHolder 2"/>
          <p:cNvSpPr>
            <a:spLocks noGrp="1"/>
          </p:cNvSpPr>
          <p:nvPr>
            <p:ph/>
          </p:nvPr>
        </p:nvSpPr>
        <p:spPr bwMode="auto">
          <a:xfrm>
            <a:off x="839416" y="1705320"/>
            <a:ext cx="11013175" cy="4088482"/>
          </a:xfrm>
          <a:prstGeom prst="rect">
            <a:avLst/>
          </a:prstGeom>
          <a:noFill/>
          <a:ln w="0">
            <a:noFill/>
          </a:ln>
        </p:spPr>
        <p:txBody>
          <a:bodyPr anchor="t">
            <a:noAutofit/>
          </a:bodyPr>
          <a:lstStyle/>
          <a:p>
            <a:pPr>
              <a:lnSpc>
                <a:spcPct val="114999"/>
              </a:lnSpc>
              <a:spcBef>
                <a:spcPts val="1001"/>
              </a:spcBef>
              <a:buNone/>
              <a:tabLst>
                <a:tab pos="0" algn="l"/>
              </a:tabLst>
              <a:defRPr/>
            </a:pPr>
            <a:r>
              <a:rPr lang="fr-FR" sz="2800" b="0" strike="noStrike" spc="-1">
                <a:solidFill>
                  <a:srgbClr val="000000"/>
                </a:solidFill>
                <a:latin typeface="Calibri"/>
                <a:ea typeface="Arial"/>
              </a:rPr>
              <a:t>Espaces ouverts aux doctorants :</a:t>
            </a:r>
            <a:endParaRPr lang="fr-FR" sz="2800" b="0" strike="noStrike" spc="0">
              <a:solidFill>
                <a:srgbClr val="000000"/>
              </a:solidFill>
              <a:latin typeface="Calibri"/>
              <a:ea typeface="Arial"/>
            </a:endParaRPr>
          </a:p>
          <a:p>
            <a:pPr marL="372960" indent="-355680">
              <a:lnSpc>
                <a:spcPct val="100000"/>
              </a:lnSpc>
              <a:spcAft>
                <a:spcPts val="601"/>
              </a:spcAft>
              <a:buClr>
                <a:srgbClr val="000000"/>
              </a:buClr>
              <a:buFont typeface="Police système Courant"/>
              <a:buChar char="–"/>
              <a:tabLst>
                <a:tab pos="0" algn="l"/>
              </a:tabLst>
              <a:defRPr/>
            </a:pPr>
            <a:r>
              <a:rPr lang="fr-FR" sz="2400" b="0" u="sng" strike="noStrike" spc="-1">
                <a:solidFill>
                  <a:srgbClr val="0563C1"/>
                </a:solidFill>
                <a:latin typeface="Calibri"/>
                <a:ea typeface="Arial"/>
                <a:hlinkClick r:id="rId4" tooltip="https://humanid.huma-num.fr/"/>
              </a:rPr>
              <a:t>Huma-Num</a:t>
            </a:r>
            <a:r>
              <a:rPr lang="fr-FR" sz="2400" b="0" strike="noStrike" spc="-1">
                <a:solidFill>
                  <a:srgbClr val="000000"/>
                </a:solidFill>
                <a:latin typeface="Calibri"/>
                <a:ea typeface="Arial"/>
              </a:rPr>
              <a:t> : </a:t>
            </a:r>
            <a:r>
              <a:rPr lang="fr-FR" sz="2400" b="1" strike="noStrike" spc="-1">
                <a:solidFill>
                  <a:srgbClr val="000000"/>
                </a:solidFill>
                <a:latin typeface="Calibri"/>
                <a:ea typeface="Arial"/>
              </a:rPr>
              <a:t>ShareDocs</a:t>
            </a:r>
            <a:r>
              <a:rPr lang="fr-FR" sz="2400" b="0" strike="noStrike" spc="-1">
                <a:solidFill>
                  <a:srgbClr val="000000"/>
                </a:solidFill>
                <a:latin typeface="Calibri"/>
                <a:ea typeface="Arial"/>
              </a:rPr>
              <a:t> (90 Go) </a:t>
            </a:r>
            <a:r>
              <a:rPr lang="fr-FR" sz="2000" b="0" strike="noStrike" spc="-1">
                <a:solidFill>
                  <a:srgbClr val="000000"/>
                </a:solidFill>
                <a:latin typeface="Calibri"/>
                <a:ea typeface="Arial"/>
              </a:rPr>
              <a:t>=&gt; accès en créant un compte HumanId ou via eduGain</a:t>
            </a:r>
            <a:endParaRPr lang="fr-FR" sz="2000" b="0" strike="noStrike" spc="-1">
              <a:solidFill>
                <a:srgbClr val="000000"/>
              </a:solidFill>
              <a:latin typeface="Calibri"/>
            </a:endParaRPr>
          </a:p>
          <a:p>
            <a:pPr marL="372960" indent="-355680">
              <a:lnSpc>
                <a:spcPct val="100000"/>
              </a:lnSpc>
              <a:spcAft>
                <a:spcPts val="601"/>
              </a:spcAft>
              <a:buClr>
                <a:srgbClr val="000000"/>
              </a:buClr>
              <a:buFont typeface="Police système Courant"/>
              <a:buChar char="–"/>
              <a:tabLst>
                <a:tab pos="0" algn="l"/>
              </a:tabLst>
              <a:defRPr/>
            </a:pPr>
            <a:r>
              <a:rPr lang="fr-FR" sz="2400" b="0" strike="noStrike" spc="-1">
                <a:solidFill>
                  <a:srgbClr val="000000"/>
                </a:solidFill>
                <a:latin typeface="Calibri"/>
                <a:ea typeface="Arial"/>
              </a:rPr>
              <a:t>La </a:t>
            </a:r>
            <a:r>
              <a:rPr lang="fr-FR" sz="2400" b="0" u="sng" strike="noStrike" spc="-1">
                <a:solidFill>
                  <a:srgbClr val="0563C1"/>
                </a:solidFill>
                <a:latin typeface="Calibri"/>
                <a:ea typeface="Arial"/>
                <a:hlinkClick r:id="rId5" tooltip="https://dri.parisnanterre.fr/"/>
              </a:rPr>
              <a:t>DRI</a:t>
            </a:r>
            <a:r>
              <a:rPr lang="fr-FR" sz="2400" b="0" strike="noStrike" spc="-1">
                <a:solidFill>
                  <a:srgbClr val="000000"/>
                </a:solidFill>
                <a:latin typeface="Calibri"/>
                <a:ea typeface="Arial"/>
              </a:rPr>
              <a:t> de l’Université Paris Nanterre donne accès plusieurs suites collaboratives : </a:t>
            </a:r>
            <a:endParaRPr lang="fr-FR" sz="2400" b="0" strike="noStrike" spc="-1">
              <a:solidFill>
                <a:srgbClr val="000000"/>
              </a:solidFill>
              <a:latin typeface="Calibri"/>
            </a:endParaRPr>
          </a:p>
          <a:p>
            <a:pPr marL="830160" lvl="1" indent="-372960">
              <a:lnSpc>
                <a:spcPct val="100000"/>
              </a:lnSpc>
              <a:spcAft>
                <a:spcPts val="601"/>
              </a:spcAft>
              <a:buClr>
                <a:srgbClr val="000000"/>
              </a:buClr>
              <a:buFont typeface="Police système Courant"/>
              <a:buChar char="–"/>
              <a:tabLst>
                <a:tab pos="0" algn="l"/>
              </a:tabLst>
              <a:defRPr/>
            </a:pPr>
            <a:r>
              <a:rPr lang="fr-FR" sz="2000" b="0" u="sng" strike="noStrike" spc="-1">
                <a:solidFill>
                  <a:srgbClr val="0563C1"/>
                </a:solidFill>
                <a:latin typeface="Calibri"/>
                <a:ea typeface="Arial"/>
                <a:hlinkClick r:id="rId6" tooltip="https://dri.parisnanterre.fr/spel/15-2/office365/apprendre-a-utiliser-office-365/"/>
              </a:rPr>
              <a:t>Microsoft Office 365</a:t>
            </a:r>
            <a:r>
              <a:rPr lang="fr-FR" sz="2000" b="0" strike="noStrike" spc="-1">
                <a:solidFill>
                  <a:srgbClr val="000000"/>
                </a:solidFill>
                <a:latin typeface="Calibri"/>
                <a:ea typeface="Arial"/>
              </a:rPr>
              <a:t> : </a:t>
            </a:r>
            <a:r>
              <a:rPr lang="fr-FR" sz="2000" b="1" strike="noStrike" spc="-1">
                <a:solidFill>
                  <a:srgbClr val="000000"/>
                </a:solidFill>
                <a:latin typeface="Calibri"/>
                <a:ea typeface="Arial"/>
              </a:rPr>
              <a:t>OneDrive </a:t>
            </a:r>
            <a:r>
              <a:rPr lang="fr-FR" sz="2000" b="0" i="0" u="none" strike="noStrike" cap="none" spc="0">
                <a:solidFill>
                  <a:srgbClr val="000000"/>
                </a:solidFill>
                <a:latin typeface="Calibri"/>
                <a:ea typeface="Calibri"/>
                <a:cs typeface="Calibri"/>
              </a:rPr>
              <a:t>(100 Go)</a:t>
            </a:r>
            <a:endParaRPr/>
          </a:p>
          <a:p>
            <a:pPr marL="830160" lvl="1" indent="-372960">
              <a:lnSpc>
                <a:spcPct val="100000"/>
              </a:lnSpc>
              <a:spcAft>
                <a:spcPts val="600"/>
              </a:spcAft>
              <a:buClr>
                <a:srgbClr val="000000"/>
              </a:buClr>
              <a:buFont typeface="Police système Courant"/>
              <a:buChar char="–"/>
              <a:defRPr/>
            </a:pPr>
            <a:r>
              <a:rPr lang="fr-FR" sz="2000" b="0" i="0" u="sng" strike="noStrike" cap="none" spc="0">
                <a:solidFill>
                  <a:srgbClr val="000000"/>
                </a:solidFill>
                <a:latin typeface="Calibri"/>
                <a:ea typeface="Calibri"/>
                <a:cs typeface="Calibri"/>
                <a:hlinkClick r:id="rId7" tooltip="https://dri.parisnanterre.fr/spel/apprendre-a-utiliser-gsuite/"/>
              </a:rPr>
              <a:t>Google workspace for education</a:t>
            </a:r>
            <a:r>
              <a:rPr lang="fr-FR" sz="2000" b="0" i="0" u="none" strike="noStrike" cap="none" spc="0">
                <a:solidFill>
                  <a:srgbClr val="000000"/>
                </a:solidFill>
                <a:latin typeface="Calibri"/>
                <a:ea typeface="Calibri"/>
                <a:cs typeface="Calibri"/>
              </a:rPr>
              <a:t> : </a:t>
            </a:r>
            <a:r>
              <a:rPr lang="fr-FR" sz="2000" b="1" i="0" u="none" strike="noStrike" cap="none" spc="0">
                <a:solidFill>
                  <a:srgbClr val="000000"/>
                </a:solidFill>
                <a:latin typeface="Calibri"/>
                <a:ea typeface="Arial"/>
                <a:cs typeface="Calibri"/>
              </a:rPr>
              <a:t>Google Drive </a:t>
            </a:r>
            <a:r>
              <a:rPr lang="fr-FR" sz="2000" b="0" i="0" u="none" strike="noStrike" cap="none" spc="0">
                <a:solidFill>
                  <a:srgbClr val="000000"/>
                </a:solidFill>
                <a:latin typeface="Calibri"/>
                <a:ea typeface="Calibri"/>
                <a:cs typeface="Calibri"/>
              </a:rPr>
              <a:t>(50 Go)</a:t>
            </a:r>
            <a:endParaRPr sz="2000" b="0" i="0" u="none" strike="noStrike" cap="none" spc="0">
              <a:solidFill>
                <a:schemeClr val="tx1"/>
              </a:solidFill>
              <a:latin typeface="Times New Roman"/>
              <a:cs typeface="Times New Roman"/>
            </a:endParaRPr>
          </a:p>
          <a:p>
            <a:pPr marL="457200" lvl="1" indent="0">
              <a:lnSpc>
                <a:spcPct val="100000"/>
              </a:lnSpc>
              <a:spcAft>
                <a:spcPts val="601"/>
              </a:spcAft>
              <a:buClr>
                <a:srgbClr val="000000"/>
              </a:buClr>
              <a:buFont typeface="Police système Courant"/>
              <a:buNone/>
              <a:tabLst>
                <a:tab pos="0" algn="l"/>
              </a:tabLst>
              <a:defRPr/>
            </a:pPr>
            <a:r>
              <a:rPr lang="fr-FR" sz="2000" b="0" i="0" u="none" strike="noStrike" cap="none" spc="0">
                <a:solidFill>
                  <a:srgbClr val="000000"/>
                </a:solidFill>
                <a:latin typeface="Calibri"/>
                <a:ea typeface="Arial"/>
                <a:cs typeface="Calibri"/>
              </a:rPr>
              <a:t>=&gt; </a:t>
            </a:r>
            <a:r>
              <a:rPr lang="fr-FR" sz="2000" b="0" strike="noStrike" spc="0">
                <a:solidFill>
                  <a:srgbClr val="000000"/>
                </a:solidFill>
                <a:latin typeface="Calibri"/>
                <a:ea typeface="Arial"/>
              </a:rPr>
              <a:t>Accès avec vos identifiants UPN</a:t>
            </a:r>
            <a:br>
              <a:rPr/>
            </a:br>
            <a:r>
              <a:rPr lang="fr-FR" sz="1600" b="0" strike="noStrike" spc="-1">
                <a:solidFill>
                  <a:srgbClr val="000000"/>
                </a:solidFill>
                <a:latin typeface="Calibri"/>
              </a:rPr>
              <a:t> </a:t>
            </a:r>
            <a:endParaRPr lang="fr-FR" sz="1600" b="0" strike="noStrike" spc="0">
              <a:solidFill>
                <a:srgbClr val="000000"/>
              </a:solidFill>
              <a:latin typeface="Calibri"/>
            </a:endParaRPr>
          </a:p>
          <a:p>
            <a:pPr>
              <a:lnSpc>
                <a:spcPct val="90000"/>
              </a:lnSpc>
              <a:spcBef>
                <a:spcPts val="1001"/>
              </a:spcBef>
              <a:buNone/>
              <a:tabLst>
                <a:tab pos="0" algn="l"/>
              </a:tabLst>
              <a:defRPr/>
            </a:pPr>
            <a:r>
              <a:rPr lang="fr-FR" sz="1600" b="0" strike="noStrike" spc="-1">
                <a:solidFill>
                  <a:srgbClr val="000000"/>
                </a:solidFill>
                <a:latin typeface="Calibri"/>
                <a:ea typeface="Arial"/>
              </a:rPr>
              <a:t>Pour en savoir plus : </a:t>
            </a:r>
            <a:r>
              <a:rPr lang="fr-FR" sz="1600" b="0" strike="noStrike" spc="0">
                <a:solidFill>
                  <a:srgbClr val="000000"/>
                </a:solidFill>
                <a:latin typeface="Calibri"/>
                <a:ea typeface="Arial"/>
              </a:rPr>
              <a:t>Mathelier, D. Rendez-vous Numérique MSH Mondes 2022, </a:t>
            </a:r>
            <a:r>
              <a:rPr lang="fr-FR" sz="1600" b="0" u="sng" strike="noStrike" spc="0">
                <a:solidFill>
                  <a:srgbClr val="0563C1"/>
                </a:solidFill>
                <a:latin typeface="Calibri"/>
                <a:ea typeface="Arial"/>
                <a:hlinkClick r:id="rId8" tooltip="https://api.nakala.fr/data/10.34847/nkl.5aeek21o/390d0f65eeb7a6963e6c5ddb584764c15421575d"/>
              </a:rPr>
              <a:t>Quelles solutions de stockage pour mes données ?</a:t>
            </a:r>
            <a:endParaRPr lang="fr-FR" sz="1600" b="0" strike="noStrike" spc="0">
              <a:solidFill>
                <a:srgbClr val="000000"/>
              </a:solidFill>
              <a:latin typeface="Calibri"/>
              <a:ea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47" name="Image 7"/>
          <p:cNvPicPr/>
          <p:nvPr/>
        </p:nvPicPr>
        <p:blipFill>
          <a:blip r:embed="rId3"/>
          <a:stretch/>
        </p:blipFill>
        <p:spPr bwMode="auto">
          <a:xfrm>
            <a:off x="0" y="0"/>
            <a:ext cx="12191760" cy="6857640"/>
          </a:xfrm>
          <a:prstGeom prst="rect">
            <a:avLst/>
          </a:prstGeom>
          <a:ln w="0">
            <a:noFill/>
          </a:ln>
        </p:spPr>
      </p:pic>
      <p:sp>
        <p:nvSpPr>
          <p:cNvPr id="548" name="PlaceHolder 1"/>
          <p:cNvSpPr>
            <a:spLocks noGrp="1"/>
          </p:cNvSpPr>
          <p:nvPr>
            <p:ph type="title"/>
          </p:nvPr>
        </p:nvSpPr>
        <p:spPr bwMode="auto">
          <a:xfrm>
            <a:off x="0" y="365040"/>
            <a:ext cx="12191760" cy="97524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Choisir une solution de sauvegarde</a:t>
            </a:r>
            <a:endParaRPr lang="fr-FR" sz="4400" b="0" strike="noStrike" spc="-1">
              <a:solidFill>
                <a:srgbClr val="000000"/>
              </a:solidFill>
              <a:latin typeface="Calibri"/>
            </a:endParaRPr>
          </a:p>
        </p:txBody>
      </p:sp>
      <p:sp>
        <p:nvSpPr>
          <p:cNvPr id="549" name="PlaceHolder 2"/>
          <p:cNvSpPr>
            <a:spLocks noGrp="1"/>
          </p:cNvSpPr>
          <p:nvPr>
            <p:ph/>
          </p:nvPr>
        </p:nvSpPr>
        <p:spPr bwMode="auto">
          <a:xfrm>
            <a:off x="894587" y="1556640"/>
            <a:ext cx="10359664" cy="453600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lnSpcReduction="10000"/>
          </a:bodyPr>
          <a:lstStyle/>
          <a:p>
            <a:pPr marL="365040" indent="-349200">
              <a:lnSpc>
                <a:spcPct val="120000"/>
              </a:lnSpc>
              <a:spcBef>
                <a:spcPts val="1001"/>
              </a:spcBef>
              <a:spcAft>
                <a:spcPts val="601"/>
              </a:spcAft>
              <a:buClr>
                <a:srgbClr val="000000"/>
              </a:buClr>
              <a:buFont typeface="Police système Courant"/>
              <a:buChar char="–"/>
              <a:defRPr/>
            </a:pPr>
            <a:r>
              <a:rPr lang="fr-FR" sz="2800" b="0" strike="noStrike" spc="-1">
                <a:solidFill>
                  <a:srgbClr val="000000"/>
                </a:solidFill>
                <a:latin typeface="Calibri"/>
                <a:ea typeface="Arial"/>
              </a:rPr>
              <a:t>Sauvegarde efficace = duplication et stockage </a:t>
            </a:r>
            <a:br>
              <a:rPr/>
            </a:br>
            <a:r>
              <a:rPr lang="fr-FR" sz="2800" b="0" strike="noStrike" spc="-1">
                <a:solidFill>
                  <a:srgbClr val="000000"/>
                </a:solidFill>
                <a:latin typeface="Calibri"/>
                <a:ea typeface="Arial"/>
              </a:rPr>
              <a:t>des données à différents endroits, sur différents supports, </a:t>
            </a:r>
            <a:br>
              <a:rPr/>
            </a:br>
            <a:r>
              <a:rPr lang="fr-FR" sz="2800" b="0" strike="noStrike" spc="-1">
                <a:solidFill>
                  <a:srgbClr val="000000"/>
                </a:solidFill>
                <a:latin typeface="Calibri"/>
                <a:ea typeface="Arial"/>
              </a:rPr>
              <a:t>à différents moments</a:t>
            </a:r>
            <a:endParaRPr lang="fr-FR" sz="2800" b="0" strike="noStrike" spc="-1">
              <a:solidFill>
                <a:srgbClr val="000000"/>
              </a:solidFill>
              <a:latin typeface="Calibri"/>
            </a:endParaRPr>
          </a:p>
          <a:p>
            <a:pPr marL="365040" indent="-349200">
              <a:lnSpc>
                <a:spcPct val="120000"/>
              </a:lnSpc>
              <a:spcBef>
                <a:spcPts val="1001"/>
              </a:spcBef>
              <a:spcAft>
                <a:spcPts val="601"/>
              </a:spcAft>
              <a:buClr>
                <a:srgbClr val="000000"/>
              </a:buClr>
              <a:buFont typeface="Police système Courant"/>
              <a:buChar char="–"/>
              <a:defRPr/>
            </a:pPr>
            <a:r>
              <a:rPr lang="fr-FR" sz="2800" b="0" u="sng" strike="noStrike" spc="-1">
                <a:solidFill>
                  <a:srgbClr val="0563C1"/>
                </a:solidFill>
                <a:latin typeface="Calibri"/>
                <a:ea typeface="Arial"/>
                <a:hlinkClick r:id="rId4" tooltip="https://prezi.com/ooexm1gxf91l/stockage-des-donnees-la-regle-du-3-2-1/"/>
              </a:rPr>
              <a:t>Règle du 3-2-1</a:t>
            </a:r>
            <a:r>
              <a:rPr lang="fr-FR" sz="1600" b="0" strike="noStrike" spc="0">
                <a:solidFill>
                  <a:srgbClr val="000000"/>
                </a:solidFill>
                <a:latin typeface="Calibri"/>
                <a:ea typeface="Arial"/>
              </a:rPr>
              <a:t> </a:t>
            </a:r>
            <a:r>
              <a:rPr lang="fr-FR" sz="2800" b="0" strike="noStrike" spc="0">
                <a:solidFill>
                  <a:srgbClr val="000000"/>
                </a:solidFill>
                <a:latin typeface="Calibri"/>
                <a:ea typeface="Arial"/>
              </a:rPr>
              <a:t>: garder </a:t>
            </a:r>
            <a:r>
              <a:rPr lang="fr-FR" sz="2800" b="1" strike="noStrike" spc="-1">
                <a:solidFill>
                  <a:srgbClr val="000000"/>
                </a:solidFill>
                <a:latin typeface="Calibri"/>
                <a:ea typeface="Arial"/>
              </a:rPr>
              <a:t>3</a:t>
            </a:r>
            <a:r>
              <a:rPr lang="fr-FR" sz="2800" b="0" strike="noStrike" spc="-1">
                <a:solidFill>
                  <a:srgbClr val="000000"/>
                </a:solidFill>
                <a:latin typeface="Calibri"/>
                <a:ea typeface="Arial"/>
              </a:rPr>
              <a:t> exemplaires des données, sur </a:t>
            </a:r>
            <a:r>
              <a:rPr lang="fr-FR" sz="2800" b="1" strike="noStrike" spc="-1">
                <a:solidFill>
                  <a:srgbClr val="000000"/>
                </a:solidFill>
                <a:latin typeface="Calibri"/>
                <a:ea typeface="Arial"/>
              </a:rPr>
              <a:t>2</a:t>
            </a:r>
            <a:r>
              <a:rPr lang="fr-FR" sz="2800" b="0" strike="noStrike" spc="-1">
                <a:solidFill>
                  <a:srgbClr val="000000"/>
                </a:solidFill>
                <a:latin typeface="Calibri"/>
                <a:ea typeface="Arial"/>
              </a:rPr>
              <a:t> supports ou technologies différents, dont </a:t>
            </a:r>
            <a:r>
              <a:rPr lang="fr-FR" sz="2800" b="1" strike="noStrike" spc="-1">
                <a:solidFill>
                  <a:srgbClr val="000000"/>
                </a:solidFill>
                <a:latin typeface="Calibri"/>
                <a:ea typeface="Arial"/>
              </a:rPr>
              <a:t>1</a:t>
            </a:r>
            <a:r>
              <a:rPr lang="fr-FR" sz="2800" b="0" strike="noStrike" spc="-1">
                <a:solidFill>
                  <a:srgbClr val="000000"/>
                </a:solidFill>
                <a:latin typeface="Calibri"/>
                <a:ea typeface="Arial"/>
              </a:rPr>
              <a:t> se trouve hors site</a:t>
            </a:r>
            <a:endParaRPr lang="fr-FR" sz="2800" b="0" strike="noStrike" spc="-1">
              <a:solidFill>
                <a:srgbClr val="000000"/>
              </a:solidFill>
              <a:latin typeface="Calibri"/>
            </a:endParaRPr>
          </a:p>
          <a:p>
            <a:pPr marL="365040" indent="-349200">
              <a:lnSpc>
                <a:spcPct val="120000"/>
              </a:lnSpc>
              <a:spcBef>
                <a:spcPts val="1001"/>
              </a:spcBef>
              <a:spcAft>
                <a:spcPts val="601"/>
              </a:spcAft>
              <a:buClr>
                <a:srgbClr val="000000"/>
              </a:buClr>
              <a:buFont typeface="Police système Courant"/>
              <a:buChar char="–"/>
              <a:defRPr/>
            </a:pPr>
            <a:r>
              <a:rPr lang="fr-FR" sz="2800" b="0" strike="noStrike" spc="-1">
                <a:solidFill>
                  <a:srgbClr val="000000"/>
                </a:solidFill>
                <a:latin typeface="Calibri"/>
                <a:ea typeface="Arial"/>
              </a:rPr>
              <a:t>Réfléchir à une stratégie de sauvegarde, notamment lors des points d’étape d’un projet, et gérer les différentes versions (sans trop les multiplier)</a:t>
            </a:r>
            <a:endParaRPr lang="fr-FR" sz="2800" b="0" strike="noStrike" spc="-1">
              <a:solidFill>
                <a:srgbClr val="000000"/>
              </a:solidFill>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51" name="Espace réservé du contenu 6"/>
          <p:cNvPicPr/>
          <p:nvPr/>
        </p:nvPicPr>
        <p:blipFill>
          <a:blip r:embed="rId4"/>
          <a:stretch/>
        </p:blipFill>
        <p:spPr bwMode="auto">
          <a:xfrm>
            <a:off x="1755337" y="1076015"/>
            <a:ext cx="8575911" cy="4933805"/>
          </a:xfrm>
          <a:prstGeom prst="rect">
            <a:avLst/>
          </a:prstGeom>
          <a:ln w="0">
            <a:noFill/>
          </a:ln>
        </p:spPr>
      </p:pic>
      <p:sp>
        <p:nvSpPr>
          <p:cNvPr id="553" name="PlaceHolder 2"/>
          <p:cNvSpPr>
            <a:spLocks noGrp="1"/>
          </p:cNvSpPr>
          <p:nvPr>
            <p:ph type="title"/>
          </p:nvPr>
        </p:nvSpPr>
        <p:spPr bwMode="auto">
          <a:xfrm>
            <a:off x="1522080" y="-27720"/>
            <a:ext cx="8867880" cy="975240"/>
          </a:xfrm>
          <a:prstGeom prst="rect">
            <a:avLst/>
          </a:prstGeom>
          <a:noFill/>
          <a:ln w="0">
            <a:noFill/>
          </a:ln>
        </p:spPr>
        <p:txBody>
          <a:bodyPr anchor="ctr">
            <a:normAutofit/>
          </a:bodyPr>
          <a:lstStyle/>
          <a:p>
            <a:pPr algn="ctr">
              <a:lnSpc>
                <a:spcPct val="90000"/>
              </a:lnSpc>
              <a:buNone/>
              <a:defRPr/>
            </a:pPr>
            <a:r>
              <a:rPr lang="fr-FR" b="0" strike="noStrike" spc="-1">
                <a:solidFill>
                  <a:srgbClr val="000000"/>
                </a:solidFill>
                <a:latin typeface="Calibri"/>
                <a:ea typeface="Arial"/>
                <a:cs typeface="Calibri"/>
              </a:rPr>
              <a:t>Trois phases de sauvegardes</a:t>
            </a:r>
            <a:endParaRPr lang="fr-FR" b="0" strike="noStrike" spc="-1">
              <a:solidFill>
                <a:srgbClr val="000000"/>
              </a:solidFill>
              <a:latin typeface="Calibri"/>
              <a:cs typeface="Calibri"/>
            </a:endParaRPr>
          </a:p>
        </p:txBody>
      </p:sp>
      <p:sp>
        <p:nvSpPr>
          <p:cNvPr id="1042403323" name="ZoneTexte 1042403322"/>
          <p:cNvSpPr txBox="1"/>
          <p:nvPr/>
        </p:nvSpPr>
        <p:spPr bwMode="auto">
          <a:xfrm>
            <a:off x="1713392" y="6361338"/>
            <a:ext cx="9014875"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600">
                <a:latin typeface="Calibri"/>
                <a:cs typeface="Calibri"/>
              </a:rPr>
              <a:t>DoRANum (2021). </a:t>
            </a:r>
            <a:r>
              <a:rPr sz="1600" b="0" u="sng">
                <a:latin typeface="Calibri"/>
                <a:cs typeface="Calibri"/>
                <a:hlinkClick r:id="rId5" tooltip="https://doranum.fr/stockage-archivage/stockage-partage-archivage-quelles-differences_10_13143_5dax-qp58/"/>
              </a:rPr>
              <a:t>Stockage, partage et archivage : quelles différences ?</a:t>
            </a:r>
            <a:r>
              <a:rPr sz="1600" b="0">
                <a:latin typeface="Calibri"/>
                <a:cs typeface="Calibri"/>
              </a:rPr>
              <a:t> </a:t>
            </a:r>
            <a:r>
              <a:rPr sz="1600" b="0" i="0" u="none">
                <a:solidFill>
                  <a:srgbClr val="000000"/>
                </a:solidFill>
                <a:latin typeface="Calibri"/>
                <a:ea typeface="Times New Roman"/>
                <a:cs typeface="Calibri"/>
              </a:rPr>
              <a:t>2021 DOI : 10.13143/5dax-qp58</a:t>
            </a:r>
            <a:endParaRPr sz="1600" b="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260" name="Image 7"/>
          <p:cNvPicPr/>
          <p:nvPr/>
        </p:nvPicPr>
        <p:blipFill>
          <a:blip r:embed="rId3"/>
          <a:stretch/>
        </p:blipFill>
        <p:spPr bwMode="auto">
          <a:xfrm>
            <a:off x="0" y="322920"/>
            <a:ext cx="12191760" cy="6857640"/>
          </a:xfrm>
          <a:prstGeom prst="rect">
            <a:avLst/>
          </a:prstGeom>
          <a:ln w="0">
            <a:noFill/>
          </a:ln>
        </p:spPr>
      </p:pic>
      <p:sp>
        <p:nvSpPr>
          <p:cNvPr id="261" name="PlaceHolder 1"/>
          <p:cNvSpPr>
            <a:spLocks noGrp="1"/>
          </p:cNvSpPr>
          <p:nvPr>
            <p:ph type="title"/>
          </p:nvPr>
        </p:nvSpPr>
        <p:spPr bwMode="auto">
          <a:xfrm>
            <a:off x="838080" y="322920"/>
            <a:ext cx="10515240" cy="132516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Programme</a:t>
            </a:r>
            <a:endParaRPr lang="fr-FR" sz="4400" b="0" strike="noStrike" spc="-1">
              <a:solidFill>
                <a:srgbClr val="000000"/>
              </a:solidFill>
              <a:latin typeface="Calibri"/>
            </a:endParaRPr>
          </a:p>
        </p:txBody>
      </p:sp>
      <p:sp>
        <p:nvSpPr>
          <p:cNvPr id="262" name="PlaceHolder 2"/>
          <p:cNvSpPr>
            <a:spLocks noGrp="1"/>
          </p:cNvSpPr>
          <p:nvPr>
            <p:ph/>
          </p:nvPr>
        </p:nvSpPr>
        <p:spPr bwMode="auto">
          <a:xfrm>
            <a:off x="1286279" y="1540416"/>
            <a:ext cx="5256360" cy="3960000"/>
          </a:xfrm>
          <a:prstGeom prst="rect">
            <a:avLst/>
          </a:prstGeom>
          <a:noFill/>
          <a:ln w="0">
            <a:noFill/>
          </a:ln>
        </p:spPr>
        <p:txBody>
          <a:bodyPr anchor="t">
            <a:normAutofit fontScale="77500" lnSpcReduction="20000"/>
          </a:bodyPr>
          <a:lstStyle/>
          <a:p>
            <a:pPr marL="571500" indent="-571500">
              <a:lnSpc>
                <a:spcPct val="100000"/>
              </a:lnSpc>
              <a:spcBef>
                <a:spcPts val="1001"/>
              </a:spcBef>
              <a:spcAft>
                <a:spcPts val="1001"/>
              </a:spcAft>
              <a:buClr>
                <a:srgbClr val="000000"/>
              </a:buClr>
              <a:buFont typeface="+mj-lt"/>
              <a:buAutoNum type="romanUcPeriod"/>
              <a:defRPr/>
            </a:pPr>
            <a:r>
              <a:rPr lang="fr-FR" sz="2800" b="0" strike="noStrike" spc="-1">
                <a:solidFill>
                  <a:srgbClr val="000000"/>
                </a:solidFill>
                <a:latin typeface="Calibri Light"/>
                <a:ea typeface="Arial"/>
              </a:rPr>
              <a:t>Introduction et définitions</a:t>
            </a:r>
            <a:endParaRPr/>
          </a:p>
          <a:p>
            <a:pPr marL="648000" lvl="1">
              <a:lnSpc>
                <a:spcPct val="100000"/>
              </a:lnSpc>
              <a:spcBef>
                <a:spcPts val="0"/>
              </a:spcBef>
              <a:buClr>
                <a:srgbClr val="000000"/>
              </a:buClr>
              <a:defRPr/>
            </a:pPr>
            <a:r>
              <a:rPr lang="fr-FR" spc="-1">
                <a:solidFill>
                  <a:srgbClr val="000000"/>
                </a:solidFill>
                <a:latin typeface="Calibri Light"/>
              </a:rPr>
              <a:t>Science ouverte</a:t>
            </a:r>
            <a:endParaRPr/>
          </a:p>
          <a:p>
            <a:pPr marL="648000" lvl="1">
              <a:lnSpc>
                <a:spcPct val="100000"/>
              </a:lnSpc>
              <a:spcBef>
                <a:spcPts val="0"/>
              </a:spcBef>
              <a:buClr>
                <a:srgbClr val="000000"/>
              </a:buClr>
              <a:defRPr/>
            </a:pPr>
            <a:r>
              <a:rPr lang="fr-FR" spc="-1">
                <a:solidFill>
                  <a:srgbClr val="000000"/>
                </a:solidFill>
                <a:latin typeface="Calibri Light"/>
              </a:rPr>
              <a:t>Science et société</a:t>
            </a:r>
            <a:endParaRPr/>
          </a:p>
          <a:p>
            <a:pPr marL="648000" lvl="1">
              <a:lnSpc>
                <a:spcPct val="100000"/>
              </a:lnSpc>
              <a:spcBef>
                <a:spcPts val="0"/>
              </a:spcBef>
              <a:buClr>
                <a:srgbClr val="000000"/>
              </a:buClr>
              <a:defRPr/>
            </a:pPr>
            <a:r>
              <a:rPr lang="fr-FR" spc="-1">
                <a:solidFill>
                  <a:srgbClr val="000000"/>
                </a:solidFill>
                <a:latin typeface="Calibri Light"/>
              </a:rPr>
              <a:t>Données de la recherche</a:t>
            </a:r>
            <a:endParaRPr/>
          </a:p>
          <a:p>
            <a:pPr marL="648000" lvl="1">
              <a:lnSpc>
                <a:spcPct val="100000"/>
              </a:lnSpc>
              <a:spcBef>
                <a:spcPts val="0"/>
              </a:spcBef>
              <a:buClr>
                <a:srgbClr val="000000"/>
              </a:buClr>
              <a:defRPr/>
            </a:pPr>
            <a:r>
              <a:rPr lang="fr-FR" spc="-1">
                <a:solidFill>
                  <a:srgbClr val="000000"/>
                </a:solidFill>
                <a:latin typeface="Calibri Light"/>
              </a:rPr>
              <a:t>Cycle de vie des données</a:t>
            </a:r>
            <a:endParaRPr/>
          </a:p>
          <a:p>
            <a:pPr marL="514439" indent="-514439">
              <a:lnSpc>
                <a:spcPct val="100000"/>
              </a:lnSpc>
              <a:spcBef>
                <a:spcPts val="1001"/>
              </a:spcBef>
              <a:spcAft>
                <a:spcPts val="1001"/>
              </a:spcAft>
              <a:buClr>
                <a:srgbClr val="000000"/>
              </a:buClr>
              <a:buFont typeface="Calibri Light"/>
              <a:buAutoNum type="romanUcPeriod"/>
              <a:defRPr/>
            </a:pPr>
            <a:r>
              <a:rPr lang="fr-FR" sz="2800" b="0" strike="noStrike" spc="-1">
                <a:solidFill>
                  <a:srgbClr val="000000"/>
                </a:solidFill>
                <a:latin typeface="Calibri Light"/>
                <a:ea typeface="Arial"/>
              </a:rPr>
              <a:t>FAIRisation et bonnes pratiques</a:t>
            </a:r>
            <a:endParaRPr/>
          </a:p>
          <a:p>
            <a:pPr marL="648000" lvl="1">
              <a:lnSpc>
                <a:spcPct val="100000"/>
              </a:lnSpc>
              <a:spcBef>
                <a:spcPts val="0"/>
              </a:spcBef>
              <a:buClr>
                <a:srgbClr val="000000"/>
              </a:buClr>
              <a:defRPr/>
            </a:pPr>
            <a:r>
              <a:rPr lang="fr-FR" spc="-1">
                <a:solidFill>
                  <a:srgbClr val="000000"/>
                </a:solidFill>
                <a:latin typeface="Calibri Light"/>
              </a:rPr>
              <a:t>Principes FAIR</a:t>
            </a:r>
            <a:endParaRPr/>
          </a:p>
          <a:p>
            <a:pPr marL="648000" lvl="1">
              <a:lnSpc>
                <a:spcPct val="100000"/>
              </a:lnSpc>
              <a:spcBef>
                <a:spcPts val="0"/>
              </a:spcBef>
              <a:buClr>
                <a:srgbClr val="000000"/>
              </a:buClr>
              <a:defRPr/>
            </a:pPr>
            <a:r>
              <a:rPr lang="fr-FR" b="0" strike="noStrike" spc="-1">
                <a:solidFill>
                  <a:srgbClr val="000000"/>
                </a:solidFill>
                <a:latin typeface="Calibri Light"/>
              </a:rPr>
              <a:t>Identifiants pérennes</a:t>
            </a:r>
            <a:endParaRPr/>
          </a:p>
          <a:p>
            <a:pPr marL="648000" lvl="1">
              <a:lnSpc>
                <a:spcPct val="100000"/>
              </a:lnSpc>
              <a:spcBef>
                <a:spcPts val="0"/>
              </a:spcBef>
              <a:buClr>
                <a:srgbClr val="000000"/>
              </a:buClr>
              <a:defRPr/>
            </a:pPr>
            <a:r>
              <a:rPr lang="fr-FR" spc="-1">
                <a:solidFill>
                  <a:srgbClr val="000000"/>
                </a:solidFill>
                <a:latin typeface="Calibri Light"/>
              </a:rPr>
              <a:t>Métadonnées</a:t>
            </a:r>
            <a:endParaRPr/>
          </a:p>
          <a:p>
            <a:pPr marL="648000" lvl="1">
              <a:lnSpc>
                <a:spcPct val="100000"/>
              </a:lnSpc>
              <a:spcBef>
                <a:spcPts val="0"/>
              </a:spcBef>
              <a:buClr>
                <a:srgbClr val="000000"/>
              </a:buClr>
              <a:defRPr/>
            </a:pPr>
            <a:r>
              <a:rPr lang="fr-FR" b="0" strike="noStrike" spc="-1">
                <a:solidFill>
                  <a:srgbClr val="000000"/>
                </a:solidFill>
                <a:latin typeface="Calibri Light"/>
              </a:rPr>
              <a:t>Bonnes pratiques</a:t>
            </a:r>
            <a:endParaRPr lang="fr-FR" b="0" strike="noStrike" spc="-1">
              <a:solidFill>
                <a:srgbClr val="000000"/>
              </a:solidFill>
              <a:latin typeface="Calibri"/>
            </a:endParaRPr>
          </a:p>
          <a:p>
            <a:pPr marL="514439" indent="-514439">
              <a:lnSpc>
                <a:spcPct val="100000"/>
              </a:lnSpc>
              <a:spcBef>
                <a:spcPts val="1001"/>
              </a:spcBef>
              <a:spcAft>
                <a:spcPts val="1001"/>
              </a:spcAft>
              <a:buClr>
                <a:srgbClr val="000000"/>
              </a:buClr>
              <a:buFont typeface="Calibri Light"/>
              <a:buAutoNum type="romanUcPeriod"/>
              <a:defRPr/>
            </a:pPr>
            <a:r>
              <a:rPr lang="fr-FR" sz="2800" b="0" strike="noStrike" spc="-1">
                <a:solidFill>
                  <a:srgbClr val="000000"/>
                </a:solidFill>
                <a:latin typeface="Calibri Light"/>
                <a:ea typeface="Arial"/>
              </a:rPr>
              <a:t>Cadre réglementaire</a:t>
            </a:r>
            <a:endParaRPr/>
          </a:p>
          <a:p>
            <a:pPr marL="514439" indent="-514439">
              <a:lnSpc>
                <a:spcPct val="100000"/>
              </a:lnSpc>
              <a:spcBef>
                <a:spcPts val="1001"/>
              </a:spcBef>
              <a:spcAft>
                <a:spcPts val="1001"/>
              </a:spcAft>
              <a:buClr>
                <a:srgbClr val="000000"/>
              </a:buClr>
              <a:buFont typeface="Calibri Light"/>
              <a:buAutoNum type="romanUcPeriod"/>
              <a:defRPr/>
            </a:pPr>
            <a:r>
              <a:rPr lang="fr-FR" spc="-1">
                <a:solidFill>
                  <a:srgbClr val="000000"/>
                </a:solidFill>
                <a:latin typeface="Calibri Light"/>
              </a:rPr>
              <a:t>Pour conclure : le PGD</a:t>
            </a:r>
            <a:endParaRPr lang="fr-FR" sz="2800" b="0" strike="noStrike" spc="-1">
              <a:solidFill>
                <a:srgbClr val="000000"/>
              </a:solidFill>
              <a:latin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54" name="Image 7"/>
          <p:cNvPicPr/>
          <p:nvPr/>
        </p:nvPicPr>
        <p:blipFill>
          <a:blip r:embed="rId3"/>
          <a:stretch/>
        </p:blipFill>
        <p:spPr bwMode="auto">
          <a:xfrm>
            <a:off x="0" y="365040"/>
            <a:ext cx="12191760" cy="6857640"/>
          </a:xfrm>
          <a:prstGeom prst="rect">
            <a:avLst/>
          </a:prstGeom>
          <a:ln w="0">
            <a:noFill/>
          </a:ln>
        </p:spPr>
      </p:pic>
      <p:sp>
        <p:nvSpPr>
          <p:cNvPr id="555" name="PlaceHolder 1"/>
          <p:cNvSpPr>
            <a:spLocks noGrp="1"/>
          </p:cNvSpPr>
          <p:nvPr>
            <p:ph type="title"/>
          </p:nvPr>
        </p:nvSpPr>
        <p:spPr bwMode="auto">
          <a:xfrm>
            <a:off x="0" y="365040"/>
            <a:ext cx="12191760" cy="10472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Choisir une solution de partage</a:t>
            </a:r>
            <a:endParaRPr lang="fr-FR" sz="4400" b="0" strike="noStrike" spc="-1">
              <a:solidFill>
                <a:srgbClr val="000000"/>
              </a:solidFill>
              <a:latin typeface="Calibri"/>
            </a:endParaRPr>
          </a:p>
        </p:txBody>
      </p:sp>
      <p:sp>
        <p:nvSpPr>
          <p:cNvPr id="556" name="PlaceHolder 2"/>
          <p:cNvSpPr>
            <a:spLocks noGrp="1"/>
          </p:cNvSpPr>
          <p:nvPr>
            <p:ph/>
          </p:nvPr>
        </p:nvSpPr>
        <p:spPr bwMode="auto">
          <a:xfrm>
            <a:off x="1414800" y="1556639"/>
            <a:ext cx="9608146" cy="4623270"/>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fontScale="90000" lnSpcReduction="12000"/>
          </a:bodyPr>
          <a:lstStyle/>
          <a:p>
            <a:pPr>
              <a:lnSpc>
                <a:spcPct val="120000"/>
              </a:lnSpc>
              <a:spcBef>
                <a:spcPts val="1001"/>
              </a:spcBef>
              <a:spcAft>
                <a:spcPts val="1199"/>
              </a:spcAft>
              <a:buNone/>
              <a:tabLst>
                <a:tab pos="0" algn="l"/>
              </a:tabLst>
              <a:defRPr/>
            </a:pPr>
            <a:r>
              <a:rPr lang="fr-FR" sz="3000" b="1" strike="noStrike" spc="-1">
                <a:solidFill>
                  <a:srgbClr val="000000"/>
                </a:solidFill>
                <a:latin typeface="Calibri"/>
                <a:ea typeface="Arial"/>
              </a:rPr>
              <a:t>   Entrepôt de données </a:t>
            </a:r>
            <a:r>
              <a:rPr lang="fr-FR" sz="3000" b="0" strike="noStrike" spc="-1">
                <a:solidFill>
                  <a:srgbClr val="000000"/>
                </a:solidFill>
                <a:latin typeface="Calibri"/>
                <a:ea typeface="Arial"/>
              </a:rPr>
              <a:t>= service en ligne permettant la collecte, la description, la conservation, la recherche et la diffusion </a:t>
            </a:r>
            <a:br>
              <a:rPr/>
            </a:br>
            <a:r>
              <a:rPr lang="fr-FR" sz="3000" b="0" strike="noStrike" spc="-1">
                <a:solidFill>
                  <a:srgbClr val="000000"/>
                </a:solidFill>
                <a:latin typeface="Calibri"/>
                <a:ea typeface="Arial"/>
              </a:rPr>
              <a:t>des jeux de données. </a:t>
            </a:r>
            <a:r>
              <a:rPr lang="fr-FR" sz="1800" b="0" u="sng" strike="noStrike" spc="-1">
                <a:solidFill>
                  <a:srgbClr val="0563C1"/>
                </a:solidFill>
                <a:latin typeface="Calibri"/>
                <a:ea typeface="Arial"/>
                <a:hlinkClick r:id="rId4" tooltip="https://data.ird.fr/entrepots-de-donnees-2/"/>
              </a:rPr>
              <a:t>IRD </a:t>
            </a:r>
            <a:r>
              <a:rPr lang="fr-FR" sz="1800" b="0" strike="noStrike" spc="-1">
                <a:solidFill>
                  <a:srgbClr val="000000"/>
                </a:solidFill>
                <a:latin typeface="Calibri"/>
                <a:ea typeface="Arial"/>
              </a:rPr>
              <a:t>Data, Entrepôts de données.</a:t>
            </a:r>
            <a:endParaRPr lang="fr-FR" sz="3000" b="0" strike="noStrike" spc="-1">
              <a:solidFill>
                <a:srgbClr val="000000"/>
              </a:solidFill>
              <a:latin typeface="Calibri"/>
            </a:endParaRPr>
          </a:p>
          <a:p>
            <a:pPr marL="628649" lvl="1" indent="-228600">
              <a:lnSpc>
                <a:spcPct val="9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Entrepôts disciplinaires : ex. </a:t>
            </a:r>
            <a:r>
              <a:rPr lang="fr-FR" sz="2200" b="0" u="sng" strike="noStrike" spc="-1">
                <a:solidFill>
                  <a:srgbClr val="0563C1"/>
                </a:solidFill>
                <a:latin typeface="Calibri"/>
                <a:ea typeface="Arial"/>
                <a:hlinkClick r:id="rId5" tooltip="https://www.nakala.fr/"/>
              </a:rPr>
              <a:t>Nakala</a:t>
            </a:r>
            <a:r>
              <a:rPr lang="fr-FR" sz="2200" b="0" strike="noStrike" spc="-1">
                <a:solidFill>
                  <a:srgbClr val="000000"/>
                </a:solidFill>
                <a:latin typeface="Calibri"/>
                <a:ea typeface="Arial"/>
              </a:rPr>
              <a:t> pour les SHS</a:t>
            </a:r>
            <a:endParaRPr sz="2200" b="0" strike="noStrike" spc="-1">
              <a:solidFill>
                <a:srgbClr val="000000"/>
              </a:solidFill>
              <a:latin typeface="Calibri"/>
            </a:endParaRPr>
          </a:p>
          <a:p>
            <a:pPr marL="628649" lvl="1" indent="-228600">
              <a:lnSpc>
                <a:spcPct val="9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Entrepôts institutionnels : ex. instance UPN de </a:t>
            </a:r>
            <a:r>
              <a:rPr lang="fr-FR" sz="2200" b="0" u="sng" strike="noStrike" spc="-1">
                <a:solidFill>
                  <a:srgbClr val="0563C1"/>
                </a:solidFill>
                <a:latin typeface="Calibri"/>
                <a:ea typeface="Arial"/>
                <a:hlinkClick r:id="rId6" tooltip="https://recherche.data.gouv.fr/fr"/>
              </a:rPr>
              <a:t>RechercheDataGouv</a:t>
            </a:r>
            <a:endParaRPr sz="2200" b="0" strike="noStrike" spc="-1">
              <a:solidFill>
                <a:srgbClr val="000000"/>
              </a:solidFill>
              <a:latin typeface="Calibri"/>
            </a:endParaRPr>
          </a:p>
          <a:p>
            <a:pPr marL="628649" lvl="1" indent="-228600">
              <a:lnSpc>
                <a:spcPct val="9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Entrepôts généralistes : ex. </a:t>
            </a:r>
            <a:r>
              <a:rPr lang="fr-FR" sz="2200" b="0" u="sng" strike="noStrike" spc="-1">
                <a:solidFill>
                  <a:srgbClr val="0563C1"/>
                </a:solidFill>
                <a:latin typeface="Calibri"/>
                <a:ea typeface="Arial"/>
                <a:hlinkClick r:id="rId7" tooltip="https://zenodo.org/"/>
              </a:rPr>
              <a:t>Zenodo</a:t>
            </a:r>
            <a:r>
              <a:rPr lang="fr-FR" sz="2200" b="0" strike="noStrike" spc="-1">
                <a:solidFill>
                  <a:srgbClr val="000000"/>
                </a:solidFill>
                <a:latin typeface="Calibri"/>
                <a:ea typeface="Arial"/>
              </a:rPr>
              <a:t> </a:t>
            </a:r>
            <a:endParaRPr sz="2200" b="0" strike="noStrike" spc="-1">
              <a:solidFill>
                <a:srgbClr val="000000"/>
              </a:solidFill>
              <a:latin typeface="Calibri"/>
            </a:endParaRPr>
          </a:p>
          <a:p>
            <a:pPr marL="628649" lvl="1" indent="-228600">
              <a:lnSpc>
                <a:spcPct val="9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Entrepôts liés : ex. </a:t>
            </a:r>
            <a:r>
              <a:rPr lang="fr-FR" sz="2200" b="0" u="sng" strike="noStrike" spc="-1">
                <a:solidFill>
                  <a:srgbClr val="0563C1"/>
                </a:solidFill>
                <a:latin typeface="Calibri"/>
                <a:ea typeface="Arial"/>
                <a:hlinkClick r:id="rId8" tooltip="https://dataverse.harvard.edu/dataverse/cybergeo"/>
              </a:rPr>
              <a:t>Cybergeo Dataverse</a:t>
            </a:r>
            <a:r>
              <a:rPr lang="fr-FR" sz="2200" b="0" strike="noStrike" spc="-1">
                <a:solidFill>
                  <a:srgbClr val="000000"/>
                </a:solidFill>
                <a:latin typeface="Calibri"/>
                <a:ea typeface="Arial"/>
              </a:rPr>
              <a:t> (revue Cybergeo) </a:t>
            </a:r>
            <a:endParaRPr sz="2200" b="0" strike="noStrike" spc="-1">
              <a:solidFill>
                <a:srgbClr val="000000"/>
              </a:solidFill>
              <a:latin typeface="Calibri"/>
            </a:endParaRPr>
          </a:p>
          <a:p>
            <a:pPr marL="628649" lvl="1" indent="-228600">
              <a:lnSpc>
                <a:spcPct val="90000"/>
              </a:lnSpc>
              <a:spcBef>
                <a:spcPts val="1001"/>
              </a:spcBef>
              <a:buClr>
                <a:srgbClr val="000000"/>
              </a:buClr>
              <a:buFont typeface="Police système Courant"/>
              <a:buChar char="–"/>
              <a:tabLst>
                <a:tab pos="0" algn="l"/>
              </a:tabLst>
              <a:defRPr/>
            </a:pPr>
            <a:r>
              <a:rPr lang="fr-FR" sz="2200" b="0" strike="noStrike" spc="-1">
                <a:solidFill>
                  <a:srgbClr val="000000"/>
                </a:solidFill>
                <a:latin typeface="Calibri"/>
                <a:ea typeface="Arial"/>
              </a:rPr>
              <a:t>Annuaire d’entrepôts : ex. </a:t>
            </a:r>
            <a:r>
              <a:rPr lang="fr-FR" sz="2200" b="0" u="sng" strike="noStrike" spc="-1">
                <a:solidFill>
                  <a:srgbClr val="0563C1"/>
                </a:solidFill>
                <a:latin typeface="Calibri"/>
                <a:ea typeface="Arial"/>
                <a:hlinkClick r:id="rId9" tooltip="https://www.re3data.org/browse/by-subject/"/>
              </a:rPr>
              <a:t>Re3Data</a:t>
            </a:r>
            <a:r>
              <a:rPr lang="fr-FR" sz="2200" b="0" strike="noStrike" spc="-1">
                <a:solidFill>
                  <a:srgbClr val="000000"/>
                </a:solidFill>
                <a:latin typeface="Calibri"/>
                <a:ea typeface="Arial"/>
              </a:rPr>
              <a:t> </a:t>
            </a:r>
            <a:endParaRPr sz="2200" b="0" strike="noStrike" spc="0">
              <a:solidFill>
                <a:srgbClr val="000000"/>
              </a:solidFill>
              <a:latin typeface="Calibri"/>
              <a:ea typeface="Arial"/>
            </a:endParaRPr>
          </a:p>
          <a:p>
            <a:pPr marL="0" indent="0">
              <a:lnSpc>
                <a:spcPct val="90000"/>
              </a:lnSpc>
              <a:spcBef>
                <a:spcPts val="1000"/>
              </a:spcBef>
              <a:buClr>
                <a:srgbClr val="000000"/>
              </a:buClr>
              <a:buFont typeface="Police système Courant"/>
              <a:buNone/>
              <a:tabLst>
                <a:tab pos="0" algn="l"/>
              </a:tabLst>
              <a:defRPr/>
            </a:pPr>
            <a:endParaRPr sz="1800" b="0" strike="noStrike" spc="0">
              <a:solidFill>
                <a:srgbClr val="000000"/>
              </a:solidFill>
              <a:latin typeface="Calibri"/>
            </a:endParaRPr>
          </a:p>
          <a:p>
            <a:pPr algn="r">
              <a:lnSpc>
                <a:spcPct val="90000"/>
              </a:lnSpc>
              <a:spcBef>
                <a:spcPts val="1001"/>
              </a:spcBef>
              <a:buNone/>
              <a:tabLst>
                <a:tab pos="0" algn="l"/>
              </a:tabLst>
              <a:defRPr/>
            </a:pPr>
            <a:r>
              <a:rPr lang="fr-FR" sz="1800" b="0" i="0" strike="noStrike" cap="none" spc="0">
                <a:solidFill/>
                <a:latin typeface="Calibri"/>
                <a:ea typeface="Arial"/>
                <a:cs typeface="Calibri"/>
              </a:rPr>
              <a:t>DoRANum (2023), </a:t>
            </a:r>
            <a:r>
              <a:rPr lang="fr-FR" sz="1800" b="0" i="0" u="sng" strike="noStrike" cap="none" spc="0">
                <a:solidFill/>
                <a:latin typeface="Calibri"/>
                <a:ea typeface="Arial"/>
                <a:cs typeface="Calibri"/>
                <a:hlinkClick r:id="rId10" tooltip="https://doranum.fr/depot-entrepots/la-minute-entrepot_10_13143_nebn-bd46/"/>
              </a:rPr>
              <a:t>La minute entrepôt </a:t>
            </a:r>
            <a:r>
              <a:t>  </a:t>
            </a:r>
          </a:p>
          <a:p>
            <a:pPr algn="r">
              <a:lnSpc>
                <a:spcPct val="90000"/>
              </a:lnSpc>
              <a:spcBef>
                <a:spcPts val="1000"/>
              </a:spcBef>
              <a:buNone/>
              <a:tabLst>
                <a:tab pos="0" algn="l"/>
              </a:tabLst>
              <a:defRPr/>
            </a:pPr>
            <a:r>
              <a:rPr sz="1600" b="0" i="0" u="none">
                <a:solidFill>
                  <a:srgbClr val="000000"/>
                </a:solidFill>
                <a:latin typeface="Calibri"/>
                <a:ea typeface="Times New Roman"/>
                <a:cs typeface="Calibri"/>
              </a:rPr>
              <a:t>DOI : 10.13143/nebn-bd46</a:t>
            </a:r>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58" name="Image 24"/>
          <p:cNvPicPr/>
          <p:nvPr/>
        </p:nvPicPr>
        <p:blipFill>
          <a:blip r:embed="rId3"/>
          <a:stretch/>
        </p:blipFill>
        <p:spPr bwMode="auto">
          <a:xfrm>
            <a:off x="-38520" y="-4320"/>
            <a:ext cx="12191760" cy="6857640"/>
          </a:xfrm>
          <a:prstGeom prst="rect">
            <a:avLst/>
          </a:prstGeom>
          <a:ln w="0">
            <a:noFill/>
          </a:ln>
        </p:spPr>
      </p:pic>
      <p:sp>
        <p:nvSpPr>
          <p:cNvPr id="559" name="PlaceHolder 1"/>
          <p:cNvSpPr>
            <a:spLocks noGrp="1"/>
          </p:cNvSpPr>
          <p:nvPr>
            <p:ph type="title"/>
          </p:nvPr>
        </p:nvSpPr>
        <p:spPr bwMode="auto">
          <a:xfrm>
            <a:off x="46440" y="365040"/>
            <a:ext cx="12191760" cy="10472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Réutiliser des données</a:t>
            </a:r>
            <a:endParaRPr lang="fr-FR" sz="4400" b="0" strike="noStrike" spc="-1">
              <a:solidFill>
                <a:srgbClr val="000000"/>
              </a:solidFill>
              <a:latin typeface="Calibri"/>
            </a:endParaRPr>
          </a:p>
        </p:txBody>
      </p:sp>
      <p:sp>
        <p:nvSpPr>
          <p:cNvPr id="560" name="PlaceHolder 2"/>
          <p:cNvSpPr>
            <a:spLocks noGrp="1"/>
          </p:cNvSpPr>
          <p:nvPr>
            <p:ph/>
          </p:nvPr>
        </p:nvSpPr>
        <p:spPr bwMode="auto">
          <a:xfrm>
            <a:off x="698040" y="1443600"/>
            <a:ext cx="11322360" cy="4702680"/>
          </a:xfrm>
          <a:prstGeom prst="rect">
            <a:avLst/>
          </a:prstGeom>
          <a:noFill/>
          <a:ln w="0">
            <a:noFill/>
          </a:ln>
        </p:spPr>
        <p:txBody>
          <a:bodyPr numCol="1" spcCol="0" anchor="t">
            <a:normAutofit/>
          </a:bodyPr>
          <a:lstStyle/>
          <a:p>
            <a:pPr>
              <a:lnSpc>
                <a:spcPct val="113999"/>
              </a:lnSpc>
              <a:spcBef>
                <a:spcPts val="1001"/>
              </a:spcBef>
              <a:buNone/>
              <a:tabLst>
                <a:tab pos="0" algn="l"/>
              </a:tabLst>
              <a:defRPr/>
            </a:pPr>
            <a:r>
              <a:rPr lang="fr-FR" sz="2800" b="0" strike="noStrike" spc="-1">
                <a:solidFill>
                  <a:srgbClr val="000000"/>
                </a:solidFill>
                <a:latin typeface="Calibri"/>
                <a:ea typeface="Arial"/>
              </a:rPr>
              <a:t>1. Repérer un jeu de données </a:t>
            </a:r>
            <a:endParaRPr lang="fr-FR" sz="2800" b="0" strike="noStrike" spc="-1">
              <a:solidFill>
                <a:srgbClr val="000000"/>
              </a:solidFill>
              <a:latin typeface="Calibri"/>
            </a:endParaRPr>
          </a:p>
          <a:p>
            <a:pPr marL="228600" indent="-228600">
              <a:lnSpc>
                <a:spcPct val="113999"/>
              </a:lnSpc>
              <a:spcBef>
                <a:spcPts val="1001"/>
              </a:spcBef>
              <a:spcAft>
                <a:spcPts val="601"/>
              </a:spcAft>
              <a:buClr>
                <a:srgbClr val="000000"/>
              </a:buClr>
              <a:buFont typeface="Arial"/>
              <a:buChar char="–"/>
              <a:tabLst>
                <a:tab pos="0" algn="l"/>
              </a:tabLst>
              <a:defRPr/>
            </a:pPr>
            <a:r>
              <a:rPr lang="fr-FR" sz="2400" b="0" strike="noStrike" spc="-1">
                <a:solidFill>
                  <a:srgbClr val="000000"/>
                </a:solidFill>
                <a:latin typeface="Calibri"/>
                <a:ea typeface="Arial"/>
              </a:rPr>
              <a:t> Dans une publication</a:t>
            </a:r>
            <a:endParaRPr lang="fr-FR" sz="2400" b="0" strike="noStrike" spc="-1">
              <a:solidFill>
                <a:srgbClr val="000000"/>
              </a:solidFill>
              <a:latin typeface="Calibri"/>
            </a:endParaRPr>
          </a:p>
          <a:p>
            <a:pPr marL="228600" indent="-228600">
              <a:lnSpc>
                <a:spcPct val="113999"/>
              </a:lnSpc>
              <a:buClr>
                <a:srgbClr val="000000"/>
              </a:buClr>
              <a:buFont typeface="Arial"/>
              <a:buChar char="–"/>
              <a:tabLst>
                <a:tab pos="0" algn="l"/>
              </a:tabLst>
              <a:defRPr/>
            </a:pPr>
            <a:r>
              <a:rPr lang="fr-FR" sz="2400" b="0" strike="noStrike" spc="-1">
                <a:solidFill>
                  <a:srgbClr val="000000"/>
                </a:solidFill>
                <a:latin typeface="Calibri"/>
                <a:ea typeface="Arial"/>
              </a:rPr>
              <a:t> Dans un moteur de recherche, une BDD, un entrepôt, etc.</a:t>
            </a:r>
            <a:endParaRPr lang="fr-FR" sz="2400" b="0" strike="noStrike" spc="-1">
              <a:solidFill>
                <a:srgbClr val="000000"/>
              </a:solidFill>
              <a:latin typeface="Calibri"/>
            </a:endParaRPr>
          </a:p>
          <a:p>
            <a:pPr>
              <a:lnSpc>
                <a:spcPct val="113999"/>
              </a:lnSpc>
              <a:spcBef>
                <a:spcPts val="1001"/>
              </a:spcBef>
              <a:buNone/>
              <a:tabLst>
                <a:tab pos="0" algn="l"/>
              </a:tabLst>
              <a:defRPr/>
            </a:pPr>
            <a:r>
              <a:rPr lang="fr-FR" sz="2800" b="0" strike="noStrike" spc="-1">
                <a:solidFill>
                  <a:srgbClr val="000000"/>
                </a:solidFill>
                <a:latin typeface="Calibri"/>
                <a:ea typeface="Arial"/>
              </a:rPr>
              <a:t>2. Réutiliser ces données dans sa recherche</a:t>
            </a:r>
            <a:endParaRPr lang="fr-FR" sz="2800" b="0" strike="noStrike" spc="-1">
              <a:solidFill>
                <a:srgbClr val="000000"/>
              </a:solidFill>
              <a:latin typeface="Calibri"/>
            </a:endParaRPr>
          </a:p>
          <a:p>
            <a:pPr marL="228600" indent="-228600">
              <a:lnSpc>
                <a:spcPct val="113999"/>
              </a:lnSpc>
              <a:spcBef>
                <a:spcPts val="1001"/>
              </a:spcBef>
              <a:buClr>
                <a:srgbClr val="000000"/>
              </a:buClr>
              <a:buFont typeface="Arial"/>
              <a:buChar char="–"/>
              <a:tabLst>
                <a:tab pos="0" algn="l"/>
              </a:tabLst>
              <a:defRPr/>
            </a:pPr>
            <a:r>
              <a:rPr lang="fr-FR" sz="2400" b="0" strike="noStrike" spc="-1">
                <a:solidFill>
                  <a:srgbClr val="000000"/>
                </a:solidFill>
                <a:latin typeface="Calibri"/>
                <a:ea typeface="Arial"/>
              </a:rPr>
              <a:t>Vérifier les conditions de réutilisation </a:t>
            </a:r>
            <a:endParaRPr lang="fr-FR" sz="2400" b="0" strike="noStrike" spc="-1">
              <a:solidFill>
                <a:srgbClr val="000000"/>
              </a:solidFill>
              <a:latin typeface="Calibri"/>
            </a:endParaRPr>
          </a:p>
          <a:p>
            <a:pPr>
              <a:lnSpc>
                <a:spcPct val="113999"/>
              </a:lnSpc>
              <a:spcBef>
                <a:spcPts val="1800"/>
              </a:spcBef>
              <a:buNone/>
              <a:tabLst>
                <a:tab pos="0" algn="l"/>
              </a:tabLst>
              <a:defRPr/>
            </a:pPr>
            <a:r>
              <a:rPr lang="fr-FR" sz="2800" b="0" strike="noStrike" spc="-1">
                <a:solidFill>
                  <a:srgbClr val="000000"/>
                </a:solidFill>
                <a:latin typeface="Calibri"/>
                <a:ea typeface="Arial"/>
              </a:rPr>
              <a:t>3. Citer correctement ce jeu de données </a:t>
            </a:r>
            <a:endParaRPr lang="fr-FR" sz="2800" b="0" strike="noStrike" spc="-1">
              <a:solidFill>
                <a:srgbClr val="000000"/>
              </a:solidFill>
              <a:latin typeface="Calibri"/>
            </a:endParaRPr>
          </a:p>
          <a:p>
            <a:pPr marL="228600" indent="-228600">
              <a:lnSpc>
                <a:spcPct val="113999"/>
              </a:lnSpc>
              <a:spcBef>
                <a:spcPts val="1001"/>
              </a:spcBef>
              <a:spcAft>
                <a:spcPts val="601"/>
              </a:spcAft>
              <a:buClr>
                <a:srgbClr val="000000"/>
              </a:buClr>
              <a:buFont typeface="Police système Courant"/>
              <a:buChar char="–"/>
              <a:tabLst>
                <a:tab pos="0" algn="l"/>
              </a:tabLst>
              <a:defRPr/>
            </a:pPr>
            <a:r>
              <a:rPr lang="fr-FR" sz="2400" b="0" strike="noStrike" spc="-1">
                <a:solidFill>
                  <a:srgbClr val="000000"/>
                </a:solidFill>
                <a:latin typeface="Calibri"/>
                <a:ea typeface="Arial"/>
              </a:rPr>
              <a:t> Mentionner l’auteur, son identifiant </a:t>
            </a:r>
            <a:endParaRPr lang="fr-FR" sz="2400" b="0" strike="noStrike" spc="-1">
              <a:solidFill>
                <a:srgbClr val="000000"/>
              </a:solidFill>
              <a:latin typeface="Calibri"/>
            </a:endParaRPr>
          </a:p>
          <a:p>
            <a:pPr marL="228600" indent="-228600">
              <a:lnSpc>
                <a:spcPct val="100000"/>
              </a:lnSpc>
              <a:spcBef>
                <a:spcPts val="400"/>
              </a:spcBef>
              <a:buClr>
                <a:srgbClr val="000000"/>
              </a:buClr>
              <a:buFont typeface="Police système Courant"/>
              <a:buChar char="–"/>
              <a:tabLst>
                <a:tab pos="0" algn="l"/>
              </a:tabLst>
              <a:defRPr/>
            </a:pPr>
            <a:r>
              <a:rPr lang="fr-FR" sz="2400" b="0" strike="noStrike" spc="-1">
                <a:solidFill>
                  <a:srgbClr val="000000"/>
                </a:solidFill>
                <a:latin typeface="Calibri"/>
                <a:ea typeface="Arial"/>
              </a:rPr>
              <a:t> Mentionner l’identifiant du jeu de données</a:t>
            </a:r>
            <a:endParaRPr lang="fr-FR" sz="2400" b="0" strike="noStrike" spc="-1">
              <a:solidFill>
                <a:srgbClr val="000000"/>
              </a:solidFill>
              <a:latin typeface="Calibri"/>
            </a:endParaRPr>
          </a:p>
        </p:txBody>
      </p:sp>
      <p:pic>
        <p:nvPicPr>
          <p:cNvPr id="561" name="Graphique 9" descr="Document"/>
          <p:cNvPicPr/>
          <p:nvPr/>
        </p:nvPicPr>
        <p:blipFill>
          <a:blip r:embed="rId4"/>
          <a:stretch/>
        </p:blipFill>
        <p:spPr bwMode="auto">
          <a:xfrm>
            <a:off x="4220280" y="2090880"/>
            <a:ext cx="396000" cy="396000"/>
          </a:xfrm>
          <a:prstGeom prst="rect">
            <a:avLst/>
          </a:prstGeom>
          <a:ln w="0">
            <a:noFill/>
          </a:ln>
        </p:spPr>
      </p:pic>
      <p:sp>
        <p:nvSpPr>
          <p:cNvPr id="562" name="ZoneTexte 22"/>
          <p:cNvSpPr/>
          <p:nvPr/>
        </p:nvSpPr>
        <p:spPr bwMode="auto">
          <a:xfrm>
            <a:off x="10056600" y="3103200"/>
            <a:ext cx="1972440" cy="173880"/>
          </a:xfrm>
          <a:prstGeom prst="rect">
            <a:avLst/>
          </a:prstGeom>
          <a:noFill/>
          <a:ln w="12700">
            <a:noFill/>
          </a:ln>
        </p:spPr>
        <p:style>
          <a:lnRef idx="0">
            <a:srgbClr val="000000"/>
          </a:lnRef>
          <a:fillRef idx="0">
            <a:srgbClr val="000000"/>
          </a:fillRef>
          <a:effectRef idx="0">
            <a:srgbClr val="000000"/>
          </a:effectRef>
          <a:fontRef idx="minor"/>
        </p:style>
        <p:txBody>
          <a:bodyPr/>
          <a:lstStyle/>
          <a:p>
            <a:endParaRPr lang="fr-FR"/>
          </a:p>
        </p:txBody>
      </p:sp>
      <p:pic>
        <p:nvPicPr>
          <p:cNvPr id="563" name="Picture 4"/>
          <p:cNvPicPr/>
          <p:nvPr/>
        </p:nvPicPr>
        <p:blipFill>
          <a:blip r:embed="rId5"/>
          <a:stretch/>
        </p:blipFill>
        <p:spPr bwMode="auto">
          <a:xfrm>
            <a:off x="6142680" y="5016240"/>
            <a:ext cx="366480" cy="378720"/>
          </a:xfrm>
          <a:prstGeom prst="rect">
            <a:avLst/>
          </a:prstGeom>
          <a:ln w="0">
            <a:noFill/>
          </a:ln>
        </p:spPr>
      </p:pic>
      <p:pic>
        <p:nvPicPr>
          <p:cNvPr id="564" name="Picture 2"/>
          <p:cNvPicPr/>
          <p:nvPr/>
        </p:nvPicPr>
        <p:blipFill>
          <a:blip r:embed="rId6"/>
          <a:stretch/>
        </p:blipFill>
        <p:spPr bwMode="auto">
          <a:xfrm>
            <a:off x="6897960" y="5504760"/>
            <a:ext cx="456120" cy="396360"/>
          </a:xfrm>
          <a:prstGeom prst="rect">
            <a:avLst/>
          </a:prstGeom>
          <a:ln w="0">
            <a:noFill/>
          </a:ln>
        </p:spPr>
      </p:pic>
      <p:pic>
        <p:nvPicPr>
          <p:cNvPr id="565" name="Image 21"/>
          <p:cNvPicPr/>
          <p:nvPr/>
        </p:nvPicPr>
        <p:blipFill>
          <a:blip r:embed="rId7"/>
          <a:stretch/>
        </p:blipFill>
        <p:spPr bwMode="auto">
          <a:xfrm>
            <a:off x="8475840" y="2444400"/>
            <a:ext cx="1153440" cy="312120"/>
          </a:xfrm>
          <a:prstGeom prst="rect">
            <a:avLst/>
          </a:prstGeom>
          <a:ln w="0">
            <a:noFill/>
          </a:ln>
        </p:spPr>
      </p:pic>
      <p:pic>
        <p:nvPicPr>
          <p:cNvPr id="566" name="Image 15"/>
          <p:cNvPicPr/>
          <p:nvPr/>
        </p:nvPicPr>
        <p:blipFill>
          <a:blip r:embed="rId8"/>
          <a:stretch/>
        </p:blipFill>
        <p:spPr bwMode="auto">
          <a:xfrm>
            <a:off x="8515080" y="2852280"/>
            <a:ext cx="876600" cy="250560"/>
          </a:xfrm>
          <a:prstGeom prst="rect">
            <a:avLst/>
          </a:prstGeom>
          <a:ln w="0">
            <a:noFill/>
          </a:ln>
        </p:spPr>
      </p:pic>
      <p:sp>
        <p:nvSpPr>
          <p:cNvPr id="567" name=" 16"/>
          <p:cNvSpPr/>
          <p:nvPr/>
        </p:nvSpPr>
        <p:spPr bwMode="auto">
          <a:xfrm>
            <a:off x="16135560" y="6752160"/>
            <a:ext cx="64800" cy="4536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568" name="Image 17"/>
          <p:cNvPicPr/>
          <p:nvPr/>
        </p:nvPicPr>
        <p:blipFill>
          <a:blip r:embed="rId9"/>
          <a:stretch/>
        </p:blipFill>
        <p:spPr bwMode="auto">
          <a:xfrm>
            <a:off x="9795960" y="2570760"/>
            <a:ext cx="433800" cy="432720"/>
          </a:xfrm>
          <a:prstGeom prst="rect">
            <a:avLst/>
          </a:prstGeom>
          <a:ln w="0">
            <a:noFill/>
          </a:ln>
        </p:spPr>
      </p:pic>
      <p:sp>
        <p:nvSpPr>
          <p:cNvPr id="569" name=" 20"/>
          <p:cNvSpPr/>
          <p:nvPr/>
        </p:nvSpPr>
        <p:spPr bwMode="auto">
          <a:xfrm>
            <a:off x="8244000" y="1932120"/>
            <a:ext cx="45360" cy="4536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pic>
        <p:nvPicPr>
          <p:cNvPr id="570" name="Image 16"/>
          <p:cNvPicPr/>
          <p:nvPr/>
        </p:nvPicPr>
        <p:blipFill>
          <a:blip r:embed="rId10"/>
          <a:stretch/>
        </p:blipFill>
        <p:spPr bwMode="auto">
          <a:xfrm>
            <a:off x="6245640" y="3795120"/>
            <a:ext cx="1349280" cy="33876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72" name="Image 5"/>
          <p:cNvPicPr/>
          <p:nvPr/>
        </p:nvPicPr>
        <p:blipFill>
          <a:blip r:embed="rId3"/>
          <a:stretch/>
        </p:blipFill>
        <p:spPr bwMode="auto">
          <a:xfrm>
            <a:off x="0" y="0"/>
            <a:ext cx="12191760" cy="6857640"/>
          </a:xfrm>
          <a:prstGeom prst="rect">
            <a:avLst/>
          </a:prstGeom>
          <a:ln w="0">
            <a:noFill/>
          </a:ln>
        </p:spPr>
      </p:pic>
      <p:sp>
        <p:nvSpPr>
          <p:cNvPr id="573" name="PlaceHolder 1"/>
          <p:cNvSpPr>
            <a:spLocks noGrp="1"/>
          </p:cNvSpPr>
          <p:nvPr>
            <p:ph type="title"/>
          </p:nvPr>
        </p:nvSpPr>
        <p:spPr bwMode="auto">
          <a:xfrm>
            <a:off x="0" y="0"/>
            <a:ext cx="12191760" cy="6857640"/>
          </a:xfrm>
          <a:prstGeom prst="rect">
            <a:avLst/>
          </a:prstGeom>
          <a:noFill/>
          <a:ln w="0">
            <a:noFill/>
          </a:ln>
        </p:spPr>
        <p:txBody>
          <a:bodyPr anchor="ctr">
            <a:normAutofit/>
          </a:bodyPr>
          <a:lstStyle/>
          <a:p>
            <a:pPr algn="ctr">
              <a:lnSpc>
                <a:spcPct val="90000"/>
              </a:lnSpc>
              <a:buNone/>
              <a:defRPr/>
            </a:pPr>
            <a:r>
              <a:rPr lang="fr-FR" sz="5400" b="0" strike="noStrike" spc="-1">
                <a:solidFill>
                  <a:srgbClr val="000000"/>
                </a:solidFill>
                <a:latin typeface="Calibri Light"/>
                <a:ea typeface="Arial"/>
              </a:rPr>
              <a:t>III. Cadre réglementaire</a:t>
            </a:r>
            <a:endParaRPr lang="fr-FR" sz="5400" b="0" strike="noStrike" spc="-1">
              <a:solidFill>
                <a:srgbClr val="000000"/>
              </a:solidFill>
              <a:latin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575" name="Image 2"/>
          <p:cNvPicPr/>
          <p:nvPr/>
        </p:nvPicPr>
        <p:blipFill>
          <a:blip r:embed="rId3"/>
          <a:stretch/>
        </p:blipFill>
        <p:spPr bwMode="auto">
          <a:xfrm>
            <a:off x="0" y="-18360"/>
            <a:ext cx="12191760" cy="6857640"/>
          </a:xfrm>
          <a:prstGeom prst="rect">
            <a:avLst/>
          </a:prstGeom>
          <a:ln w="0">
            <a:noFill/>
          </a:ln>
        </p:spPr>
      </p:pic>
      <p:pic>
        <p:nvPicPr>
          <p:cNvPr id="576" name="pasted-image.pdf" descr="Une image contenant texte&#10;&#10;Description générée automatiquement"/>
          <p:cNvPicPr/>
          <p:nvPr/>
        </p:nvPicPr>
        <p:blipFill>
          <a:blip r:embed="rId4"/>
          <a:stretch/>
        </p:blipFill>
        <p:spPr bwMode="auto">
          <a:xfrm>
            <a:off x="3040560" y="4227480"/>
            <a:ext cx="964080" cy="205200"/>
          </a:xfrm>
          <a:prstGeom prst="rect">
            <a:avLst/>
          </a:prstGeom>
          <a:ln w="12700">
            <a:noFill/>
          </a:ln>
        </p:spPr>
      </p:pic>
      <p:grpSp>
        <p:nvGrpSpPr>
          <p:cNvPr id="577" name="ZoneTexte 6"/>
          <p:cNvGrpSpPr/>
          <p:nvPr/>
        </p:nvGrpSpPr>
        <p:grpSpPr bwMode="auto">
          <a:xfrm>
            <a:off x="185580" y="1520620"/>
            <a:ext cx="11226419" cy="4251577"/>
            <a:chOff x="0" y="0"/>
            <a:chExt cx="11226419" cy="4251577"/>
          </a:xfrm>
        </p:grpSpPr>
        <p:sp>
          <p:nvSpPr>
            <p:cNvPr id="578" name="Rectangle 5"/>
            <p:cNvSpPr/>
            <p:nvPr/>
          </p:nvSpPr>
          <p:spPr bwMode="auto">
            <a:xfrm>
              <a:off x="0" y="2156054"/>
              <a:ext cx="3128300" cy="417439"/>
            </a:xfrm>
            <a:prstGeom prst="rect">
              <a:avLst/>
            </a:prstGeom>
            <a:noFill/>
            <a:ln w="0">
              <a:noFill/>
            </a:ln>
          </p:spPr>
          <p:style>
            <a:lnRef idx="0">
              <a:srgbClr val="000000"/>
            </a:lnRef>
            <a:fillRef idx="0">
              <a:srgbClr val="000000"/>
            </a:fillRef>
            <a:effectRef idx="0">
              <a:srgbClr val="000000"/>
            </a:effectRef>
            <a:fontRef idx="minor"/>
          </p:style>
          <p:txBody>
            <a:bodyPr lIns="0" tIns="0" rIns="0" bIns="0" numCol="1" spcCol="1440" anchor="t" anchorCtr="1">
              <a:noAutofit/>
            </a:bodyPr>
            <a:lstStyle/>
            <a:p>
              <a:pPr algn="ctr">
                <a:lnSpc>
                  <a:spcPct val="90000"/>
                </a:lnSpc>
                <a:buNone/>
                <a:tabLst>
                  <a:tab pos="0" algn="l"/>
                </a:tabLst>
                <a:defRPr/>
              </a:pPr>
              <a:r>
                <a:rPr lang="en-US" sz="2000" b="1" strike="noStrike" spc="-1">
                  <a:solidFill>
                    <a:srgbClr val="000000"/>
                  </a:solidFill>
                  <a:latin typeface="Calibri"/>
                  <a:ea typeface="Arial"/>
                </a:rPr>
                <a:t>2016</a:t>
              </a:r>
              <a:endParaRPr lang="fr-FR" sz="2000" b="0" strike="noStrike" spc="-1">
                <a:latin typeface="Arial"/>
              </a:endParaRPr>
            </a:p>
          </p:txBody>
        </p:sp>
        <p:sp>
          <p:nvSpPr>
            <p:cNvPr id="579" name="Rectangle 6"/>
            <p:cNvSpPr/>
            <p:nvPr/>
          </p:nvSpPr>
          <p:spPr bwMode="auto">
            <a:xfrm>
              <a:off x="381060" y="1706400"/>
              <a:ext cx="10845360" cy="291993"/>
            </a:xfrm>
            <a:prstGeom prst="rect">
              <a:avLst/>
            </a:prstGeom>
            <a:solidFill>
              <a:schemeClr val="accent1">
                <a:hueOff val="0"/>
                <a:satOff val="0"/>
                <a:lumOff val="0"/>
                <a:alphaOff val="0"/>
              </a:schemeClr>
            </a:solidFill>
            <a:ln>
              <a:solidFill>
                <a:srgbClr val="FFFFFF">
                  <a:hueOff val="0"/>
                  <a:satOff val="0"/>
                  <a:lumOff val="0"/>
                  <a:alphaOff val="0"/>
                </a:srgbClr>
              </a:solidFill>
            </a:ln>
          </p:spPr>
          <p:style>
            <a:lnRef idx="2">
              <a:srgbClr val="000000"/>
            </a:lnRef>
            <a:fillRef idx="0">
              <a:srgbClr val="000000"/>
            </a:fillRef>
            <a:effectRef idx="0">
              <a:srgbClr val="000000"/>
            </a:effectRef>
            <a:fontRef idx="minor"/>
          </p:style>
          <p:txBody>
            <a:bodyPr/>
            <a:lstStyle/>
            <a:p>
              <a:endParaRPr lang="fr-FR"/>
            </a:p>
          </p:txBody>
        </p:sp>
        <p:sp>
          <p:nvSpPr>
            <p:cNvPr id="580" name="Rectangle 7"/>
            <p:cNvSpPr/>
            <p:nvPr/>
          </p:nvSpPr>
          <p:spPr bwMode="auto">
            <a:xfrm>
              <a:off x="381060" y="14748"/>
              <a:ext cx="2970360" cy="1145551"/>
            </a:xfrm>
            <a:prstGeom prst="rect">
              <a:avLst/>
            </a:prstGeom>
            <a:solidFill>
              <a:schemeClr val="accent1">
                <a:tint val="40000"/>
                <a:hueOff val="0"/>
                <a:satOff val="0"/>
                <a:lumOff val="0"/>
                <a:alphaOff val="0"/>
                <a:alpha val="90000"/>
              </a:schemeClr>
            </a:solidFill>
            <a:ln>
              <a:solidFill>
                <a:srgbClr val="4472C4">
                  <a:tint val="40000"/>
                  <a:hueOff val="0"/>
                  <a:satOff val="0"/>
                  <a:lumOff val="0"/>
                  <a:alphaOff val="0"/>
                  <a:alpha val="90000"/>
                </a:srgbClr>
              </a:solidFill>
            </a:ln>
          </p:spPr>
          <p:style>
            <a:lnRef idx="2">
              <a:srgbClr val="000000"/>
            </a:lnRef>
            <a:fillRef idx="0">
              <a:srgbClr val="000000"/>
            </a:fillRef>
            <a:effectRef idx="0">
              <a:srgbClr val="000000"/>
            </a:effectRef>
            <a:fontRef idx="minor"/>
          </p:style>
          <p:txBody>
            <a:bodyPr lIns="190440" tIns="190440" rIns="190440" bIns="190440" numCol="1" spcCol="1440" anchor="ctr">
              <a:noAutofit/>
            </a:bodyPr>
            <a:lstStyle/>
            <a:p>
              <a:pPr>
                <a:lnSpc>
                  <a:spcPct val="90000"/>
                </a:lnSpc>
                <a:buNone/>
                <a:tabLst>
                  <a:tab pos="0" algn="l"/>
                </a:tabLst>
                <a:defRPr/>
              </a:pPr>
              <a:r>
                <a:rPr lang="fr-FR" sz="2000" b="0" u="sng" strike="noStrike" spc="0">
                  <a:solidFill>
                    <a:srgbClr val="000000"/>
                  </a:solidFill>
                  <a:latin typeface="Calibri Light"/>
                  <a:ea typeface="Arial"/>
                  <a:hlinkClick r:id="rId5" tooltip="https://www.vie-publique.fr/eclairage/20301-loi-republique-numerique-7-octobre-2016-loi-lemaire-quels-changements"/>
                </a:rPr>
                <a:t>Loi pour une République numérique, art. 30 </a:t>
              </a:r>
              <a:br>
                <a:rPr u="sng">
                  <a:hlinkClick r:id="rId5" tooltip="https://www.vie-publique.fr/eclairage/20301-loi-republique-numerique-7-octobre-2016-loi-lemaire-quels-changements"/>
                </a:rPr>
              </a:br>
              <a:r>
                <a:rPr lang="fr-FR" sz="2000" b="0" u="sng" strike="noStrike" spc="0">
                  <a:solidFill>
                    <a:srgbClr val="000000"/>
                  </a:solidFill>
                  <a:latin typeface="Calibri Light"/>
                  <a:ea typeface="Arial"/>
                  <a:hlinkClick r:id="rId5" tooltip="https://www.vie-publique.fr/eclairage/20301-loi-republique-numerique-7-octobre-2016-loi-lemaire-quels-changements"/>
                </a:rPr>
                <a:t>(publications &amp; données)</a:t>
              </a:r>
              <a:endParaRPr lang="fr-FR" sz="2000" b="0" strike="noStrike" spc="-1">
                <a:latin typeface="Arial"/>
              </a:endParaRPr>
            </a:p>
          </p:txBody>
        </p:sp>
        <p:sp>
          <p:nvSpPr>
            <p:cNvPr id="581" name="Connecteur droit 8"/>
            <p:cNvSpPr/>
            <p:nvPr/>
          </p:nvSpPr>
          <p:spPr bwMode="auto">
            <a:xfrm>
              <a:off x="1605727" y="1160299"/>
              <a:ext cx="0" cy="720084"/>
            </a:xfrm>
            <a:prstGeom prst="line">
              <a:avLst/>
            </a:prstGeom>
            <a:ln w="6350">
              <a:solidFill>
                <a:srgbClr val="4472C4">
                  <a:hueOff val="0"/>
                  <a:satOff val="0"/>
                  <a:lumOff val="0"/>
                  <a:alphaOff val="0"/>
                </a:srgbClr>
              </a:solidFill>
              <a:prstDash val="dash"/>
            </a:ln>
          </p:spPr>
          <p:style>
            <a:lnRef idx="2">
              <a:srgbClr val="000000"/>
            </a:lnRef>
            <a:fillRef idx="0">
              <a:srgbClr val="000000"/>
            </a:fillRef>
            <a:effectRef idx="0">
              <a:srgbClr val="000000"/>
            </a:effectRef>
            <a:fontRef idx="minor"/>
          </p:style>
          <p:txBody>
            <a:bodyPr/>
            <a:lstStyle/>
            <a:p>
              <a:endParaRPr lang="fr-FR"/>
            </a:p>
          </p:txBody>
        </p:sp>
        <p:sp>
          <p:nvSpPr>
            <p:cNvPr id="582" name="Rectangle 9"/>
            <p:cNvSpPr/>
            <p:nvPr/>
          </p:nvSpPr>
          <p:spPr bwMode="auto">
            <a:xfrm>
              <a:off x="2440440" y="1237467"/>
              <a:ext cx="2757954" cy="417439"/>
            </a:xfrm>
            <a:prstGeom prst="rect">
              <a:avLst/>
            </a:prstGeom>
            <a:noFill/>
            <a:ln w="0">
              <a:noFill/>
            </a:ln>
          </p:spPr>
          <p:style>
            <a:lnRef idx="0">
              <a:srgbClr val="000000"/>
            </a:lnRef>
            <a:fillRef idx="0">
              <a:srgbClr val="000000"/>
            </a:fillRef>
            <a:effectRef idx="0">
              <a:srgbClr val="000000"/>
            </a:effectRef>
            <a:fontRef idx="minor"/>
          </p:style>
          <p:txBody>
            <a:bodyPr lIns="0" tIns="0" rIns="0" bIns="0" numCol="1" spcCol="1440" anchor="b" anchorCtr="1">
              <a:noAutofit/>
            </a:bodyPr>
            <a:lstStyle/>
            <a:p>
              <a:pPr algn="ctr">
                <a:lnSpc>
                  <a:spcPct val="90000"/>
                </a:lnSpc>
                <a:buNone/>
                <a:tabLst>
                  <a:tab pos="0" algn="l"/>
                </a:tabLst>
                <a:defRPr/>
              </a:pPr>
              <a:r>
                <a:rPr lang="en-US" sz="2000" b="1" strike="noStrike" spc="-1">
                  <a:solidFill>
                    <a:srgbClr val="000000"/>
                  </a:solidFill>
                  <a:latin typeface="Calibri"/>
                  <a:ea typeface="Arial"/>
                </a:rPr>
                <a:t>2018</a:t>
              </a:r>
              <a:endParaRPr lang="fr-FR" sz="2000" b="0" strike="noStrike" spc="-1">
                <a:latin typeface="Arial"/>
              </a:endParaRPr>
            </a:p>
          </p:txBody>
        </p:sp>
        <p:sp>
          <p:nvSpPr>
            <p:cNvPr id="584" name="Connecteur droit 11"/>
            <p:cNvSpPr/>
            <p:nvPr/>
          </p:nvSpPr>
          <p:spPr bwMode="auto">
            <a:xfrm>
              <a:off x="5951880" y="1145549"/>
              <a:ext cx="0" cy="720084"/>
            </a:xfrm>
            <a:prstGeom prst="line">
              <a:avLst/>
            </a:prstGeom>
            <a:ln w="6350">
              <a:solidFill>
                <a:srgbClr val="4472C4">
                  <a:hueOff val="0"/>
                  <a:satOff val="0"/>
                  <a:lumOff val="0"/>
                  <a:alphaOff val="0"/>
                </a:srgbClr>
              </a:solidFill>
              <a:prstDash val="dash"/>
            </a:ln>
          </p:spPr>
          <p:style>
            <a:lnRef idx="2">
              <a:srgbClr val="000000"/>
            </a:lnRef>
            <a:fillRef idx="0">
              <a:srgbClr val="000000"/>
            </a:fillRef>
            <a:effectRef idx="0">
              <a:srgbClr val="000000"/>
            </a:effectRef>
            <a:fontRef idx="minor"/>
          </p:style>
          <p:txBody>
            <a:bodyPr/>
            <a:lstStyle/>
            <a:p>
              <a:endParaRPr lang="fr-FR"/>
            </a:p>
          </p:txBody>
        </p:sp>
        <p:sp>
          <p:nvSpPr>
            <p:cNvPr id="586" name="Ellipse 13"/>
            <p:cNvSpPr/>
            <p:nvPr/>
          </p:nvSpPr>
          <p:spPr bwMode="auto">
            <a:xfrm>
              <a:off x="5910660" y="1788467"/>
              <a:ext cx="82440" cy="91916"/>
            </a:xfrm>
            <a:prstGeom prst="ellipse">
              <a:avLst/>
            </a:prstGeom>
            <a:solidFill>
              <a:schemeClr val="lt1">
                <a:hueOff val="0"/>
                <a:satOff val="0"/>
                <a:lumOff val="0"/>
                <a:alphaOff val="0"/>
                <a:alpha val="90000"/>
              </a:schemeClr>
            </a:solidFill>
            <a:ln w="25400">
              <a:noFill/>
            </a:ln>
          </p:spPr>
          <p:style>
            <a:lnRef idx="2">
              <a:srgbClr val="000000"/>
            </a:lnRef>
            <a:fillRef idx="0">
              <a:srgbClr val="000000"/>
            </a:fillRef>
            <a:effectRef idx="0">
              <a:srgbClr val="000000"/>
            </a:effectRef>
            <a:fontRef idx="minor"/>
          </p:style>
          <p:txBody>
            <a:bodyPr/>
            <a:lstStyle/>
            <a:p>
              <a:endParaRPr lang="fr-FR"/>
            </a:p>
          </p:txBody>
        </p:sp>
        <p:sp>
          <p:nvSpPr>
            <p:cNvPr id="587" name="Rectangle 14"/>
            <p:cNvSpPr/>
            <p:nvPr/>
          </p:nvSpPr>
          <p:spPr bwMode="auto">
            <a:xfrm>
              <a:off x="7005693" y="1329484"/>
              <a:ext cx="3731760" cy="417439"/>
            </a:xfrm>
            <a:prstGeom prst="rect">
              <a:avLst/>
            </a:prstGeom>
            <a:noFill/>
            <a:ln w="0">
              <a:noFill/>
            </a:ln>
          </p:spPr>
          <p:style>
            <a:lnRef idx="0">
              <a:srgbClr val="000000"/>
            </a:lnRef>
            <a:fillRef idx="0">
              <a:srgbClr val="000000"/>
            </a:fillRef>
            <a:effectRef idx="0">
              <a:srgbClr val="000000"/>
            </a:effectRef>
            <a:fontRef idx="minor"/>
          </p:style>
          <p:txBody>
            <a:bodyPr lIns="0" tIns="0" rIns="0" bIns="0" numCol="1" spcCol="1440" anchor="t" anchorCtr="1">
              <a:noAutofit/>
            </a:bodyPr>
            <a:lstStyle/>
            <a:p>
              <a:pPr algn="ctr">
                <a:lnSpc>
                  <a:spcPct val="90000"/>
                </a:lnSpc>
                <a:buNone/>
                <a:tabLst>
                  <a:tab pos="0" algn="l"/>
                </a:tabLst>
                <a:defRPr/>
              </a:pPr>
              <a:r>
                <a:rPr lang="en-US" sz="2000" b="1" strike="noStrike" spc="-1">
                  <a:solidFill>
                    <a:srgbClr val="000000"/>
                  </a:solidFill>
                  <a:latin typeface="Calibri"/>
                  <a:ea typeface="Arial"/>
                </a:rPr>
                <a:t>2021</a:t>
              </a:r>
              <a:endParaRPr lang="fr-FR" sz="2000" b="0" strike="noStrike" spc="-1">
                <a:latin typeface="Arial"/>
              </a:endParaRPr>
            </a:p>
          </p:txBody>
        </p:sp>
        <p:sp>
          <p:nvSpPr>
            <p:cNvPr id="588" name="Rectangle 15"/>
            <p:cNvSpPr/>
            <p:nvPr/>
          </p:nvSpPr>
          <p:spPr bwMode="auto">
            <a:xfrm>
              <a:off x="6767702" y="2573493"/>
              <a:ext cx="4435771" cy="1678083"/>
            </a:xfrm>
            <a:prstGeom prst="rect">
              <a:avLst/>
            </a:prstGeom>
            <a:solidFill>
              <a:schemeClr val="accent1">
                <a:tint val="40000"/>
                <a:hueOff val="0"/>
                <a:satOff val="0"/>
                <a:lumOff val="0"/>
                <a:alphaOff val="0"/>
                <a:alpha val="90000"/>
              </a:schemeClr>
            </a:solidFill>
            <a:ln>
              <a:solidFill>
                <a:srgbClr val="4472C4">
                  <a:tint val="40000"/>
                  <a:hueOff val="0"/>
                  <a:satOff val="0"/>
                  <a:lumOff val="0"/>
                  <a:alphaOff val="0"/>
                  <a:alpha val="90000"/>
                </a:srgbClr>
              </a:solidFill>
            </a:ln>
          </p:spPr>
          <p:style>
            <a:lnRef idx="2">
              <a:srgbClr val="000000"/>
            </a:lnRef>
            <a:fillRef idx="0">
              <a:srgbClr val="000000"/>
            </a:fillRef>
            <a:effectRef idx="0">
              <a:srgbClr val="000000"/>
            </a:effectRef>
            <a:fontRef idx="minor"/>
          </p:style>
          <p:txBody>
            <a:bodyPr lIns="190440" tIns="190440" rIns="190440" bIns="190440" numCol="1" spcCol="1440" anchor="ctr">
              <a:noAutofit/>
            </a:bodyPr>
            <a:lstStyle/>
            <a:p>
              <a:pPr>
                <a:lnSpc>
                  <a:spcPct val="90000"/>
                </a:lnSpc>
                <a:buNone/>
                <a:tabLst>
                  <a:tab pos="0" algn="l"/>
                </a:tabLst>
                <a:defRPr/>
              </a:pPr>
              <a:r>
                <a:rPr lang="fr-FR" sz="2000" b="0" u="sng" strike="noStrike" spc="0">
                  <a:latin typeface="Calibri Light"/>
                  <a:ea typeface="Arial"/>
                  <a:hlinkClick r:id="rId6" tooltip="https://opidor.fr/decret-relatif-au-respect-des-exigences-de-lintegrite-scientifique/"/>
                </a:rPr>
                <a:t>Décret Intégrité scientifique</a:t>
              </a:r>
              <a:r>
                <a:rPr lang="fr-FR" sz="2000" b="0" strike="noStrike" spc="0">
                  <a:latin typeface="Calibri Light"/>
                  <a:ea typeface="Arial"/>
                </a:rPr>
                <a:t> </a:t>
              </a:r>
              <a:r>
                <a:rPr lang="fr-FR" sz="2000" b="0" strike="noStrike" spc="0">
                  <a:solidFill>
                    <a:srgbClr val="000000"/>
                  </a:solidFill>
                  <a:latin typeface="Calibri Light"/>
                  <a:ea typeface="Arial"/>
                </a:rPr>
                <a:t>: PGD et conservation des données</a:t>
              </a:r>
              <a:endParaRPr/>
            </a:p>
            <a:p>
              <a:pPr>
                <a:lnSpc>
                  <a:spcPct val="90000"/>
                </a:lnSpc>
                <a:buNone/>
                <a:tabLst>
                  <a:tab pos="0" algn="l"/>
                </a:tabLst>
                <a:defRPr/>
              </a:pPr>
              <a:endParaRPr lang="fr-FR" sz="2000" b="0" strike="noStrike" spc="0">
                <a:latin typeface="Arial"/>
              </a:endParaRPr>
            </a:p>
            <a:p>
              <a:pPr>
                <a:lnSpc>
                  <a:spcPct val="90000"/>
                </a:lnSpc>
                <a:buNone/>
                <a:tabLst>
                  <a:tab pos="0" algn="l"/>
                </a:tabLst>
                <a:defRPr/>
              </a:pPr>
              <a:r>
                <a:rPr lang="fr-FR" sz="2000" b="0" u="sng" strike="noStrike" spc="0">
                  <a:solidFill>
                    <a:srgbClr val="000000"/>
                  </a:solidFill>
                  <a:latin typeface="Calibri Light"/>
                  <a:ea typeface="Arial"/>
                  <a:hlinkClick r:id="rId7" tooltip="https://www.ouvrirlascience.fr/deuxieme-plan-national-pour-la-science-ouverte/"/>
                </a:rPr>
                <a:t>Plan national pour la science ouverte</a:t>
              </a:r>
              <a:r>
                <a:rPr lang="fr-FR" sz="2000" b="0" strike="noStrike" spc="0">
                  <a:solidFill>
                    <a:srgbClr val="000000"/>
                  </a:solidFill>
                  <a:latin typeface="Calibri Light"/>
                  <a:ea typeface="Arial"/>
                </a:rPr>
                <a:t> (PNSO 2)</a:t>
              </a:r>
              <a:endParaRPr lang="fr-FR" sz="2000" b="0" strike="noStrike" spc="0">
                <a:latin typeface="Arial"/>
              </a:endParaRPr>
            </a:p>
          </p:txBody>
        </p:sp>
        <p:sp>
          <p:nvSpPr>
            <p:cNvPr id="589" name="Connecteur droit 16"/>
            <p:cNvSpPr/>
            <p:nvPr/>
          </p:nvSpPr>
          <p:spPr bwMode="auto">
            <a:xfrm>
              <a:off x="8871213" y="1945328"/>
              <a:ext cx="360" cy="628166"/>
            </a:xfrm>
            <a:prstGeom prst="line">
              <a:avLst/>
            </a:prstGeom>
            <a:ln w="6350">
              <a:solidFill>
                <a:srgbClr val="4472C4">
                  <a:hueOff val="0"/>
                  <a:satOff val="0"/>
                  <a:lumOff val="0"/>
                  <a:alphaOff val="0"/>
                </a:srgbClr>
              </a:solidFill>
              <a:prstDash val="dash"/>
            </a:ln>
          </p:spPr>
          <p:style>
            <a:lnRef idx="2">
              <a:srgbClr val="000000"/>
            </a:lnRef>
            <a:fillRef idx="0">
              <a:srgbClr val="000000"/>
            </a:fillRef>
            <a:effectRef idx="0">
              <a:srgbClr val="000000"/>
            </a:effectRef>
            <a:fontRef idx="minor"/>
          </p:style>
          <p:txBody>
            <a:bodyPr/>
            <a:lstStyle/>
            <a:p>
              <a:endParaRPr lang="fr-FR"/>
            </a:p>
          </p:txBody>
        </p:sp>
        <p:sp>
          <p:nvSpPr>
            <p:cNvPr id="590" name="Rectangle 17"/>
            <p:cNvSpPr/>
            <p:nvPr/>
          </p:nvSpPr>
          <p:spPr bwMode="auto">
            <a:xfrm>
              <a:off x="4542655" y="2027191"/>
              <a:ext cx="2736004" cy="417439"/>
            </a:xfrm>
            <a:prstGeom prst="rect">
              <a:avLst/>
            </a:prstGeom>
            <a:noFill/>
            <a:ln w="0">
              <a:noFill/>
            </a:ln>
          </p:spPr>
          <p:style>
            <a:lnRef idx="0">
              <a:srgbClr val="000000"/>
            </a:lnRef>
            <a:fillRef idx="0">
              <a:srgbClr val="000000"/>
            </a:fillRef>
            <a:effectRef idx="0">
              <a:srgbClr val="000000"/>
            </a:effectRef>
            <a:fontRef idx="minor"/>
          </p:style>
          <p:txBody>
            <a:bodyPr lIns="0" tIns="0" rIns="0" bIns="0" numCol="1" spcCol="1440" anchor="b" anchorCtr="1">
              <a:noAutofit/>
            </a:bodyPr>
            <a:lstStyle/>
            <a:p>
              <a:pPr algn="ctr">
                <a:lnSpc>
                  <a:spcPct val="90000"/>
                </a:lnSpc>
                <a:buNone/>
                <a:tabLst>
                  <a:tab pos="0" algn="l"/>
                </a:tabLst>
                <a:defRPr/>
              </a:pPr>
              <a:r>
                <a:rPr lang="en-US" sz="2000" b="1" strike="noStrike" spc="-1">
                  <a:solidFill>
                    <a:srgbClr val="000000"/>
                  </a:solidFill>
                  <a:latin typeface="Calibri"/>
                  <a:ea typeface="Arial"/>
                </a:rPr>
                <a:t>2019</a:t>
              </a:r>
              <a:endParaRPr lang="fr-FR" sz="2000" b="0" strike="noStrike" spc="-1">
                <a:latin typeface="Arial"/>
              </a:endParaRPr>
            </a:p>
          </p:txBody>
        </p:sp>
        <p:sp>
          <p:nvSpPr>
            <p:cNvPr id="591" name="Rectangle 18"/>
            <p:cNvSpPr/>
            <p:nvPr/>
          </p:nvSpPr>
          <p:spPr bwMode="auto">
            <a:xfrm>
              <a:off x="4542655" y="0"/>
              <a:ext cx="3543584" cy="1145550"/>
            </a:xfrm>
            <a:prstGeom prst="rect">
              <a:avLst/>
            </a:prstGeom>
            <a:solidFill>
              <a:schemeClr val="accent1">
                <a:tint val="40000"/>
                <a:hueOff val="0"/>
                <a:satOff val="0"/>
                <a:lumOff val="0"/>
                <a:alphaOff val="0"/>
                <a:alpha val="90000"/>
              </a:schemeClr>
            </a:solidFill>
            <a:ln>
              <a:solidFill>
                <a:srgbClr val="4472C4">
                  <a:tint val="40000"/>
                  <a:hueOff val="0"/>
                  <a:satOff val="0"/>
                  <a:lumOff val="0"/>
                  <a:alphaOff val="0"/>
                  <a:alpha val="90000"/>
                </a:srgbClr>
              </a:solidFill>
            </a:ln>
          </p:spPr>
          <p:style>
            <a:lnRef idx="2">
              <a:srgbClr val="000000"/>
            </a:lnRef>
            <a:fillRef idx="0">
              <a:srgbClr val="000000"/>
            </a:fillRef>
            <a:effectRef idx="0">
              <a:srgbClr val="000000"/>
            </a:effectRef>
            <a:fontRef idx="minor"/>
          </p:style>
          <p:txBody>
            <a:bodyPr lIns="190440" tIns="190440" rIns="190440" bIns="190440" numCol="1" spcCol="1440" anchor="ctr">
              <a:noAutofit/>
            </a:bodyPr>
            <a:lstStyle/>
            <a:p>
              <a:pPr>
                <a:lnSpc>
                  <a:spcPct val="90000"/>
                </a:lnSpc>
                <a:buNone/>
                <a:tabLst>
                  <a:tab pos="0" algn="l"/>
                </a:tabLst>
                <a:defRPr/>
              </a:pPr>
              <a:r>
                <a:rPr lang="fr-FR" sz="2000" b="0" u="sng" strike="noStrike" spc="0">
                  <a:solidFill>
                    <a:srgbClr val="0070C0"/>
                  </a:solidFill>
                  <a:latin typeface="Calibri Light"/>
                  <a:ea typeface="Arial"/>
                </a:rPr>
                <a:t>ANR : libre accès immédiat </a:t>
              </a:r>
              <a:br>
                <a:rPr u="sng">
                  <a:solidFill>
                    <a:srgbClr val="0070C0"/>
                  </a:solidFill>
                  <a:hlinkClick r:id="rId8" tooltip="https://anr.fr/fr/lanr/engagements/la-science-ouverte/"/>
                </a:rPr>
              </a:br>
              <a:r>
                <a:rPr lang="fr-FR" sz="2000" b="0" u="sng" strike="noStrike" spc="0">
                  <a:solidFill>
                    <a:srgbClr val="0070C0"/>
                  </a:solidFill>
                  <a:latin typeface="Calibri Light"/>
                  <a:ea typeface="Arial"/>
                </a:rPr>
                <a:t>des publications et soumission </a:t>
              </a:r>
              <a:br>
                <a:rPr u="sng">
                  <a:solidFill>
                    <a:srgbClr val="0070C0"/>
                  </a:solidFill>
                  <a:hlinkClick r:id="rId8" tooltip="https://anr.fr/fr/lanr/engagements/la-science-ouverte/"/>
                </a:rPr>
              </a:br>
              <a:r>
                <a:rPr lang="fr-FR" sz="2000" b="0" u="sng" strike="noStrike" spc="0">
                  <a:solidFill>
                    <a:srgbClr val="0070C0"/>
                  </a:solidFill>
                  <a:latin typeface="Calibri Light"/>
                  <a:ea typeface="Arial"/>
                </a:rPr>
                <a:t>d’un PGD obligatoires</a:t>
              </a:r>
              <a:endParaRPr sz="2000" b="0" strike="noStrike" spc="-1">
                <a:solidFill>
                  <a:srgbClr val="0070C0"/>
                </a:solidFill>
                <a:latin typeface="Arial"/>
              </a:endParaRPr>
            </a:p>
          </p:txBody>
        </p:sp>
        <p:sp>
          <p:nvSpPr>
            <p:cNvPr id="593" name="Ellipse 20"/>
            <p:cNvSpPr/>
            <p:nvPr/>
          </p:nvSpPr>
          <p:spPr bwMode="auto">
            <a:xfrm>
              <a:off x="8829813" y="1788467"/>
              <a:ext cx="82440" cy="91916"/>
            </a:xfrm>
            <a:prstGeom prst="ellipse">
              <a:avLst/>
            </a:prstGeom>
            <a:solidFill>
              <a:schemeClr val="lt1">
                <a:hueOff val="0"/>
                <a:satOff val="0"/>
                <a:lumOff val="0"/>
                <a:alphaOff val="0"/>
                <a:alpha val="90000"/>
              </a:schemeClr>
            </a:solidFill>
            <a:ln w="25400">
              <a:noFill/>
            </a:ln>
          </p:spPr>
          <p:style>
            <a:lnRef idx="2">
              <a:srgbClr val="000000"/>
            </a:lnRef>
            <a:fillRef idx="0">
              <a:srgbClr val="000000"/>
            </a:fillRef>
            <a:effectRef idx="0">
              <a:srgbClr val="000000"/>
            </a:effectRef>
            <a:fontRef idx="minor"/>
          </p:style>
          <p:txBody>
            <a:bodyPr/>
            <a:lstStyle/>
            <a:p>
              <a:endParaRPr lang="fr-FR"/>
            </a:p>
          </p:txBody>
        </p:sp>
      </p:grpSp>
      <p:sp>
        <p:nvSpPr>
          <p:cNvPr id="595" name="Title 1"/>
          <p:cNvSpPr/>
          <p:nvPr/>
        </p:nvSpPr>
        <p:spPr bwMode="auto">
          <a:xfrm>
            <a:off x="0" y="340200"/>
            <a:ext cx="12191760" cy="1072440"/>
          </a:xfrm>
          <a:prstGeom prst="rect">
            <a:avLst/>
          </a:prstGeom>
          <a:noFill/>
          <a:ln w="0">
            <a:noFill/>
          </a:ln>
        </p:spPr>
        <p:style>
          <a:lnRef idx="0">
            <a:srgbClr val="000000"/>
          </a:lnRef>
          <a:fillRef idx="0">
            <a:srgbClr val="000000"/>
          </a:fillRef>
          <a:effectRef idx="0">
            <a:srgbClr val="000000"/>
          </a:effectRef>
          <a:fontRef idx="minor"/>
        </p:style>
        <p:txBody>
          <a:bodyPr anchor="ctr">
            <a:normAutofit/>
          </a:bodyPr>
          <a:lstStyle/>
          <a:p>
            <a:pPr algn="ctr">
              <a:lnSpc>
                <a:spcPct val="90000"/>
              </a:lnSpc>
              <a:buNone/>
              <a:tabLst>
                <a:tab pos="0" algn="l"/>
              </a:tabLst>
              <a:defRPr/>
            </a:pPr>
            <a:r>
              <a:rPr lang="fr-FR" sz="4400" b="0" strike="noStrike" spc="-1">
                <a:solidFill>
                  <a:srgbClr val="000000"/>
                </a:solidFill>
                <a:latin typeface="Calibri Light"/>
                <a:ea typeface="Arial"/>
              </a:rPr>
              <a:t>Évolution de la réglementation</a:t>
            </a:r>
            <a:endParaRPr lang="fr-FR" sz="4400" b="0" strike="noStrike" spc="-1">
              <a:latin typeface="Arial"/>
            </a:endParaRPr>
          </a:p>
        </p:txBody>
      </p:sp>
      <p:sp>
        <p:nvSpPr>
          <p:cNvPr id="599" name="Ellipse 13"/>
          <p:cNvSpPr/>
          <p:nvPr/>
        </p:nvSpPr>
        <p:spPr bwMode="auto">
          <a:xfrm>
            <a:off x="3685744" y="3580200"/>
            <a:ext cx="82440" cy="82440"/>
          </a:xfrm>
          <a:prstGeom prst="ellipse">
            <a:avLst/>
          </a:prstGeom>
          <a:solidFill>
            <a:schemeClr val="lt1">
              <a:hueOff val="0"/>
              <a:satOff val="0"/>
              <a:lumOff val="0"/>
              <a:alphaOff val="0"/>
              <a:alpha val="90000"/>
            </a:schemeClr>
          </a:solidFill>
          <a:ln w="25400">
            <a:noFill/>
          </a:ln>
        </p:spPr>
        <p:style>
          <a:lnRef idx="2">
            <a:srgbClr val="000000"/>
          </a:lnRef>
          <a:fillRef idx="0">
            <a:srgbClr val="000000"/>
          </a:fillRef>
          <a:effectRef idx="0">
            <a:srgbClr val="000000"/>
          </a:effectRef>
          <a:fontRef idx="minor"/>
        </p:style>
        <p:txBody>
          <a:bodyPr/>
          <a:lstStyle/>
          <a:p>
            <a:endParaRPr lang="fr-FR"/>
          </a:p>
        </p:txBody>
      </p:sp>
      <p:sp>
        <p:nvSpPr>
          <p:cNvPr id="600" name="Connecteur droit 11"/>
          <p:cNvSpPr/>
          <p:nvPr/>
        </p:nvSpPr>
        <p:spPr bwMode="auto">
          <a:xfrm>
            <a:off x="4005000" y="3465952"/>
            <a:ext cx="0" cy="677646"/>
          </a:xfrm>
          <a:prstGeom prst="line">
            <a:avLst/>
          </a:prstGeom>
          <a:ln w="6350">
            <a:solidFill>
              <a:srgbClr val="4472C4">
                <a:hueOff val="0"/>
                <a:satOff val="0"/>
                <a:lumOff val="0"/>
                <a:alphaOff val="0"/>
              </a:srgbClr>
            </a:solidFill>
            <a:prstDash val="dash"/>
          </a:ln>
        </p:spPr>
        <p:style>
          <a:lnRef idx="2">
            <a:srgbClr val="000000"/>
          </a:lnRef>
          <a:fillRef idx="0">
            <a:srgbClr val="000000"/>
          </a:fillRef>
          <a:effectRef idx="0">
            <a:srgbClr val="000000"/>
          </a:effectRef>
          <a:fontRef idx="minor"/>
        </p:style>
        <p:txBody>
          <a:bodyPr/>
          <a:lstStyle/>
          <a:p>
            <a:endParaRPr lang="fr-FR"/>
          </a:p>
        </p:txBody>
      </p:sp>
      <p:sp>
        <p:nvSpPr>
          <p:cNvPr id="364593654" name="Ellipse 13"/>
          <p:cNvSpPr/>
          <p:nvPr/>
        </p:nvSpPr>
        <p:spPr bwMode="auto">
          <a:xfrm>
            <a:off x="1969380" y="3558600"/>
            <a:ext cx="82440" cy="82440"/>
          </a:xfrm>
          <a:prstGeom prst="ellipse">
            <a:avLst/>
          </a:prstGeom>
          <a:solidFill>
            <a:schemeClr val="lt1">
              <a:hueOff val="0"/>
              <a:satOff val="0"/>
              <a:lumOff val="0"/>
              <a:alphaOff val="0"/>
              <a:alpha val="90000"/>
            </a:schemeClr>
          </a:solidFill>
          <a:ln w="25400">
            <a:noFill/>
          </a:ln>
        </p:spPr>
        <p:style>
          <a:lnRef idx="2">
            <a:srgbClr val="000000"/>
          </a:lnRef>
          <a:fillRef idx="0">
            <a:srgbClr val="000000"/>
          </a:fillRef>
          <a:effectRef idx="0">
            <a:srgbClr val="000000"/>
          </a:effectRef>
          <a:fontRef idx="minor"/>
        </p:style>
        <p:txBody>
          <a:bodyPr/>
          <a:lstStyle/>
          <a:p>
            <a:endParaRPr lang="fr-FR"/>
          </a:p>
        </p:txBody>
      </p:sp>
      <p:sp>
        <p:nvSpPr>
          <p:cNvPr id="296169181" name="Ellipse 13"/>
          <p:cNvSpPr/>
          <p:nvPr/>
        </p:nvSpPr>
        <p:spPr bwMode="auto">
          <a:xfrm>
            <a:off x="3963420" y="3327061"/>
            <a:ext cx="82440" cy="91916"/>
          </a:xfrm>
          <a:prstGeom prst="ellipse">
            <a:avLst/>
          </a:prstGeom>
          <a:solidFill>
            <a:schemeClr val="lt1">
              <a:hueOff val="0"/>
              <a:satOff val="0"/>
              <a:lumOff val="0"/>
              <a:alphaOff val="0"/>
              <a:alpha val="90000"/>
            </a:schemeClr>
          </a:solidFill>
          <a:ln w="25400">
            <a:noFill/>
          </a:ln>
        </p:spPr>
        <p:style>
          <a:lnRef idx="2">
            <a:srgbClr val="000000"/>
          </a:lnRef>
          <a:fillRef idx="0">
            <a:srgbClr val="000000"/>
          </a:fillRef>
          <a:effectRef idx="0">
            <a:srgbClr val="000000"/>
          </a:effectRef>
          <a:fontRef idx="minor"/>
        </p:style>
        <p:txBody>
          <a:bodyPr/>
          <a:lstStyle/>
          <a:p>
            <a:endParaRPr lang="fr-FR"/>
          </a:p>
        </p:txBody>
      </p:sp>
      <p:sp>
        <p:nvSpPr>
          <p:cNvPr id="1007110277" name="Ellipse 13"/>
          <p:cNvSpPr/>
          <p:nvPr/>
        </p:nvSpPr>
        <p:spPr bwMode="auto">
          <a:xfrm>
            <a:off x="1749729" y="3327061"/>
            <a:ext cx="82440" cy="91916"/>
          </a:xfrm>
          <a:prstGeom prst="ellipse">
            <a:avLst/>
          </a:prstGeom>
          <a:solidFill>
            <a:schemeClr val="lt1">
              <a:hueOff val="0"/>
              <a:satOff val="0"/>
              <a:lumOff val="0"/>
              <a:alphaOff val="0"/>
              <a:alpha val="90000"/>
            </a:schemeClr>
          </a:solidFill>
          <a:ln w="25400">
            <a:noFill/>
          </a:ln>
        </p:spPr>
        <p:style>
          <a:lnRef idx="2">
            <a:srgbClr val="000000"/>
          </a:lnRef>
          <a:fillRef idx="0">
            <a:srgbClr val="000000"/>
          </a:fillRef>
          <a:effectRef idx="0">
            <a:srgbClr val="000000"/>
          </a:effectRef>
          <a:fontRef idx="minor"/>
        </p:style>
        <p:txBody>
          <a:bodyPr/>
          <a:lstStyle/>
          <a:p>
            <a:endParaRPr lang="fr-FR"/>
          </a:p>
        </p:txBody>
      </p:sp>
      <p:sp>
        <p:nvSpPr>
          <p:cNvPr id="2126400655" name="Rectangle 15"/>
          <p:cNvSpPr/>
          <p:nvPr/>
        </p:nvSpPr>
        <p:spPr bwMode="auto">
          <a:xfrm>
            <a:off x="2010599" y="4094327"/>
            <a:ext cx="3713339" cy="1691752"/>
          </a:xfrm>
          <a:prstGeom prst="rect">
            <a:avLst/>
          </a:prstGeom>
          <a:solidFill>
            <a:schemeClr val="accent1">
              <a:tint val="40000"/>
              <a:hueOff val="0"/>
              <a:satOff val="0"/>
              <a:lumOff val="0"/>
              <a:alphaOff val="0"/>
              <a:alpha val="90000"/>
            </a:schemeClr>
          </a:solidFill>
          <a:ln>
            <a:solidFill>
              <a:srgbClr val="4472C4">
                <a:tint val="40000"/>
                <a:hueOff val="0"/>
                <a:satOff val="0"/>
                <a:lumOff val="0"/>
                <a:alphaOff val="0"/>
                <a:alpha val="90000"/>
              </a:srgbClr>
            </a:solidFill>
          </a:ln>
        </p:spPr>
        <p:style>
          <a:lnRef idx="2">
            <a:srgbClr val="000000"/>
          </a:lnRef>
          <a:fillRef idx="0">
            <a:srgbClr val="000000"/>
          </a:fillRef>
          <a:effectRef idx="0">
            <a:srgbClr val="000000"/>
          </a:effectRef>
          <a:fontRef idx="minor"/>
        </p:style>
        <p:txBody>
          <a:bodyPr lIns="190440" tIns="190440" rIns="190440" bIns="190440" numCol="1" spcCol="1440" anchor="ctr">
            <a:noAutofit/>
          </a:bodyPr>
          <a:lstStyle/>
          <a:p>
            <a:pPr algn="l">
              <a:lnSpc>
                <a:spcPct val="90000"/>
              </a:lnSpc>
              <a:buNone/>
              <a:defRPr/>
            </a:pPr>
            <a:r>
              <a:rPr lang="fr-FR" sz="1800" b="0" i="0" u="sng" strike="noStrike" cap="none" spc="0">
                <a:solidFill>
                  <a:schemeClr val="tx1"/>
                </a:solidFill>
                <a:latin typeface="Arial"/>
                <a:ea typeface="+mn-ea"/>
                <a:cs typeface="Arial"/>
                <a:hlinkClick r:id="rId9" tooltip="https://www.cnil.fr/fr/rgpd-de-quoi-parle-t-on"/>
              </a:rPr>
              <a:t>Règlement général sur la protection des données</a:t>
            </a:r>
            <a:r>
              <a:t> (RGPD)</a:t>
            </a:r>
            <a:endParaRPr sz="1800">
              <a:latin typeface="Arial"/>
              <a:cs typeface="Arial"/>
            </a:endParaRPr>
          </a:p>
          <a:p>
            <a:pPr algn="l">
              <a:lnSpc>
                <a:spcPct val="90000"/>
              </a:lnSpc>
              <a:buNone/>
              <a:defRPr/>
            </a:pPr>
            <a:endParaRPr sz="1800">
              <a:latin typeface="Arial"/>
              <a:cs typeface="Arial"/>
            </a:endParaRPr>
          </a:p>
          <a:p>
            <a:pPr>
              <a:defRPr/>
            </a:pPr>
            <a:r>
              <a:rPr lang="fr-FR" sz="1800" b="0" i="0" u="sng" strike="noStrike" cap="none" spc="0">
                <a:solidFill>
                  <a:schemeClr val="tx1"/>
                </a:solidFill>
                <a:latin typeface="Arial"/>
                <a:ea typeface="DejaVu Sans Condensed"/>
                <a:cs typeface="Arial"/>
                <a:hlinkClick r:id="rId10" tooltip="https://www.ouvrirlascience.fr/plan-national-pour-la-science-ouverte/"/>
              </a:rPr>
              <a:t>Plan national pour la science ouverte</a:t>
            </a:r>
            <a:r>
              <a:rPr lang="fr-FR" sz="1800" b="0" i="0" u="none" strike="noStrike" cap="none" spc="0">
                <a:solidFill>
                  <a:schemeClr val="tx1"/>
                </a:solidFill>
                <a:latin typeface="Arial"/>
                <a:ea typeface="DejaVu Sans Condensed"/>
                <a:cs typeface="Arial"/>
              </a:rPr>
              <a:t> (PNSO 1)</a:t>
            </a:r>
            <a:endParaRPr sz="18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602" name="PlaceHolder 1"/>
          <p:cNvSpPr>
            <a:spLocks noGrp="1"/>
          </p:cNvSpPr>
          <p:nvPr>
            <p:ph type="title"/>
          </p:nvPr>
        </p:nvSpPr>
        <p:spPr bwMode="auto">
          <a:xfrm>
            <a:off x="983520" y="2583720"/>
            <a:ext cx="10515240" cy="1325160"/>
          </a:xfrm>
          <a:prstGeom prst="rect">
            <a:avLst/>
          </a:prstGeom>
          <a:noFill/>
          <a:ln w="0">
            <a:noFill/>
          </a:ln>
        </p:spPr>
        <p:txBody>
          <a:bodyPr anchor="ctr">
            <a:normAutofit/>
          </a:bodyPr>
          <a:lstStyle/>
          <a:p>
            <a:pPr algn="ctr">
              <a:lnSpc>
                <a:spcPct val="90000"/>
              </a:lnSpc>
              <a:buNone/>
              <a:defRPr/>
            </a:pPr>
            <a:r>
              <a:rPr lang="fr-FR" sz="4400" b="0" strike="noStrike" spc="-1">
                <a:solidFill>
                  <a:srgbClr val="1F4E79"/>
                </a:solidFill>
                <a:latin typeface="Calibri"/>
                <a:ea typeface="Arial"/>
                <a:cs typeface="Calibri"/>
              </a:rPr>
              <a:t>Selon vous, </a:t>
            </a:r>
            <a:br>
              <a:rPr>
                <a:latin typeface="Calibri"/>
                <a:cs typeface="Calibri"/>
              </a:rPr>
            </a:br>
            <a:r>
              <a:rPr lang="fr-FR" sz="4400" b="0" strike="noStrike" spc="-1">
                <a:solidFill>
                  <a:srgbClr val="1F4E79"/>
                </a:solidFill>
                <a:latin typeface="Calibri"/>
                <a:ea typeface="Arial"/>
                <a:cs typeface="Calibri"/>
              </a:rPr>
              <a:t>à qui appartiennent vos données ?</a:t>
            </a:r>
            <a:endParaRPr lang="fr-FR" sz="4400" b="0" strike="noStrike" spc="-1">
              <a:solidFill>
                <a:srgbClr val="000000"/>
              </a:solidFill>
              <a:latin typeface="Calibri"/>
              <a:cs typeface="Calibri"/>
            </a:endParaRPr>
          </a:p>
        </p:txBody>
      </p:sp>
      <p:pic>
        <p:nvPicPr>
          <p:cNvPr id="603" name="Graphique 1" descr="Brainstorming contour"/>
          <p:cNvPicPr>
            <a:picLocks noChangeAspect="1"/>
          </p:cNvPicPr>
          <p:nvPr/>
        </p:nvPicPr>
        <p:blipFill>
          <a:blip r:embed="rId4"/>
          <a:stretch/>
        </p:blipFill>
        <p:spPr bwMode="auto">
          <a:xfrm>
            <a:off x="191520" y="188640"/>
            <a:ext cx="1440160" cy="1440160"/>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05" name="Image 7"/>
          <p:cNvPicPr/>
          <p:nvPr/>
        </p:nvPicPr>
        <p:blipFill>
          <a:blip r:embed="rId3"/>
          <a:stretch/>
        </p:blipFill>
        <p:spPr bwMode="auto">
          <a:xfrm>
            <a:off x="0" y="0"/>
            <a:ext cx="12191760" cy="6857640"/>
          </a:xfrm>
          <a:prstGeom prst="rect">
            <a:avLst/>
          </a:prstGeom>
          <a:ln w="0">
            <a:noFill/>
          </a:ln>
        </p:spPr>
      </p:pic>
      <p:sp>
        <p:nvSpPr>
          <p:cNvPr id="606" name="PlaceHolder 1"/>
          <p:cNvSpPr>
            <a:spLocks noGrp="1"/>
          </p:cNvSpPr>
          <p:nvPr>
            <p:ph type="title"/>
          </p:nvPr>
        </p:nvSpPr>
        <p:spPr bwMode="auto">
          <a:xfrm>
            <a:off x="0" y="231120"/>
            <a:ext cx="12191760" cy="132516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Propriété des données</a:t>
            </a:r>
            <a:endParaRPr lang="fr-FR" sz="4400" b="0" strike="noStrike" spc="-1">
              <a:solidFill>
                <a:srgbClr val="000000"/>
              </a:solidFill>
              <a:latin typeface="Calibri"/>
            </a:endParaRPr>
          </a:p>
        </p:txBody>
      </p:sp>
      <p:sp>
        <p:nvSpPr>
          <p:cNvPr id="607" name="PlaceHolder 2"/>
          <p:cNvSpPr>
            <a:spLocks noGrp="1"/>
          </p:cNvSpPr>
          <p:nvPr>
            <p:ph/>
          </p:nvPr>
        </p:nvSpPr>
        <p:spPr bwMode="auto">
          <a:xfrm>
            <a:off x="839520" y="1629312"/>
            <a:ext cx="10946160" cy="4608000"/>
          </a:xfrm>
          <a:prstGeom prst="rect">
            <a:avLst/>
          </a:prstGeom>
          <a:noFill/>
          <a:ln w="0">
            <a:noFill/>
          </a:ln>
        </p:spPr>
        <p:txBody>
          <a:bodyPr numCol="1" spcCol="0" anchor="t">
            <a:normAutofit/>
          </a:bodyPr>
          <a:lstStyle/>
          <a:p>
            <a:pPr>
              <a:lnSpc>
                <a:spcPct val="90000"/>
              </a:lnSpc>
              <a:spcBef>
                <a:spcPts val="1001"/>
              </a:spcBef>
              <a:buNone/>
              <a:tabLst>
                <a:tab pos="0" algn="l"/>
              </a:tabLst>
              <a:defRPr/>
            </a:pPr>
            <a:r>
              <a:rPr lang="fr-FR" sz="2000" b="0" strike="noStrike" spc="-1">
                <a:solidFill>
                  <a:srgbClr val="000000"/>
                </a:solidFill>
                <a:latin typeface="Calibri"/>
                <a:ea typeface="Calibri"/>
              </a:rPr>
              <a:t>Dans leur activité de recherche académique, les chercheurs (enseignants-chercheurs, chercheurs, doctorants, autres personnels de la recherche) produisent des </a:t>
            </a:r>
            <a:r>
              <a:rPr lang="fr-FR" sz="2000" b="1" strike="noStrike" spc="0">
                <a:solidFill>
                  <a:srgbClr val="000000"/>
                </a:solidFill>
                <a:latin typeface="Calibri"/>
                <a:ea typeface="Calibri"/>
              </a:rPr>
              <a:t>données « publiques »</a:t>
            </a:r>
            <a:r>
              <a:rPr lang="fr-FR" sz="2000" b="0" strike="noStrike" spc="0">
                <a:solidFill>
                  <a:srgbClr val="000000"/>
                </a:solidFill>
                <a:latin typeface="Calibri"/>
                <a:ea typeface="Calibri"/>
              </a:rPr>
              <a:t> : </a:t>
            </a:r>
            <a:endParaRPr lang="fr-FR"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defRPr/>
            </a:pPr>
            <a:r>
              <a:rPr lang="fr-FR" sz="2000" b="0" strike="noStrike" spc="-1">
                <a:solidFill>
                  <a:srgbClr val="000000"/>
                </a:solidFill>
                <a:latin typeface="Calibri"/>
                <a:ea typeface="Arial"/>
              </a:rPr>
              <a:t>Ils/elles n’ont pas de propriété intellectuelle sur les données factuelles collectées (uniquement sur les œuvres de l’esprit, le critère étant l’originalité). </a:t>
            </a:r>
            <a:endParaRPr lang="fr-FR"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defRPr/>
            </a:pPr>
            <a:r>
              <a:rPr lang="fr-FR" sz="2000" b="0" strike="noStrike" spc="-1">
                <a:solidFill>
                  <a:srgbClr val="000000"/>
                </a:solidFill>
                <a:latin typeface="Calibri"/>
                <a:ea typeface="Arial"/>
              </a:rPr>
              <a:t>Les établissements « producteurs » ont un droit de propriété intellectuelle sur la structuration des données qui donne lieu à une base de données, mais pour les établissements publics, c’est l’ouverture par défaut qui prévaut (Loi pour une République numérique, art. 11).</a:t>
            </a:r>
            <a:endParaRPr lang="fr-FR" sz="2000" b="0" strike="noStrike" spc="-1">
              <a:solidFill>
                <a:srgbClr val="000000"/>
              </a:solidFill>
              <a:latin typeface="Calibri"/>
            </a:endParaRPr>
          </a:p>
          <a:p>
            <a:pPr>
              <a:lnSpc>
                <a:spcPct val="90000"/>
              </a:lnSpc>
              <a:spcBef>
                <a:spcPts val="2200"/>
              </a:spcBef>
              <a:buNone/>
              <a:tabLst>
                <a:tab pos="0" algn="l"/>
              </a:tabLst>
              <a:defRPr/>
            </a:pPr>
            <a:r>
              <a:rPr lang="fr-FR" sz="2000" b="0" strike="noStrike" spc="-1">
                <a:solidFill>
                  <a:srgbClr val="000000"/>
                </a:solidFill>
                <a:latin typeface="Calibri"/>
                <a:ea typeface="Times New Roman"/>
              </a:rPr>
              <a:t>	La question de la propriété des données n’est pas forcément le bon angle d’attaque depuis la Loi pour une République numérique (et le principe d’ouverture par défaut). Aujourd’hui, savoir qui est le propriétaire des données n’est souvent plus nécessaire. Il s’agit de savoir si on est dans le principe de  l’ouverture par défaut ou bien dans un cas d’exceptions.</a:t>
            </a:r>
            <a:endParaRPr lang="fr-FR" sz="2000" b="0" strike="noStrike" spc="-1">
              <a:solidFill>
                <a:srgbClr val="000000"/>
              </a:solidFill>
              <a:latin typeface="Calibri"/>
            </a:endParaRPr>
          </a:p>
          <a:p>
            <a:pPr algn="r">
              <a:lnSpc>
                <a:spcPct val="90000"/>
              </a:lnSpc>
              <a:spcBef>
                <a:spcPts val="1001"/>
              </a:spcBef>
              <a:buNone/>
              <a:tabLst>
                <a:tab pos="0" algn="l"/>
              </a:tabLst>
              <a:defRPr/>
            </a:pPr>
            <a:endParaRPr lang="fr-FR" sz="2000" b="0" strike="noStrike" spc="-1">
              <a:solidFill>
                <a:srgbClr val="000000"/>
              </a:solidFill>
              <a:latin typeface="Calibri"/>
            </a:endParaRPr>
          </a:p>
          <a:p>
            <a:pPr algn="r">
              <a:lnSpc>
                <a:spcPct val="90000"/>
              </a:lnSpc>
              <a:spcBef>
                <a:spcPts val="1001"/>
              </a:spcBef>
              <a:buNone/>
              <a:tabLst>
                <a:tab pos="0" algn="l"/>
              </a:tabLst>
              <a:defRPr/>
            </a:pPr>
            <a:r>
              <a:rPr lang="fr-FR" sz="1600" b="0" strike="noStrike" spc="-1">
                <a:solidFill>
                  <a:srgbClr val="000000"/>
                </a:solidFill>
                <a:latin typeface="Calibri"/>
                <a:ea typeface="Calibri"/>
              </a:rPr>
              <a:t>DoRANum et Tuto@Mate (2020).</a:t>
            </a:r>
            <a:r>
              <a:rPr lang="fr-FR" sz="1600" b="0" i="0" u="none" strike="noStrike" cap="none" spc="0">
                <a:solidFill>
                  <a:srgbClr val="000000"/>
                </a:solidFill>
                <a:latin typeface="Calibri"/>
                <a:ea typeface="Calibri"/>
                <a:cs typeface="Calibri"/>
              </a:rPr>
              <a:t> Lionel Maurel,</a:t>
            </a:r>
            <a:r>
              <a:rPr lang="fr-FR" sz="1600" b="0" strike="noStrike" spc="0">
                <a:solidFill>
                  <a:srgbClr val="000000"/>
                </a:solidFill>
                <a:latin typeface="Calibri"/>
                <a:ea typeface="Calibri"/>
              </a:rPr>
              <a:t>  </a:t>
            </a:r>
            <a:r>
              <a:rPr lang="fr-FR" sz="1600" b="0" u="sng" strike="noStrike" spc="-1">
                <a:solidFill>
                  <a:srgbClr val="0563C1"/>
                </a:solidFill>
                <a:latin typeface="Calibri"/>
                <a:ea typeface="Calibri"/>
                <a:hlinkClick r:id="rId4" tooltip="https://doranum.fr/wp-content/uploads/TutoAmate/index.html#/"/>
              </a:rPr>
              <a:t>« À qui appartiennent les données »</a:t>
            </a:r>
            <a:r>
              <a:rPr lang="fr-FR" sz="1600" b="0" strike="noStrike" spc="-1">
                <a:solidFill>
                  <a:srgbClr val="000000"/>
                </a:solidFill>
                <a:latin typeface="Calibri"/>
                <a:ea typeface="Calibri"/>
              </a:rPr>
              <a:t> </a:t>
            </a:r>
            <a:endParaRPr lang="fr-FR" sz="1600" b="0" strike="noStrike" spc="-1">
              <a:solidFill>
                <a:srgbClr val="000000"/>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09" name="Image 10"/>
          <p:cNvPicPr/>
          <p:nvPr/>
        </p:nvPicPr>
        <p:blipFill>
          <a:blip r:embed="rId3"/>
          <a:stretch/>
        </p:blipFill>
        <p:spPr bwMode="auto">
          <a:xfrm>
            <a:off x="0" y="0"/>
            <a:ext cx="12191760" cy="6857640"/>
          </a:xfrm>
          <a:prstGeom prst="rect">
            <a:avLst/>
          </a:prstGeom>
          <a:ln w="0">
            <a:noFill/>
          </a:ln>
        </p:spPr>
      </p:pic>
      <p:sp>
        <p:nvSpPr>
          <p:cNvPr id="610" name="PlaceHolder 1"/>
          <p:cNvSpPr>
            <a:spLocks noGrp="1"/>
          </p:cNvSpPr>
          <p:nvPr>
            <p:ph type="title"/>
          </p:nvPr>
        </p:nvSpPr>
        <p:spPr bwMode="auto">
          <a:xfrm>
            <a:off x="0" y="279000"/>
            <a:ext cx="12191760" cy="10472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Licences ouvertes</a:t>
            </a:r>
            <a:endParaRPr lang="fr-FR" sz="4400" b="0" strike="noStrike" spc="-1">
              <a:solidFill>
                <a:srgbClr val="000000"/>
              </a:solidFill>
              <a:latin typeface="Calibri"/>
            </a:endParaRPr>
          </a:p>
        </p:txBody>
      </p:sp>
      <p:sp>
        <p:nvSpPr>
          <p:cNvPr id="611" name="PlaceHolder 2"/>
          <p:cNvSpPr>
            <a:spLocks noGrp="1"/>
          </p:cNvSpPr>
          <p:nvPr>
            <p:ph/>
          </p:nvPr>
        </p:nvSpPr>
        <p:spPr bwMode="auto">
          <a:xfrm>
            <a:off x="1248481" y="1326599"/>
            <a:ext cx="10248117" cy="5080096"/>
          </a:xfrm>
          <a:prstGeom prst="rect">
            <a:avLst/>
          </a:prstGeom>
          <a:noFill/>
          <a:ln w="0">
            <a:noFill/>
          </a:ln>
        </p:spPr>
        <p:txBody>
          <a:bodyPr vertOverflow="overflow" horzOverflow="overflow" vert="horz" wrap="square" lIns="91440" tIns="45720" rIns="91440" bIns="45720" numCol="1" spcCol="0" rtlCol="0" fromWordArt="0" anchor="ctr" anchorCtr="0" forceAA="0" compatLnSpc="0">
            <a:noAutofit/>
          </a:bodyPr>
          <a:lstStyle/>
          <a:p>
            <a:pPr algn="l">
              <a:lnSpc>
                <a:spcPct val="120000"/>
              </a:lnSpc>
              <a:spcBef>
                <a:spcPts val="1001"/>
              </a:spcBef>
              <a:buNone/>
              <a:tabLst>
                <a:tab pos="0" algn="l"/>
              </a:tabLst>
              <a:defRPr/>
            </a:pPr>
            <a:r>
              <a:rPr lang="fr-FR" sz="2400" b="0" strike="noStrike" spc="-1">
                <a:solidFill>
                  <a:srgbClr val="000000"/>
                </a:solidFill>
                <a:latin typeface="Calibri"/>
                <a:ea typeface="Calibri"/>
              </a:rPr>
              <a:t>Une licence ouverte garantit à tous le droit d’utiliser, de partager et</a:t>
            </a:r>
            <a:endParaRPr/>
          </a:p>
          <a:p>
            <a:pPr algn="l">
              <a:lnSpc>
                <a:spcPct val="120000"/>
              </a:lnSpc>
              <a:spcBef>
                <a:spcPts val="1001"/>
              </a:spcBef>
              <a:buNone/>
              <a:tabLst>
                <a:tab pos="0" algn="l"/>
              </a:tabLst>
              <a:defRPr/>
            </a:pPr>
            <a:r>
              <a:rPr lang="fr-FR" sz="2400" b="0" strike="noStrike" spc="-1">
                <a:solidFill>
                  <a:srgbClr val="000000"/>
                </a:solidFill>
                <a:latin typeface="Calibri"/>
                <a:ea typeface="Calibri"/>
              </a:rPr>
              <a:t>d’accéder à vos données avec la sécurité juridique nécessaire aux producteurs </a:t>
            </a:r>
            <a:endParaRPr lang="fr-FR" sz="2400" b="0" strike="noStrike" spc="0">
              <a:solidFill>
                <a:srgbClr val="000000"/>
              </a:solidFill>
              <a:latin typeface="Calibri"/>
              <a:ea typeface="Calibri"/>
            </a:endParaRPr>
          </a:p>
          <a:p>
            <a:pPr algn="l">
              <a:lnSpc>
                <a:spcPct val="120000"/>
              </a:lnSpc>
              <a:spcBef>
                <a:spcPts val="1000"/>
              </a:spcBef>
              <a:buNone/>
              <a:tabLst>
                <a:tab pos="0" algn="l"/>
              </a:tabLst>
              <a:defRPr/>
            </a:pPr>
            <a:r>
              <a:rPr lang="fr-FR" sz="2400" b="0" strike="noStrike" spc="0">
                <a:solidFill>
                  <a:srgbClr val="000000"/>
                </a:solidFill>
                <a:latin typeface="Calibri"/>
                <a:ea typeface="Calibri"/>
              </a:rPr>
              <a:t>et aux ré-utilisateurs des données.</a:t>
            </a:r>
            <a:endParaRPr lang="fr-FR" sz="2400" b="0" strike="noStrike" spc="0">
              <a:solidFill>
                <a:srgbClr val="000000"/>
              </a:solidFill>
              <a:latin typeface="Calibri"/>
            </a:endParaRPr>
          </a:p>
          <a:p>
            <a:pPr marL="0" indent="0">
              <a:buFont typeface="Arial"/>
              <a:buNone/>
              <a:defRPr/>
            </a:pPr>
            <a:r>
              <a:rPr lang="fr-FR" sz="1600" b="0" strike="noStrike" spc="0">
                <a:solidFill>
                  <a:srgbClr val="000000"/>
                </a:solidFill>
                <a:latin typeface="Calibri"/>
                <a:ea typeface="Arial"/>
              </a:rPr>
              <a:t>				DoRANum (2022), </a:t>
            </a:r>
            <a:r>
              <a:rPr lang="fr-FR" sz="1600" b="0" u="sng" strike="noStrike" spc="0">
                <a:solidFill>
                  <a:srgbClr val="0563C1"/>
                </a:solidFill>
                <a:latin typeface="Calibri"/>
                <a:ea typeface="Arial"/>
                <a:hlinkClick r:id="rId4" tooltip="https://doranum.fr/aspects-juridiques-ethiques/guide-des-licences-ouvertes_10_13143_tv6f-sv31/"/>
              </a:rPr>
              <a:t>Guide des licences ouvertes </a:t>
            </a:r>
            <a:r>
              <a:rPr sz="1400" b="0" i="0" u="none">
                <a:solidFill>
                  <a:srgbClr val="000000"/>
                </a:solidFill>
                <a:latin typeface="Calibri"/>
                <a:ea typeface="Times New Roman"/>
                <a:cs typeface="Calibri"/>
              </a:rPr>
              <a:t>DOI : 10.13143/tv6f-sv31</a:t>
            </a:r>
            <a:r>
              <a:rPr lang="fr-FR" sz="1600" b="0" u="sng" strike="noStrike" spc="0">
                <a:solidFill>
                  <a:srgbClr val="0563C1"/>
                </a:solidFill>
                <a:latin typeface="Calibri"/>
                <a:ea typeface="Arial"/>
                <a:cs typeface="Calibri"/>
                <a:hlinkClick r:id="rId4" tooltip="https://doranum.fr/aspects-juridiques-ethiques/guide-des-licences-ouvertes_10_13143_tv6f-sv31/"/>
              </a:rPr>
              <a:t> </a:t>
            </a:r>
            <a:r>
              <a:rPr lang="fr-FR" sz="1600" b="0" i="1" strike="noStrike" spc="0">
                <a:solidFill>
                  <a:srgbClr val="000000"/>
                </a:solidFill>
                <a:latin typeface="Calibri"/>
                <a:ea typeface="Calibri"/>
                <a:cs typeface="Calibri"/>
              </a:rPr>
              <a:t> </a:t>
            </a:r>
            <a:endParaRPr/>
          </a:p>
          <a:p>
            <a:pPr>
              <a:lnSpc>
                <a:spcPct val="120000"/>
              </a:lnSpc>
              <a:spcBef>
                <a:spcPts val="400"/>
              </a:spcBef>
              <a:buNone/>
              <a:tabLst>
                <a:tab pos="0" algn="l"/>
              </a:tabLst>
              <a:defRPr/>
            </a:pPr>
            <a:r>
              <a:rPr lang="fr-FR" sz="2400" b="0" strike="noStrike" spc="-1">
                <a:solidFill>
                  <a:srgbClr val="000000"/>
                </a:solidFill>
                <a:latin typeface="Calibri"/>
                <a:ea typeface="Arial"/>
              </a:rPr>
              <a:t>Principales licences ouvertes :</a:t>
            </a:r>
            <a:endParaRPr lang="fr-FR" sz="2400" b="0" strike="noStrike" spc="-1">
              <a:solidFill>
                <a:srgbClr val="000000"/>
              </a:solidFill>
              <a:latin typeface="Calibri"/>
            </a:endParaRPr>
          </a:p>
          <a:p>
            <a:pPr marL="533520" indent="-228600">
              <a:lnSpc>
                <a:spcPct val="120000"/>
              </a:lnSpc>
              <a:spcBef>
                <a:spcPts val="400"/>
              </a:spcBef>
              <a:buClr>
                <a:srgbClr val="000000"/>
              </a:buClr>
              <a:buFont typeface="Police système Courant"/>
              <a:buChar char="–"/>
              <a:tabLst>
                <a:tab pos="0" algn="l"/>
              </a:tabLst>
              <a:defRPr/>
            </a:pPr>
            <a:r>
              <a:rPr lang="fr-FR" sz="2400" b="0" strike="noStrike" spc="-1">
                <a:solidFill>
                  <a:srgbClr val="000000"/>
                </a:solidFill>
                <a:latin typeface="Calibri"/>
                <a:ea typeface="Arial"/>
              </a:rPr>
              <a:t>Licences Creative Commons</a:t>
            </a:r>
            <a:endParaRPr lang="fr-FR" sz="2400" b="0" strike="noStrike" spc="-1">
              <a:solidFill>
                <a:srgbClr val="000000"/>
              </a:solidFill>
              <a:latin typeface="Calibri"/>
            </a:endParaRPr>
          </a:p>
          <a:p>
            <a:pPr marL="533520" indent="-228600">
              <a:lnSpc>
                <a:spcPct val="120000"/>
              </a:lnSpc>
              <a:spcBef>
                <a:spcPts val="400"/>
              </a:spcBef>
              <a:buClr>
                <a:srgbClr val="000000"/>
              </a:buClr>
              <a:buFont typeface="Police système Courant"/>
              <a:buChar char="–"/>
              <a:tabLst>
                <a:tab pos="0" algn="l"/>
              </a:tabLst>
              <a:defRPr/>
            </a:pPr>
            <a:r>
              <a:rPr lang="fr-FR" sz="2400" b="0" strike="noStrike" spc="-1">
                <a:solidFill>
                  <a:srgbClr val="000000"/>
                </a:solidFill>
                <a:latin typeface="Calibri"/>
                <a:ea typeface="Arial"/>
              </a:rPr>
              <a:t>Licence Etalab</a:t>
            </a:r>
            <a:endParaRPr lang="fr-FR" sz="2400" b="0" strike="noStrike" spc="-1">
              <a:solidFill>
                <a:srgbClr val="000000"/>
              </a:solidFill>
              <a:latin typeface="Calibri"/>
            </a:endParaRPr>
          </a:p>
          <a:p>
            <a:pPr marL="533520" indent="-228600">
              <a:lnSpc>
                <a:spcPct val="120000"/>
              </a:lnSpc>
              <a:spcBef>
                <a:spcPts val="400"/>
              </a:spcBef>
              <a:buClr>
                <a:srgbClr val="000000"/>
              </a:buClr>
              <a:buFont typeface="Police système Courant"/>
              <a:buChar char="–"/>
              <a:tabLst>
                <a:tab pos="0" algn="l"/>
              </a:tabLst>
              <a:defRPr/>
            </a:pPr>
            <a:r>
              <a:rPr lang="fr-FR" sz="2400" b="0" strike="noStrike" spc="-1">
                <a:solidFill>
                  <a:srgbClr val="000000"/>
                </a:solidFill>
                <a:latin typeface="Calibri"/>
                <a:ea typeface="Arial"/>
              </a:rPr>
              <a:t>Licences logicielles (GNU, BSD, Apache, MIT, CeCILL)</a:t>
            </a:r>
            <a:endParaRPr lang="fr-FR" sz="2400" b="0" strike="noStrike" spc="-1">
              <a:solidFill>
                <a:srgbClr val="000000"/>
              </a:solidFill>
              <a:latin typeface="Calibri"/>
            </a:endParaRPr>
          </a:p>
          <a:p>
            <a:pPr marL="533520" indent="-228600">
              <a:lnSpc>
                <a:spcPct val="120000"/>
              </a:lnSpc>
              <a:spcBef>
                <a:spcPts val="400"/>
              </a:spcBef>
              <a:buClr>
                <a:srgbClr val="000000"/>
              </a:buClr>
              <a:buFont typeface="Police système Courant"/>
              <a:buChar char="–"/>
              <a:tabLst>
                <a:tab pos="0" algn="l"/>
              </a:tabLst>
              <a:defRPr/>
            </a:pPr>
            <a:r>
              <a:rPr lang="fr-FR" sz="2400" b="0" strike="noStrike" spc="-1">
                <a:solidFill>
                  <a:srgbClr val="000000"/>
                </a:solidFill>
                <a:latin typeface="Calibri"/>
                <a:ea typeface="Arial"/>
              </a:rPr>
              <a:t>Licences bases de données (ODbL, PDDL, OCD-By) </a:t>
            </a:r>
            <a:endParaRPr lang="fr-FR" sz="2400" b="0" strike="noStrike" spc="-1">
              <a:solidFill>
                <a:srgbClr val="000000"/>
              </a:solidFill>
              <a:latin typeface="Calibri"/>
            </a:endParaRPr>
          </a:p>
          <a:p>
            <a:pPr marL="304920" algn="r">
              <a:lnSpc>
                <a:spcPct val="120000"/>
              </a:lnSpc>
              <a:spcBef>
                <a:spcPts val="1001"/>
              </a:spcBef>
              <a:buNone/>
              <a:tabLst>
                <a:tab pos="0" algn="l"/>
              </a:tabLst>
              <a:defRPr/>
            </a:pPr>
            <a:r>
              <a:rPr lang="fr-FR" sz="1600" b="0" strike="noStrike" spc="-1">
                <a:solidFill>
                  <a:srgbClr val="000000"/>
                </a:solidFill>
                <a:latin typeface="Calibri"/>
                <a:ea typeface="Arial"/>
              </a:rPr>
              <a:t>CopIST, Dedieu, L.  (2015), </a:t>
            </a:r>
            <a:r>
              <a:rPr lang="fr-FR" sz="1600" b="0" u="sng" strike="noStrike" spc="-1">
                <a:solidFill>
                  <a:srgbClr val="0563C1"/>
                </a:solidFill>
                <a:latin typeface="Calibri"/>
                <a:ea typeface="Arial"/>
                <a:hlinkClick r:id="rId5" tooltip="https://coop-ist.cirad.fr/gerer-des-donnees/rendre-publics-ses-jeux-de-donnees/5-une-licence-de-diffusion-est-indispensable-pour-rendre-public-un-jeu-de-donnees"/>
              </a:rPr>
              <a:t>Rendre publics ses jeux de données scientifiques</a:t>
            </a:r>
            <a:endParaRPr/>
          </a:p>
        </p:txBody>
      </p:sp>
      <p:sp>
        <p:nvSpPr>
          <p:cNvPr id="613" name=" 6"/>
          <p:cNvSpPr/>
          <p:nvPr/>
        </p:nvSpPr>
        <p:spPr bwMode="auto">
          <a:xfrm>
            <a:off x="5968440" y="3291840"/>
            <a:ext cx="254520" cy="365400"/>
          </a:xfrm>
          <a:prstGeom prst="rect">
            <a:avLst/>
          </a:prstGeom>
          <a:noFill/>
          <a:ln w="0">
            <a:noFill/>
          </a:ln>
        </p:spPr>
        <p:style>
          <a:lnRef idx="0">
            <a:srgbClr val="000000"/>
          </a:lnRef>
          <a:fillRef idx="0">
            <a:srgbClr val="000000"/>
          </a:fillRef>
          <a:effectRef idx="0">
            <a:srgbClr val="000000"/>
          </a:effectRef>
          <a:fontRef idx="minor"/>
        </p:style>
        <p:txBody>
          <a:bodyPr/>
          <a:lstStyle/>
          <a:p>
            <a:endParaRPr lang="fr-F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14" name="Image 2"/>
          <p:cNvPicPr/>
          <p:nvPr/>
        </p:nvPicPr>
        <p:blipFill>
          <a:blip r:embed="rId3"/>
          <a:stretch/>
        </p:blipFill>
        <p:spPr bwMode="auto">
          <a:xfrm>
            <a:off x="0" y="0"/>
            <a:ext cx="12191760" cy="6857640"/>
          </a:xfrm>
          <a:prstGeom prst="rect">
            <a:avLst/>
          </a:prstGeom>
          <a:ln w="0">
            <a:noFill/>
          </a:ln>
        </p:spPr>
      </p:pic>
      <p:pic>
        <p:nvPicPr>
          <p:cNvPr id="615" name="Image 21"/>
          <p:cNvPicPr/>
          <p:nvPr/>
        </p:nvPicPr>
        <p:blipFill>
          <a:blip r:embed="rId4"/>
          <a:srcRect t="7715"/>
          <a:stretch/>
        </p:blipFill>
        <p:spPr bwMode="auto">
          <a:xfrm>
            <a:off x="2063520" y="980640"/>
            <a:ext cx="8184960" cy="5832360"/>
          </a:xfrm>
          <a:prstGeom prst="rect">
            <a:avLst/>
          </a:prstGeom>
          <a:ln w="0">
            <a:noFill/>
          </a:ln>
        </p:spPr>
      </p:pic>
      <p:sp>
        <p:nvSpPr>
          <p:cNvPr id="616" name="Titre 1"/>
          <p:cNvSpPr/>
          <p:nvPr/>
        </p:nvSpPr>
        <p:spPr bwMode="auto">
          <a:xfrm>
            <a:off x="0" y="-99359"/>
            <a:ext cx="12191760" cy="1047240"/>
          </a:xfrm>
          <a:prstGeom prst="rect">
            <a:avLst/>
          </a:prstGeom>
          <a:noFill/>
          <a:ln w="0">
            <a:noFill/>
          </a:ln>
        </p:spPr>
        <p:style>
          <a:lnRef idx="0">
            <a:srgbClr val="000000"/>
          </a:lnRef>
          <a:fillRef idx="0">
            <a:srgbClr val="000000"/>
          </a:fillRef>
          <a:effectRef idx="0">
            <a:srgbClr val="000000"/>
          </a:effectRef>
          <a:fontRef idx="minor"/>
        </p:style>
        <p:txBody>
          <a:bodyPr anchor="b">
            <a:normAutofit/>
          </a:bodyPr>
          <a:lstStyle/>
          <a:p>
            <a:pPr algn="ctr">
              <a:lnSpc>
                <a:spcPct val="90000"/>
              </a:lnSpc>
              <a:buNone/>
              <a:defRPr/>
            </a:pPr>
            <a:r>
              <a:rPr lang="fr-FR" sz="4200" b="0" strike="noStrike" spc="-1">
                <a:solidFill>
                  <a:srgbClr val="000000"/>
                </a:solidFill>
                <a:latin typeface="Calibri Light"/>
                <a:ea typeface="Arial"/>
              </a:rPr>
              <a:t>Les licences Creative Commons</a:t>
            </a:r>
            <a:endParaRPr lang="fr-FR" sz="4200" b="0" strike="noStrike" spc="-1">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17" name="Image 13"/>
          <p:cNvPicPr/>
          <p:nvPr/>
        </p:nvPicPr>
        <p:blipFill>
          <a:blip r:embed="rId3"/>
          <a:stretch/>
        </p:blipFill>
        <p:spPr bwMode="auto">
          <a:xfrm>
            <a:off x="-47160" y="0"/>
            <a:ext cx="12191760" cy="6857640"/>
          </a:xfrm>
          <a:prstGeom prst="rect">
            <a:avLst/>
          </a:prstGeom>
          <a:ln w="0">
            <a:noFill/>
          </a:ln>
        </p:spPr>
      </p:pic>
      <p:pic>
        <p:nvPicPr>
          <p:cNvPr id="618" name="Image 8"/>
          <p:cNvPicPr/>
          <p:nvPr/>
        </p:nvPicPr>
        <p:blipFill>
          <a:blip r:embed="rId4"/>
          <a:stretch/>
        </p:blipFill>
        <p:spPr bwMode="auto">
          <a:xfrm>
            <a:off x="1299240" y="1195920"/>
            <a:ext cx="4492440" cy="2283840"/>
          </a:xfrm>
          <a:prstGeom prst="rect">
            <a:avLst/>
          </a:prstGeom>
          <a:ln w="0">
            <a:solidFill>
              <a:srgbClr val="FFFFFF">
                <a:lumMod val="50000"/>
              </a:srgbClr>
            </a:solidFill>
          </a:ln>
        </p:spPr>
      </p:pic>
      <p:sp>
        <p:nvSpPr>
          <p:cNvPr id="619" name="Ellipse 9"/>
          <p:cNvSpPr/>
          <p:nvPr/>
        </p:nvSpPr>
        <p:spPr bwMode="auto">
          <a:xfrm>
            <a:off x="4511880" y="3001680"/>
            <a:ext cx="2284200" cy="466200"/>
          </a:xfrm>
          <a:prstGeom prst="ellipse">
            <a:avLst/>
          </a:prstGeom>
          <a:noFill/>
          <a:ln w="34925">
            <a:solidFill>
              <a:srgbClr val="FF0000"/>
            </a:solidFill>
            <a:miter/>
          </a:ln>
        </p:spPr>
        <p:style>
          <a:lnRef idx="0">
            <a:srgbClr val="000000"/>
          </a:lnRef>
          <a:fillRef idx="0">
            <a:srgbClr val="000000"/>
          </a:fillRef>
          <a:effectRef idx="0">
            <a:srgbClr val="000000"/>
          </a:effectRef>
          <a:fontRef idx="minor"/>
        </p:style>
        <p:txBody>
          <a:bodyPr/>
          <a:lstStyle/>
          <a:p>
            <a:endParaRPr lang="fr-FR"/>
          </a:p>
        </p:txBody>
      </p:sp>
      <p:grpSp>
        <p:nvGrpSpPr>
          <p:cNvPr id="620" name="Groupe 16"/>
          <p:cNvGrpSpPr/>
          <p:nvPr/>
        </p:nvGrpSpPr>
        <p:grpSpPr bwMode="auto">
          <a:xfrm>
            <a:off x="1314000" y="3709800"/>
            <a:ext cx="4229640" cy="2576880"/>
            <a:chOff x="1314000" y="3709800"/>
            <a:chExt cx="4229640" cy="2576880"/>
          </a:xfrm>
        </p:grpSpPr>
        <p:pic>
          <p:nvPicPr>
            <p:cNvPr id="621" name="Image 6"/>
            <p:cNvPicPr/>
            <p:nvPr/>
          </p:nvPicPr>
          <p:blipFill>
            <a:blip r:embed="rId5"/>
            <a:stretch/>
          </p:blipFill>
          <p:spPr bwMode="auto">
            <a:xfrm>
              <a:off x="1314000" y="3709800"/>
              <a:ext cx="4089600" cy="2576880"/>
            </a:xfrm>
            <a:prstGeom prst="rect">
              <a:avLst/>
            </a:prstGeom>
            <a:ln w="0">
              <a:solidFill>
                <a:srgbClr val="FFFFFF">
                  <a:lumMod val="50000"/>
                </a:srgbClr>
              </a:solidFill>
            </a:ln>
          </p:spPr>
        </p:pic>
        <p:pic>
          <p:nvPicPr>
            <p:cNvPr id="622" name="Image 12"/>
            <p:cNvPicPr/>
            <p:nvPr/>
          </p:nvPicPr>
          <p:blipFill>
            <a:blip r:embed="rId6"/>
            <a:stretch/>
          </p:blipFill>
          <p:spPr bwMode="auto">
            <a:xfrm>
              <a:off x="1314000" y="4790520"/>
              <a:ext cx="4089600" cy="1342440"/>
            </a:xfrm>
            <a:prstGeom prst="rect">
              <a:avLst/>
            </a:prstGeom>
            <a:ln w="0">
              <a:noFill/>
            </a:ln>
          </p:spPr>
        </p:pic>
        <p:sp>
          <p:nvSpPr>
            <p:cNvPr id="623" name="Ellipse 13"/>
            <p:cNvSpPr/>
            <p:nvPr/>
          </p:nvSpPr>
          <p:spPr bwMode="auto">
            <a:xfrm>
              <a:off x="4030920" y="5468760"/>
              <a:ext cx="1512720" cy="406439"/>
            </a:xfrm>
            <a:prstGeom prst="ellipse">
              <a:avLst/>
            </a:prstGeom>
            <a:noFill/>
            <a:ln w="34925">
              <a:solidFill>
                <a:srgbClr val="FF0000"/>
              </a:solidFill>
              <a:miter/>
            </a:ln>
          </p:spPr>
          <p:style>
            <a:lnRef idx="0">
              <a:srgbClr val="000000"/>
            </a:lnRef>
            <a:fillRef idx="0">
              <a:srgbClr val="000000"/>
            </a:fillRef>
            <a:effectRef idx="0">
              <a:srgbClr val="000000"/>
            </a:effectRef>
            <a:fontRef idx="minor"/>
          </p:style>
          <p:txBody>
            <a:bodyPr/>
            <a:lstStyle/>
            <a:p>
              <a:endParaRPr lang="fr-FR"/>
            </a:p>
          </p:txBody>
        </p:sp>
      </p:grpSp>
      <p:pic>
        <p:nvPicPr>
          <p:cNvPr id="624" name="Image 15"/>
          <p:cNvPicPr/>
          <p:nvPr/>
        </p:nvPicPr>
        <p:blipFill>
          <a:blip r:embed="rId7"/>
          <a:stretch/>
        </p:blipFill>
        <p:spPr bwMode="auto">
          <a:xfrm>
            <a:off x="5817600" y="4667760"/>
            <a:ext cx="4003560" cy="1483920"/>
          </a:xfrm>
          <a:prstGeom prst="rect">
            <a:avLst/>
          </a:prstGeom>
          <a:ln w="31750">
            <a:solidFill>
              <a:srgbClr val="FF0000"/>
            </a:solidFill>
            <a:round/>
          </a:ln>
        </p:spPr>
      </p:pic>
      <p:pic>
        <p:nvPicPr>
          <p:cNvPr id="625" name="Image 18"/>
          <p:cNvPicPr/>
          <p:nvPr/>
        </p:nvPicPr>
        <p:blipFill>
          <a:blip r:embed="rId8"/>
          <a:stretch/>
        </p:blipFill>
        <p:spPr bwMode="auto">
          <a:xfrm>
            <a:off x="6933240" y="2338200"/>
            <a:ext cx="4142880" cy="1001160"/>
          </a:xfrm>
          <a:prstGeom prst="rect">
            <a:avLst/>
          </a:prstGeom>
          <a:ln w="31750">
            <a:solidFill>
              <a:srgbClr val="FF0000"/>
            </a:solidFill>
            <a:round/>
          </a:ln>
        </p:spPr>
      </p:pic>
      <p:pic>
        <p:nvPicPr>
          <p:cNvPr id="626" name="Image 19"/>
          <p:cNvPicPr/>
          <p:nvPr/>
        </p:nvPicPr>
        <p:blipFill>
          <a:blip r:embed="rId9"/>
          <a:stretch/>
        </p:blipFill>
        <p:spPr bwMode="auto">
          <a:xfrm>
            <a:off x="4439160" y="1232280"/>
            <a:ext cx="1236600" cy="482040"/>
          </a:xfrm>
          <a:prstGeom prst="rect">
            <a:avLst/>
          </a:prstGeom>
          <a:ln w="0">
            <a:noFill/>
          </a:ln>
        </p:spPr>
      </p:pic>
      <p:sp>
        <p:nvSpPr>
          <p:cNvPr id="628" name="Titre 1"/>
          <p:cNvSpPr/>
          <p:nvPr/>
        </p:nvSpPr>
        <p:spPr bwMode="auto">
          <a:xfrm>
            <a:off x="1631520" y="44640"/>
            <a:ext cx="7747920" cy="77364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a:lnSpc>
                <a:spcPct val="90000"/>
              </a:lnSpc>
              <a:buNone/>
              <a:defRPr/>
            </a:pPr>
            <a:r>
              <a:rPr lang="fr-FR" sz="4200" b="0" strike="noStrike" spc="-1">
                <a:solidFill>
                  <a:srgbClr val="000000"/>
                </a:solidFill>
                <a:latin typeface="Calibri Light"/>
                <a:ea typeface="Arial"/>
              </a:rPr>
              <a:t>A quoi ressemblent les CC ?</a:t>
            </a:r>
            <a:endParaRPr lang="fr-FR" sz="4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29" name="Image 2"/>
          <p:cNvPicPr/>
          <p:nvPr/>
        </p:nvPicPr>
        <p:blipFill>
          <a:blip r:embed="rId3"/>
          <a:stretch/>
        </p:blipFill>
        <p:spPr bwMode="auto">
          <a:xfrm>
            <a:off x="23525" y="0"/>
            <a:ext cx="12191760" cy="6857640"/>
          </a:xfrm>
          <a:prstGeom prst="rect">
            <a:avLst/>
          </a:prstGeom>
          <a:ln w="0">
            <a:noFill/>
          </a:ln>
        </p:spPr>
      </p:pic>
      <p:sp>
        <p:nvSpPr>
          <p:cNvPr id="630" name="Title 1"/>
          <p:cNvSpPr/>
          <p:nvPr/>
        </p:nvSpPr>
        <p:spPr bwMode="auto">
          <a:xfrm>
            <a:off x="0" y="303120"/>
            <a:ext cx="12191760" cy="768600"/>
          </a:xfrm>
          <a:prstGeom prst="rect">
            <a:avLst/>
          </a:prstGeom>
          <a:noFill/>
          <a:ln w="0">
            <a:noFill/>
          </a:ln>
        </p:spPr>
        <p:style>
          <a:lnRef idx="0">
            <a:srgbClr val="000000"/>
          </a:lnRef>
          <a:fillRef idx="0">
            <a:srgbClr val="000000"/>
          </a:fillRef>
          <a:effectRef idx="0">
            <a:srgbClr val="000000"/>
          </a:effectRef>
          <a:fontRef idx="minor"/>
        </p:style>
        <p:txBody>
          <a:bodyPr anchor="b">
            <a:normAutofit/>
          </a:bodyPr>
          <a:lstStyle/>
          <a:p>
            <a:pPr algn="ctr">
              <a:lnSpc>
                <a:spcPct val="90000"/>
              </a:lnSpc>
              <a:buNone/>
              <a:defRPr/>
            </a:pPr>
            <a:r>
              <a:rPr lang="fr-FR" sz="4400" b="0" strike="noStrike" spc="-1">
                <a:solidFill>
                  <a:srgbClr val="000000"/>
                </a:solidFill>
                <a:latin typeface="Calibri Light"/>
                <a:ea typeface="Arial"/>
              </a:rPr>
              <a:t>Comment savoir quand ouvrir ?</a:t>
            </a:r>
            <a:endParaRPr lang="fr-FR" sz="4400" b="0" strike="noStrike" spc="-1">
              <a:latin typeface="Arial"/>
            </a:endParaRPr>
          </a:p>
        </p:txBody>
      </p:sp>
      <p:sp>
        <p:nvSpPr>
          <p:cNvPr id="631" name="ZoneTexte 14"/>
          <p:cNvSpPr/>
          <p:nvPr/>
        </p:nvSpPr>
        <p:spPr bwMode="auto">
          <a:xfrm>
            <a:off x="668142" y="1378807"/>
            <a:ext cx="11332347" cy="4787638"/>
          </a:xfrm>
          <a:prstGeom prst="rect">
            <a:avLst/>
          </a:prstGeom>
          <a:noFill/>
          <a:ln w="1270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just">
              <a:lnSpc>
                <a:spcPct val="100000"/>
              </a:lnSpc>
              <a:spcAft>
                <a:spcPts val="1800"/>
              </a:spcAft>
              <a:buNone/>
              <a:defRPr/>
            </a:pPr>
            <a:r>
              <a:rPr lang="fr-FR" sz="2400" b="0" strike="noStrike" spc="-1">
                <a:solidFill>
                  <a:srgbClr val="000000"/>
                </a:solidFill>
                <a:latin typeface="Calibri"/>
                <a:ea typeface="Calibri"/>
              </a:rPr>
              <a:t>Depuis la </a:t>
            </a:r>
            <a:r>
              <a:rPr lang="fr-FR" sz="2400" b="0" i="1" strike="noStrike" spc="-1">
                <a:solidFill>
                  <a:srgbClr val="000000"/>
                </a:solidFill>
                <a:latin typeface="Calibri"/>
                <a:ea typeface="Calibri"/>
              </a:rPr>
              <a:t>Loi pour une République numérique</a:t>
            </a:r>
            <a:r>
              <a:rPr lang="fr-FR" sz="2400" b="0" strike="noStrike" spc="-1">
                <a:solidFill>
                  <a:srgbClr val="000000"/>
                </a:solidFill>
                <a:latin typeface="Calibri"/>
                <a:ea typeface="Calibri"/>
              </a:rPr>
              <a:t>, </a:t>
            </a:r>
            <a:r>
              <a:rPr lang="fr-FR" sz="2400" b="1" strike="noStrike" spc="-1">
                <a:solidFill>
                  <a:srgbClr val="000000"/>
                </a:solidFill>
                <a:latin typeface="Calibri"/>
                <a:ea typeface="Calibri"/>
              </a:rPr>
              <a:t>ouverture</a:t>
            </a:r>
            <a:r>
              <a:rPr lang="fr-FR" sz="2400" b="0" strike="noStrike" spc="-1">
                <a:solidFill>
                  <a:srgbClr val="000000"/>
                </a:solidFill>
                <a:latin typeface="Calibri"/>
                <a:ea typeface="Calibri"/>
              </a:rPr>
              <a:t> </a:t>
            </a:r>
            <a:r>
              <a:rPr lang="fr-FR" sz="2400" b="1" strike="noStrike" spc="-1">
                <a:solidFill>
                  <a:srgbClr val="000000"/>
                </a:solidFill>
                <a:latin typeface="Calibri"/>
                <a:ea typeface="Calibri"/>
              </a:rPr>
              <a:t>par défaut</a:t>
            </a:r>
            <a:r>
              <a:rPr lang="fr-FR" sz="2400" b="0" strike="noStrike" spc="-1">
                <a:solidFill>
                  <a:srgbClr val="000000"/>
                </a:solidFill>
                <a:latin typeface="Calibri"/>
                <a:ea typeface="Calibri"/>
              </a:rPr>
              <a:t> des données de la recherche, sauf exceptions </a:t>
            </a:r>
            <a:r>
              <a:rPr lang="fr-FR" sz="2000" b="0" i="1" strike="noStrike" spc="-1">
                <a:solidFill>
                  <a:srgbClr val="000000"/>
                </a:solidFill>
                <a:latin typeface="Calibri"/>
                <a:ea typeface="Calibri"/>
              </a:rPr>
              <a:t>(nombreuses, voir les vignettes suivantes).</a:t>
            </a:r>
            <a:endParaRPr lang="fr-FR" sz="2000" b="0" strike="noStrike" spc="-1">
              <a:latin typeface="Arial"/>
            </a:endParaRPr>
          </a:p>
          <a:p>
            <a:pPr algn="just">
              <a:lnSpc>
                <a:spcPct val="100000"/>
              </a:lnSpc>
              <a:spcAft>
                <a:spcPts val="1800"/>
              </a:spcAft>
              <a:buNone/>
              <a:defRPr/>
            </a:pPr>
            <a:r>
              <a:rPr lang="fr-FR" sz="2400" b="0" strike="noStrike" spc="-1">
                <a:solidFill>
                  <a:srgbClr val="000000"/>
                </a:solidFill>
                <a:latin typeface="Calibri"/>
                <a:ea typeface="Calibri"/>
              </a:rPr>
              <a:t>Ces données doivent être diffusées en </a:t>
            </a:r>
            <a:r>
              <a:rPr lang="fr-FR" sz="2400" b="1" strike="noStrike" spc="-1">
                <a:solidFill>
                  <a:srgbClr val="000000"/>
                </a:solidFill>
                <a:latin typeface="Calibri"/>
                <a:ea typeface="Calibri"/>
              </a:rPr>
              <a:t>libre accès</a:t>
            </a:r>
            <a:r>
              <a:rPr lang="fr-FR" sz="2400" b="0" strike="noStrike" spc="-1">
                <a:solidFill>
                  <a:srgbClr val="000000"/>
                </a:solidFill>
                <a:latin typeface="Calibri"/>
                <a:ea typeface="Calibri"/>
              </a:rPr>
              <a:t> (ou a minima être </a:t>
            </a:r>
            <a:r>
              <a:rPr lang="fr-FR" sz="2400" b="1" strike="noStrike" spc="-1">
                <a:solidFill>
                  <a:srgbClr val="000000"/>
                </a:solidFill>
                <a:latin typeface="Calibri"/>
                <a:ea typeface="Calibri"/>
              </a:rPr>
              <a:t>communicables à la demande</a:t>
            </a:r>
            <a:r>
              <a:rPr lang="fr-FR" sz="2400" b="0" strike="noStrike" spc="-1">
                <a:solidFill>
                  <a:srgbClr val="000000"/>
                </a:solidFill>
                <a:latin typeface="Calibri"/>
                <a:ea typeface="Calibri"/>
              </a:rPr>
              <a:t>) et ce, </a:t>
            </a:r>
            <a:r>
              <a:rPr lang="fr-FR" sz="2400" b="1" strike="noStrike" spc="-1">
                <a:solidFill>
                  <a:srgbClr val="000000"/>
                </a:solidFill>
                <a:latin typeface="Calibri"/>
                <a:ea typeface="Calibri"/>
              </a:rPr>
              <a:t>gratuitement</a:t>
            </a:r>
            <a:r>
              <a:rPr lang="fr-FR" sz="2400" b="0" strike="noStrike" spc="-1">
                <a:solidFill>
                  <a:srgbClr val="000000"/>
                </a:solidFill>
                <a:latin typeface="Calibri"/>
                <a:ea typeface="Calibri"/>
              </a:rPr>
              <a:t>.</a:t>
            </a:r>
            <a:endParaRPr lang="fr-FR" sz="2400" b="0" strike="noStrike" spc="-1">
              <a:latin typeface="Arial"/>
            </a:endParaRPr>
          </a:p>
          <a:p>
            <a:pPr algn="just">
              <a:lnSpc>
                <a:spcPct val="100000"/>
              </a:lnSpc>
              <a:spcAft>
                <a:spcPts val="844"/>
              </a:spcAft>
              <a:buNone/>
              <a:defRPr/>
            </a:pPr>
            <a:endParaRPr lang="fr-FR" sz="2000" b="0" strike="noStrike" spc="0">
              <a:solidFill>
                <a:srgbClr val="000000"/>
              </a:solidFill>
              <a:latin typeface="Calibri"/>
              <a:ea typeface="Calibri"/>
            </a:endParaRPr>
          </a:p>
          <a:p>
            <a:pPr algn="just">
              <a:lnSpc>
                <a:spcPct val="100000"/>
              </a:lnSpc>
              <a:spcAft>
                <a:spcPts val="845"/>
              </a:spcAft>
              <a:buNone/>
              <a:defRPr/>
            </a:pPr>
            <a:r>
              <a:rPr lang="fr-FR" sz="2000" b="0" strike="noStrike" spc="-1">
                <a:solidFill>
                  <a:srgbClr val="000000"/>
                </a:solidFill>
                <a:latin typeface="Calibri"/>
                <a:ea typeface="Calibri"/>
              </a:rPr>
              <a:t>En cas de doute, il existe plusieurs outils d’aide à la décision :</a:t>
            </a:r>
            <a:endParaRPr lang="fr-FR" sz="2000" b="0" strike="noStrike" spc="0">
              <a:solidFill>
                <a:srgbClr val="000000"/>
              </a:solidFill>
              <a:latin typeface="Calibri"/>
              <a:ea typeface="Calibri"/>
            </a:endParaRPr>
          </a:p>
          <a:p>
            <a:pPr marL="266760" algn="just">
              <a:lnSpc>
                <a:spcPct val="100000"/>
              </a:lnSpc>
              <a:spcAft>
                <a:spcPts val="845"/>
              </a:spcAft>
              <a:buNone/>
              <a:defRPr/>
            </a:pPr>
            <a:r>
              <a:rPr lang="fr-FR" sz="2000" b="0" strike="noStrike" spc="-1">
                <a:solidFill>
                  <a:srgbClr val="000000"/>
                </a:solidFill>
                <a:latin typeface="Calibri"/>
                <a:ea typeface="Arial"/>
              </a:rPr>
              <a:t>– </a:t>
            </a:r>
            <a:r>
              <a:rPr lang="fr-FR" sz="2000" b="0" u="sng" strike="noStrike" spc="-1">
                <a:solidFill>
                  <a:srgbClr val="0563C1"/>
                </a:solidFill>
                <a:latin typeface="Calibri"/>
                <a:ea typeface="Arial"/>
                <a:hlinkClick r:id="rId4" tooltip="https://coop-ist.cirad.fr/gerer-des-donnees/diffuser-les-donnees/testez-l-arbre-aide-a-la-decision-sur-la-diffusion-des-donnees-de-recherche"/>
              </a:rPr>
              <a:t>Arbre de décision</a:t>
            </a:r>
            <a:r>
              <a:rPr lang="fr-FR" sz="2000" b="0" strike="noStrike" spc="-1">
                <a:solidFill>
                  <a:srgbClr val="000000"/>
                </a:solidFill>
                <a:latin typeface="Calibri"/>
                <a:ea typeface="Arial"/>
              </a:rPr>
              <a:t> du CIRAD</a:t>
            </a:r>
            <a:endParaRPr lang="fr-FR" sz="2000" b="0" strike="noStrike" spc="-1">
              <a:latin typeface="Arial"/>
            </a:endParaRPr>
          </a:p>
          <a:p>
            <a:pPr marL="266760" algn="just">
              <a:lnSpc>
                <a:spcPct val="100000"/>
              </a:lnSpc>
              <a:spcAft>
                <a:spcPts val="845"/>
              </a:spcAft>
              <a:buNone/>
              <a:defRPr/>
            </a:pPr>
            <a:r>
              <a:rPr lang="fr-FR" sz="2000" b="0" strike="noStrike" spc="-1">
                <a:solidFill>
                  <a:srgbClr val="000000"/>
                </a:solidFill>
                <a:latin typeface="Calibri"/>
                <a:ea typeface="Arial"/>
              </a:rPr>
              <a:t>– </a:t>
            </a:r>
            <a:r>
              <a:rPr lang="fr-FR" sz="2000" b="0" u="sng" strike="noStrike" spc="-1">
                <a:solidFill>
                  <a:srgbClr val="0563C1"/>
                </a:solidFill>
                <a:latin typeface="Calibri"/>
                <a:ea typeface="Arial"/>
                <a:hlinkClick r:id="rId5" tooltip="https://espacechercheurs.enpc.fr/sites/default/files/logigramme_a_plat.pdf"/>
              </a:rPr>
              <a:t>Logigramme</a:t>
            </a:r>
            <a:r>
              <a:rPr lang="fr-FR" sz="2000" b="0" strike="noStrike" spc="-1">
                <a:solidFill>
                  <a:srgbClr val="000000"/>
                </a:solidFill>
                <a:latin typeface="Calibri"/>
                <a:ea typeface="Arial"/>
              </a:rPr>
              <a:t> de l’École des Ponts ParisTech</a:t>
            </a:r>
            <a:endParaRPr lang="fr-FR" sz="2000" b="0" strike="noStrike" spc="-1">
              <a:latin typeface="Arial"/>
            </a:endParaRPr>
          </a:p>
          <a:p>
            <a:pPr marL="266760" algn="just">
              <a:lnSpc>
                <a:spcPct val="100000"/>
              </a:lnSpc>
              <a:spcAft>
                <a:spcPts val="845"/>
              </a:spcAft>
              <a:buNone/>
              <a:defRPr/>
            </a:pPr>
            <a:r>
              <a:rPr lang="fr-FR" sz="2000" b="0" strike="noStrike" spc="-1">
                <a:solidFill>
                  <a:srgbClr val="000000"/>
                </a:solidFill>
                <a:latin typeface="Calibri"/>
                <a:ea typeface="Arial"/>
              </a:rPr>
              <a:t>– </a:t>
            </a:r>
            <a:r>
              <a:rPr lang="fr-FR" sz="2000" b="0" u="sng" strike="noStrike" spc="-1">
                <a:solidFill>
                  <a:srgbClr val="0563C1"/>
                </a:solidFill>
                <a:latin typeface="Calibri"/>
                <a:ea typeface="Arial"/>
                <a:hlinkClick r:id="rId6" tooltip="https://hal.inrae.fr/hal-03659484/document"/>
              </a:rPr>
              <a:t>Logigramme</a:t>
            </a:r>
            <a:r>
              <a:rPr lang="fr-FR" sz="2000" b="0" strike="noStrike" spc="-1">
                <a:solidFill>
                  <a:srgbClr val="000000"/>
                </a:solidFill>
                <a:latin typeface="Calibri"/>
                <a:ea typeface="Arial"/>
              </a:rPr>
              <a:t> d’INRAE</a:t>
            </a:r>
            <a:endParaRPr lang="fr-FR" sz="2000" b="0" strike="noStrike" spc="-1">
              <a:latin typeface="Arial"/>
            </a:endParaRPr>
          </a:p>
          <a:p>
            <a:pPr marL="266760" algn="just">
              <a:lnSpc>
                <a:spcPct val="100000"/>
              </a:lnSpc>
              <a:spcAft>
                <a:spcPts val="845"/>
              </a:spcAft>
              <a:buNone/>
              <a:defRPr/>
            </a:pPr>
            <a:r>
              <a:rPr lang="fr-FR" sz="2000" b="0" strike="noStrike" spc="-1">
                <a:solidFill>
                  <a:srgbClr val="000000"/>
                </a:solidFill>
                <a:latin typeface="Calibri"/>
                <a:ea typeface="Arial"/>
              </a:rPr>
              <a:t>– </a:t>
            </a:r>
            <a:r>
              <a:rPr lang="fr-FR" sz="2000" b="0" u="sng" strike="noStrike" spc="-1">
                <a:solidFill>
                  <a:srgbClr val="0563C1"/>
                </a:solidFill>
                <a:latin typeface="Calibri"/>
                <a:ea typeface="Arial"/>
                <a:hlinkClick r:id="rId7" tooltip="https://hal-pasteur.archives-ouvertes.fr/pasteur-03587216/document"/>
              </a:rPr>
              <a:t>Logigramme</a:t>
            </a:r>
            <a:r>
              <a:rPr lang="fr-FR" sz="2000" b="0" strike="noStrike" spc="-1">
                <a:solidFill>
                  <a:srgbClr val="000000"/>
                </a:solidFill>
                <a:latin typeface="Calibri"/>
                <a:ea typeface="Arial"/>
              </a:rPr>
              <a:t> de l’Institut Pasteur</a:t>
            </a:r>
            <a:endParaRPr lang="fr-FR" sz="2000" b="0" strike="noStrike" spc="0">
              <a:solidFill>
                <a:srgbClr val="000000"/>
              </a:solidFill>
              <a:latin typeface="Calibri"/>
              <a:ea typeface="Arial"/>
            </a:endParaRPr>
          </a:p>
          <a:p>
            <a:pPr marL="266760" algn="just">
              <a:lnSpc>
                <a:spcPct val="100000"/>
              </a:lnSpc>
              <a:spcAft>
                <a:spcPts val="844"/>
              </a:spcAft>
              <a:buNone/>
              <a:defRPr/>
            </a:pPr>
            <a:r>
              <a:rPr lang="fr-FR" sz="2000" b="0" strike="noStrike" spc="0">
                <a:solidFill>
                  <a:srgbClr val="000000"/>
                </a:solidFill>
                <a:latin typeface="Calibri"/>
                <a:ea typeface="Arial"/>
              </a:rPr>
              <a:t> et pour savoir où déposer ses données : un </a:t>
            </a:r>
            <a:r>
              <a:rPr lang="fr-FR" sz="2000" b="0" u="sng" strike="noStrike" spc="0">
                <a:solidFill>
                  <a:schemeClr val="hlink"/>
                </a:solidFill>
                <a:latin typeface="Calibri"/>
                <a:ea typeface="Arial"/>
                <a:hlinkClick r:id="rId8" tooltip="https://recherche.data.gouv.fr/fr/aide-en-ligne"/>
              </a:rPr>
              <a:t>logigramme de Recherche Data Gouv</a:t>
            </a:r>
            <a:r>
              <a:rPr lang="fr-FR" sz="2000" b="0" strike="noStrike" spc="0">
                <a:solidFill>
                  <a:srgbClr val="000000"/>
                </a:solidFill>
                <a:latin typeface="Calibri"/>
                <a:ea typeface="Arial"/>
              </a:rPr>
              <a:t>.</a:t>
            </a:r>
            <a:endParaRPr lang="fr-FR" sz="2000" b="0" strike="noStrike" spc="0">
              <a:latin typeface="Arial"/>
            </a:endParaRPr>
          </a:p>
        </p:txBody>
      </p:sp>
      <p:sp>
        <p:nvSpPr>
          <p:cNvPr id="632" name="Rectangle 2"/>
          <p:cNvSpPr/>
          <p:nvPr/>
        </p:nvSpPr>
        <p:spPr bwMode="auto">
          <a:xfrm>
            <a:off x="4359951" y="3087903"/>
            <a:ext cx="7776360" cy="27288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r">
              <a:lnSpc>
                <a:spcPct val="100000"/>
              </a:lnSpc>
              <a:spcAft>
                <a:spcPts val="845"/>
              </a:spcAft>
              <a:buNone/>
              <a:defRPr/>
            </a:pPr>
            <a:r>
              <a:rPr lang="fr-FR" sz="1200" b="0" strike="noStrike" spc="-1">
                <a:solidFill>
                  <a:srgbClr val="000000"/>
                </a:solidFill>
                <a:latin typeface="Calibri"/>
                <a:ea typeface="Arial"/>
              </a:rPr>
              <a:t>Lionel Maurel (2021), </a:t>
            </a:r>
            <a:r>
              <a:rPr lang="fr-FR" sz="1200" b="0" u="sng" strike="noStrike" spc="-1">
                <a:solidFill>
                  <a:srgbClr val="0563C1"/>
                </a:solidFill>
                <a:latin typeface="Calibri"/>
                <a:ea typeface="Arial"/>
                <a:hlinkClick r:id="rId9" tooltip="https://datasuds2021.sciencesconf.org/data/program/IRD_Datasuds_2021_Maurel.pdf"/>
              </a:rPr>
              <a:t>Quel cadre pour l’ouverture des données de la recherche dans le contexte de la science ouverte ?</a:t>
            </a:r>
            <a:endParaRPr lang="fr-FR" sz="12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6" name="Image 5"/>
          <p:cNvPicPr/>
          <p:nvPr/>
        </p:nvPicPr>
        <p:blipFill>
          <a:blip r:embed="rId3"/>
          <a:stretch/>
        </p:blipFill>
        <p:spPr bwMode="auto">
          <a:xfrm>
            <a:off x="0" y="0"/>
            <a:ext cx="12191760" cy="6857640"/>
          </a:xfrm>
          <a:prstGeom prst="rect">
            <a:avLst/>
          </a:prstGeom>
          <a:ln w="0">
            <a:noFill/>
          </a:ln>
        </p:spPr>
      </p:pic>
      <p:sp>
        <p:nvSpPr>
          <p:cNvPr id="267" name="PlaceHolder 1"/>
          <p:cNvSpPr>
            <a:spLocks noGrp="1"/>
          </p:cNvSpPr>
          <p:nvPr>
            <p:ph type="title"/>
          </p:nvPr>
        </p:nvSpPr>
        <p:spPr bwMode="auto">
          <a:xfrm>
            <a:off x="0" y="0"/>
            <a:ext cx="12191760" cy="6857640"/>
          </a:xfrm>
          <a:prstGeom prst="rect">
            <a:avLst/>
          </a:prstGeom>
          <a:noFill/>
          <a:ln w="0">
            <a:noFill/>
          </a:ln>
        </p:spPr>
        <p:txBody>
          <a:bodyPr anchor="ctr">
            <a:normAutofit/>
          </a:bodyPr>
          <a:lstStyle/>
          <a:p>
            <a:pPr algn="ctr">
              <a:lnSpc>
                <a:spcPct val="90000"/>
              </a:lnSpc>
              <a:buNone/>
              <a:defRPr/>
            </a:pPr>
            <a:r>
              <a:rPr lang="fr-FR" sz="5400" b="0" strike="noStrike" spc="-1">
                <a:solidFill>
                  <a:srgbClr val="000000"/>
                </a:solidFill>
                <a:latin typeface="Calibri Light"/>
                <a:ea typeface="Arial"/>
              </a:rPr>
              <a:t>I. Introduction et définitions</a:t>
            </a:r>
            <a:endParaRPr lang="fr-FR" sz="5400" b="0" strike="noStrike" spc="-1">
              <a:solidFill>
                <a:srgbClr val="000000"/>
              </a:solidFill>
              <a:latin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33" name="Image 2"/>
          <p:cNvPicPr/>
          <p:nvPr/>
        </p:nvPicPr>
        <p:blipFill>
          <a:blip r:embed="rId3"/>
          <a:stretch/>
        </p:blipFill>
        <p:spPr bwMode="auto">
          <a:xfrm>
            <a:off x="119336" y="360"/>
            <a:ext cx="12191760" cy="6857640"/>
          </a:xfrm>
          <a:prstGeom prst="rect">
            <a:avLst/>
          </a:prstGeom>
          <a:ln w="0">
            <a:noFill/>
          </a:ln>
        </p:spPr>
      </p:pic>
      <p:pic>
        <p:nvPicPr>
          <p:cNvPr id="634" name="pasted-image.pdf"/>
          <p:cNvPicPr/>
          <p:nvPr/>
        </p:nvPicPr>
        <p:blipFill>
          <a:blip r:embed="rId4"/>
          <a:stretch/>
        </p:blipFill>
        <p:spPr bwMode="auto">
          <a:xfrm>
            <a:off x="2156760" y="6012360"/>
            <a:ext cx="1371240" cy="291960"/>
          </a:xfrm>
          <a:prstGeom prst="rect">
            <a:avLst/>
          </a:prstGeom>
          <a:ln w="12700">
            <a:noFill/>
          </a:ln>
        </p:spPr>
      </p:pic>
      <p:sp>
        <p:nvSpPr>
          <p:cNvPr id="635" name="ZoneTexte 14"/>
          <p:cNvSpPr/>
          <p:nvPr/>
        </p:nvSpPr>
        <p:spPr bwMode="auto">
          <a:xfrm>
            <a:off x="989277" y="1803597"/>
            <a:ext cx="10362587" cy="4540366"/>
          </a:xfrm>
          <a:prstGeom prst="rect">
            <a:avLst/>
          </a:prstGeom>
          <a:noFill/>
          <a:ln w="1270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l">
              <a:lnSpc>
                <a:spcPct val="100000"/>
              </a:lnSpc>
              <a:spcAft>
                <a:spcPts val="845"/>
              </a:spcAft>
              <a:buNone/>
              <a:defRPr/>
            </a:pPr>
            <a:r>
              <a:rPr lang="fr-FR" sz="2000" b="1" strike="noStrike" spc="-1">
                <a:solidFill>
                  <a:srgbClr val="000000"/>
                </a:solidFill>
                <a:latin typeface="Calibri"/>
                <a:ea typeface="Calibri"/>
              </a:rPr>
              <a:t>Règlement général sur la protection des données (RGPD) </a:t>
            </a:r>
            <a:r>
              <a:rPr lang="fr-FR" sz="2000" b="0" strike="noStrike" spc="-1">
                <a:solidFill>
                  <a:srgbClr val="000000"/>
                </a:solidFill>
                <a:latin typeface="Calibri"/>
                <a:ea typeface="Calibri"/>
              </a:rPr>
              <a:t>: protection des personnes physiques à l'égard du traitement des données personnelles et à la libre circulation de ces données.</a:t>
            </a:r>
            <a:endParaRPr lang="fr-FR" sz="2000" b="0" strike="noStrike" spc="-1">
              <a:latin typeface="Arial"/>
            </a:endParaRPr>
          </a:p>
          <a:p>
            <a:pPr algn="l">
              <a:lnSpc>
                <a:spcPct val="100000"/>
              </a:lnSpc>
              <a:spcAft>
                <a:spcPts val="1687"/>
              </a:spcAft>
              <a:buNone/>
              <a:defRPr/>
            </a:pPr>
            <a:r>
              <a:rPr lang="fr-FR" sz="2000" b="0" strike="noStrike" spc="-1">
                <a:solidFill>
                  <a:srgbClr val="000000"/>
                </a:solidFill>
                <a:latin typeface="Calibri"/>
                <a:ea typeface="Calibri"/>
              </a:rPr>
              <a:t> = toute information relative à une personne physique susceptible d'être identifiée, directement ou indirectement.</a:t>
            </a:r>
            <a:endParaRPr lang="fr-FR" sz="2000" b="0" strike="noStrike" spc="-1">
              <a:latin typeface="Arial"/>
            </a:endParaRPr>
          </a:p>
          <a:p>
            <a:pPr algn="l">
              <a:lnSpc>
                <a:spcPct val="100000"/>
              </a:lnSpc>
              <a:spcAft>
                <a:spcPts val="1687"/>
              </a:spcAft>
              <a:buNone/>
              <a:tabLst>
                <a:tab pos="990000" algn="l"/>
              </a:tabLst>
              <a:defRPr/>
            </a:pPr>
            <a:r>
              <a:rPr lang="fr-FR" sz="2000" b="0" i="0" u="none" strike="noStrike" cap="none" spc="0">
                <a:solidFill>
                  <a:srgbClr val="44546A"/>
                </a:solidFill>
                <a:latin typeface="Calibri"/>
                <a:ea typeface="Arial"/>
                <a:cs typeface="Calibri"/>
              </a:rPr>
              <a:t>➡  </a:t>
            </a:r>
            <a:r>
              <a:rPr lang="fr-FR" sz="2000" b="1" strike="noStrike" spc="0">
                <a:solidFill>
                  <a:srgbClr val="000000"/>
                </a:solidFill>
                <a:latin typeface="Calibri"/>
                <a:ea typeface="Calibri"/>
              </a:rPr>
              <a:t>Anonymisation </a:t>
            </a:r>
            <a:r>
              <a:rPr lang="fr-FR" sz="2000" b="0" strike="noStrike" spc="-1">
                <a:solidFill>
                  <a:srgbClr val="000000"/>
                </a:solidFill>
                <a:latin typeface="Calibri"/>
                <a:ea typeface="Calibri"/>
              </a:rPr>
              <a:t>: traitement qui vise à rendre impossible, en pratique, toute identification de la personne par quelque moyen que ce soit et de manière </a:t>
            </a:r>
            <a:r>
              <a:rPr lang="fr-FR" sz="2000" b="0" strike="noStrike" spc="-1">
                <a:solidFill>
                  <a:srgbClr val="000000"/>
                </a:solidFill>
                <a:latin typeface="Calibri"/>
                <a:ea typeface="Arial"/>
              </a:rPr>
              <a:t>irréversible (pas de réidentification des personnes par recoupement).</a:t>
            </a:r>
            <a:endParaRPr lang="fr-FR" sz="2000" b="0" strike="noStrike" spc="-1">
              <a:latin typeface="Arial"/>
            </a:endParaRPr>
          </a:p>
          <a:p>
            <a:pPr algn="l">
              <a:lnSpc>
                <a:spcPct val="100000"/>
              </a:lnSpc>
              <a:spcAft>
                <a:spcPts val="1687"/>
              </a:spcAft>
              <a:buNone/>
              <a:tabLst>
                <a:tab pos="990000" algn="l"/>
              </a:tabLst>
              <a:defRPr/>
            </a:pPr>
            <a:r>
              <a:rPr lang="fr-FR" sz="2000" b="1" strike="noStrike" spc="-1">
                <a:solidFill>
                  <a:srgbClr val="000000"/>
                </a:solidFill>
                <a:latin typeface="Calibri"/>
                <a:ea typeface="Calibri"/>
              </a:rPr>
              <a:t>      Pseudonymisation </a:t>
            </a:r>
            <a:r>
              <a:rPr lang="fr-FR" sz="2000" b="0" strike="noStrike" spc="-1">
                <a:solidFill>
                  <a:srgbClr val="000000"/>
                </a:solidFill>
                <a:latin typeface="Calibri"/>
                <a:ea typeface="Calibri"/>
              </a:rPr>
              <a:t>: traitement qui rend impossible l'attribution des données relatives à une personne physique sans information supplémentaire : remplacer les données directement identifiantes (nom, prénom, etc.) d’un jeu de données par des données indirectement identifiantes (alias, numéro séquentiel, etc.).</a:t>
            </a:r>
            <a:endParaRPr lang="fr-FR" sz="2000" b="0" strike="noStrike" spc="-1">
              <a:latin typeface="Arial"/>
            </a:endParaRPr>
          </a:p>
          <a:p>
            <a:pPr algn="l">
              <a:lnSpc>
                <a:spcPct val="113999"/>
              </a:lnSpc>
              <a:spcAft>
                <a:spcPts val="1687"/>
              </a:spcAft>
              <a:buNone/>
              <a:defRPr/>
            </a:pPr>
            <a:r>
              <a:rPr lang="fr-FR" sz="2000" b="0" strike="noStrike" spc="-1">
                <a:solidFill>
                  <a:srgbClr val="000000"/>
                </a:solidFill>
                <a:latin typeface="Calibri"/>
                <a:ea typeface="Arial"/>
              </a:rPr>
              <a:t>Contact : </a:t>
            </a:r>
            <a:r>
              <a:rPr lang="fr-FR" sz="2000" b="0" u="sng" strike="noStrike" spc="-1">
                <a:solidFill>
                  <a:srgbClr val="0563C1"/>
                </a:solidFill>
                <a:latin typeface="Calibri"/>
                <a:ea typeface="Arial"/>
                <a:hlinkClick r:id="rId5" tooltip="mailto:dpo@liste.parisnanterre.fr"/>
              </a:rPr>
              <a:t>dpo@liste.parisnanterre.fr</a:t>
            </a:r>
            <a:endParaRPr lang="fr-FR" sz="2000" b="0" strike="noStrike" spc="-1">
              <a:latin typeface="Arial"/>
            </a:endParaRPr>
          </a:p>
        </p:txBody>
      </p:sp>
      <p:sp>
        <p:nvSpPr>
          <p:cNvPr id="636" name="Title 1"/>
          <p:cNvSpPr/>
          <p:nvPr/>
        </p:nvSpPr>
        <p:spPr bwMode="auto">
          <a:xfrm>
            <a:off x="0" y="260648"/>
            <a:ext cx="12191760" cy="1325160"/>
          </a:xfrm>
          <a:prstGeom prst="rect">
            <a:avLst/>
          </a:prstGeom>
          <a:noFill/>
          <a:ln w="0">
            <a:noFill/>
          </a:ln>
        </p:spPr>
        <p:style>
          <a:lnRef idx="0">
            <a:srgbClr val="000000"/>
          </a:lnRef>
          <a:fillRef idx="0">
            <a:srgbClr val="000000"/>
          </a:fillRef>
          <a:effectRef idx="0">
            <a:srgbClr val="000000"/>
          </a:effectRef>
          <a:fontRef idx="minor"/>
        </p:style>
        <p:txBody>
          <a:bodyPr anchor="b">
            <a:normAutofit/>
          </a:bodyPr>
          <a:lstStyle/>
          <a:p>
            <a:pPr algn="ctr">
              <a:lnSpc>
                <a:spcPct val="90000"/>
              </a:lnSpc>
              <a:buNone/>
              <a:defRPr/>
            </a:pPr>
            <a:r>
              <a:rPr lang="fr-FR" sz="4400" b="0" strike="noStrike" spc="-1">
                <a:solidFill>
                  <a:srgbClr val="000000"/>
                </a:solidFill>
                <a:latin typeface="Calibri Light"/>
                <a:ea typeface="Arial"/>
                <a:cs typeface="Calibri Light"/>
              </a:rPr>
              <a:t>Les exceptions à l’ouverture : </a:t>
            </a:r>
            <a:br>
              <a:rPr sz="4400">
                <a:latin typeface="Calibri Light"/>
                <a:cs typeface="Calibri Light"/>
              </a:rPr>
            </a:br>
            <a:r>
              <a:rPr lang="fr-FR" sz="4400" b="0" strike="noStrike" spc="-1">
                <a:solidFill>
                  <a:srgbClr val="000000"/>
                </a:solidFill>
                <a:latin typeface="Calibri Light"/>
                <a:ea typeface="Arial"/>
                <a:cs typeface="Calibri Light"/>
              </a:rPr>
              <a:t>les données à caractère personnel</a:t>
            </a:r>
            <a:endParaRPr lang="fr-FR" sz="4400" b="0" strike="noStrike" spc="-1">
              <a:latin typeface="Calibri Light"/>
              <a:cs typeface="Calibri Light"/>
            </a:endParaRPr>
          </a:p>
        </p:txBody>
      </p:sp>
      <p:sp>
        <p:nvSpPr>
          <p:cNvPr id="286271781" name="ZoneTexte 286271780"/>
          <p:cNvSpPr txBox="1"/>
          <p:nvPr/>
        </p:nvSpPr>
        <p:spPr bwMode="auto">
          <a:xfrm>
            <a:off x="987422" y="4500943"/>
            <a:ext cx="374690" cy="5181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lnSpc>
                <a:spcPct val="140000"/>
              </a:lnSpc>
              <a:spcBef>
                <a:spcPts val="398"/>
              </a:spcBef>
              <a:spcAft>
                <a:spcPts val="1198"/>
              </a:spcAft>
              <a:buNone/>
              <a:tabLst>
                <a:tab pos="0" algn="l"/>
              </a:tabLst>
              <a:defRPr/>
            </a:pPr>
            <a:r>
              <a:rPr lang="fr-FR" sz="2000" b="0" strike="noStrike" spc="0">
                <a:solidFill>
                  <a:srgbClr val="44546A"/>
                </a:solidFill>
                <a:latin typeface="Calibri"/>
                <a:ea typeface="Arial"/>
              </a:rPr>
              <a:t>➡  </a:t>
            </a:r>
            <a:endParaRPr sz="2000" b="0" strike="noStrike" spc="0">
              <a:solidFill>
                <a:schemeClr val="accent2"/>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37" name="Image 2"/>
          <p:cNvPicPr/>
          <p:nvPr/>
        </p:nvPicPr>
        <p:blipFill>
          <a:blip r:embed="rId3"/>
          <a:stretch/>
        </p:blipFill>
        <p:spPr bwMode="auto">
          <a:xfrm>
            <a:off x="0" y="0"/>
            <a:ext cx="12191760" cy="6857640"/>
          </a:xfrm>
          <a:prstGeom prst="rect">
            <a:avLst/>
          </a:prstGeom>
          <a:ln w="0">
            <a:noFill/>
          </a:ln>
        </p:spPr>
      </p:pic>
      <p:sp>
        <p:nvSpPr>
          <p:cNvPr id="638" name="ZoneTexte 6"/>
          <p:cNvSpPr/>
          <p:nvPr/>
        </p:nvSpPr>
        <p:spPr bwMode="auto">
          <a:xfrm>
            <a:off x="1226520" y="1772816"/>
            <a:ext cx="9739440" cy="4165560"/>
          </a:xfrm>
          <a:prstGeom prst="rect">
            <a:avLst/>
          </a:prstGeom>
          <a:noFill/>
          <a:ln w="1270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Arial"/>
              </a:rPr>
              <a:t>Secret </a:t>
            </a:r>
            <a:r>
              <a:rPr lang="fr-FR" sz="2400" b="1" strike="noStrike" spc="-1">
                <a:solidFill>
                  <a:srgbClr val="000000"/>
                </a:solidFill>
                <a:latin typeface="Calibri"/>
                <a:ea typeface="Arial"/>
              </a:rPr>
              <a:t>médical</a:t>
            </a:r>
            <a:endParaRPr lang="fr-FR" sz="2400" b="0" strike="noStrike" spc="-1">
              <a:latin typeface="Arial"/>
            </a:endParaRPr>
          </a:p>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Arial"/>
              </a:rPr>
              <a:t>Secret </a:t>
            </a:r>
            <a:r>
              <a:rPr lang="fr-FR" sz="2400" b="1" strike="noStrike" spc="-1">
                <a:solidFill>
                  <a:srgbClr val="000000"/>
                </a:solidFill>
                <a:latin typeface="Calibri"/>
                <a:ea typeface="Arial"/>
              </a:rPr>
              <a:t>industriel</a:t>
            </a:r>
            <a:r>
              <a:rPr lang="fr-FR" sz="2400" b="0" strike="noStrike" spc="-1">
                <a:solidFill>
                  <a:srgbClr val="000000"/>
                </a:solidFill>
                <a:latin typeface="Calibri"/>
                <a:ea typeface="Arial"/>
              </a:rPr>
              <a:t> ou commercial : influencer la position sur un marché </a:t>
            </a:r>
            <a:br>
              <a:rPr/>
            </a:br>
            <a:r>
              <a:rPr lang="fr-FR" sz="2400" b="0" strike="noStrike" spc="-1">
                <a:solidFill>
                  <a:srgbClr val="000000"/>
                </a:solidFill>
                <a:latin typeface="Calibri"/>
                <a:ea typeface="Arial"/>
              </a:rPr>
              <a:t>  ou révéler des procédés de fabrication</a:t>
            </a:r>
            <a:endParaRPr lang="fr-FR" sz="2400" b="0" strike="noStrike" spc="-1">
              <a:latin typeface="Arial"/>
            </a:endParaRPr>
          </a:p>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Arial"/>
              </a:rPr>
              <a:t>Secret statistique </a:t>
            </a:r>
            <a:endParaRPr lang="fr-FR" sz="2400" b="0" strike="noStrike" spc="-1">
              <a:latin typeface="Arial"/>
            </a:endParaRPr>
          </a:p>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Arial"/>
              </a:rPr>
              <a:t>Sécurité des systèmes d’information des </a:t>
            </a:r>
            <a:r>
              <a:rPr lang="fr-FR" sz="2400" b="1" strike="noStrike" spc="-1">
                <a:solidFill>
                  <a:srgbClr val="000000"/>
                </a:solidFill>
                <a:latin typeface="Calibri"/>
                <a:ea typeface="Arial"/>
              </a:rPr>
              <a:t>administrations</a:t>
            </a:r>
            <a:endParaRPr lang="fr-FR" sz="2400" b="0" strike="noStrike" spc="-1">
              <a:latin typeface="Arial"/>
            </a:endParaRPr>
          </a:p>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Arial"/>
              </a:rPr>
              <a:t>Secret</a:t>
            </a:r>
            <a:r>
              <a:rPr lang="fr-FR" sz="2400" b="1" strike="noStrike" spc="-1">
                <a:solidFill>
                  <a:srgbClr val="000000"/>
                </a:solidFill>
                <a:latin typeface="Calibri"/>
                <a:ea typeface="Arial"/>
              </a:rPr>
              <a:t> défense</a:t>
            </a:r>
            <a:r>
              <a:rPr lang="fr-FR" sz="2400" b="0" strike="noStrike" spc="-1">
                <a:solidFill>
                  <a:srgbClr val="000000"/>
                </a:solidFill>
                <a:latin typeface="Calibri"/>
                <a:ea typeface="Arial"/>
              </a:rPr>
              <a:t>, sûreté de l’État (données stratégiques), sécurité publique</a:t>
            </a:r>
            <a:endParaRPr lang="fr-FR" sz="2400" b="0" strike="noStrike" spc="-1">
              <a:latin typeface="Arial"/>
            </a:endParaRPr>
          </a:p>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Calibri"/>
              </a:rPr>
              <a:t>Données </a:t>
            </a:r>
            <a:r>
              <a:rPr lang="fr-FR" sz="2400" b="0" strike="noStrike" spc="-1">
                <a:solidFill>
                  <a:srgbClr val="000000"/>
                </a:solidFill>
                <a:latin typeface="Calibri"/>
                <a:ea typeface="Arial"/>
              </a:rPr>
              <a:t>sur lesquelles des tiers ont </a:t>
            </a:r>
            <a:r>
              <a:rPr lang="fr-FR" sz="2400" b="1" strike="noStrike" spc="-1">
                <a:solidFill>
                  <a:srgbClr val="000000"/>
                </a:solidFill>
                <a:latin typeface="Calibri"/>
                <a:ea typeface="Arial"/>
              </a:rPr>
              <a:t>priorité d’exploitation </a:t>
            </a:r>
            <a:endParaRPr lang="fr-FR" sz="2400" b="0" strike="noStrike" spc="-1">
              <a:latin typeface="Arial"/>
            </a:endParaRPr>
          </a:p>
          <a:p>
            <a:pPr marL="343080" indent="-343080">
              <a:lnSpc>
                <a:spcPct val="100000"/>
              </a:lnSpc>
              <a:spcAft>
                <a:spcPts val="1508"/>
              </a:spcAft>
              <a:buClr>
                <a:srgbClr val="000000"/>
              </a:buClr>
              <a:buFont typeface="Arial"/>
              <a:buChar char="•"/>
              <a:defRPr/>
            </a:pPr>
            <a:r>
              <a:rPr lang="fr-FR" sz="2400" b="0" strike="noStrike" spc="-1">
                <a:solidFill>
                  <a:srgbClr val="000000"/>
                </a:solidFill>
                <a:latin typeface="Calibri"/>
                <a:ea typeface="Arial"/>
              </a:rPr>
              <a:t>Données sur lesquelles des tiers ont des droits de </a:t>
            </a:r>
            <a:r>
              <a:rPr lang="fr-FR" sz="2400" b="1" strike="noStrike" spc="-1">
                <a:solidFill>
                  <a:srgbClr val="000000"/>
                </a:solidFill>
                <a:latin typeface="Calibri"/>
                <a:ea typeface="Arial"/>
              </a:rPr>
              <a:t>propriété intellectuelle</a:t>
            </a:r>
            <a:endParaRPr lang="fr-FR" sz="2400" b="0" strike="noStrike" spc="-1">
              <a:latin typeface="Arial"/>
            </a:endParaRPr>
          </a:p>
        </p:txBody>
      </p:sp>
      <p:sp>
        <p:nvSpPr>
          <p:cNvPr id="639" name="Title 1"/>
          <p:cNvSpPr/>
          <p:nvPr/>
        </p:nvSpPr>
        <p:spPr bwMode="auto">
          <a:xfrm>
            <a:off x="0" y="303120"/>
            <a:ext cx="12191760" cy="821624"/>
          </a:xfrm>
          <a:prstGeom prst="rect">
            <a:avLst/>
          </a:prstGeom>
          <a:noFill/>
          <a:ln w="0">
            <a:noFill/>
          </a:ln>
        </p:spPr>
        <p:style>
          <a:lnRef idx="0">
            <a:srgbClr val="000000"/>
          </a:lnRef>
          <a:fillRef idx="0">
            <a:srgbClr val="000000"/>
          </a:fillRef>
          <a:effectRef idx="0">
            <a:srgbClr val="000000"/>
          </a:effectRef>
          <a:fontRef idx="minor"/>
        </p:style>
        <p:txBody>
          <a:bodyPr anchor="b">
            <a:normAutofit/>
          </a:bodyPr>
          <a:lstStyle/>
          <a:p>
            <a:pPr algn="ctr">
              <a:lnSpc>
                <a:spcPct val="90000"/>
              </a:lnSpc>
              <a:buNone/>
              <a:defRPr/>
            </a:pPr>
            <a:r>
              <a:rPr lang="fr-FR" sz="4400" b="0" strike="noStrike" spc="-1">
                <a:solidFill>
                  <a:srgbClr val="000000"/>
                </a:solidFill>
                <a:latin typeface="Calibri Light"/>
                <a:ea typeface="Arial"/>
              </a:rPr>
              <a:t>Les </a:t>
            </a:r>
            <a:r>
              <a:rPr lang="fr-FR" sz="4400" spc="-1">
                <a:solidFill>
                  <a:srgbClr val="000000"/>
                </a:solidFill>
                <a:latin typeface="Calibri Light"/>
                <a:ea typeface="Arial"/>
              </a:rPr>
              <a:t>autres exceptions </a:t>
            </a:r>
            <a:r>
              <a:rPr lang="fr-FR" sz="4400" b="0" strike="noStrike" spc="-1">
                <a:solidFill>
                  <a:srgbClr val="000000"/>
                </a:solidFill>
                <a:latin typeface="Calibri Light"/>
                <a:ea typeface="Arial"/>
              </a:rPr>
              <a:t>à l’ouverture</a:t>
            </a:r>
            <a:endParaRPr lang="fr-FR" sz="4400" b="0" strike="noStrike" spc="-1">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40" name="Image 2"/>
          <p:cNvPicPr/>
          <p:nvPr/>
        </p:nvPicPr>
        <p:blipFill>
          <a:blip r:embed="rId3"/>
          <a:stretch/>
        </p:blipFill>
        <p:spPr bwMode="auto">
          <a:xfrm>
            <a:off x="0" y="0"/>
            <a:ext cx="12191760" cy="6857640"/>
          </a:xfrm>
          <a:prstGeom prst="rect">
            <a:avLst/>
          </a:prstGeom>
          <a:ln w="0">
            <a:noFill/>
          </a:ln>
        </p:spPr>
      </p:pic>
      <p:sp>
        <p:nvSpPr>
          <p:cNvPr id="641" name="ZoneTexte 6"/>
          <p:cNvSpPr/>
          <p:nvPr/>
        </p:nvSpPr>
        <p:spPr bwMode="auto">
          <a:xfrm>
            <a:off x="1226520" y="2000880"/>
            <a:ext cx="9739800" cy="365400"/>
          </a:xfrm>
          <a:prstGeom prst="rect">
            <a:avLst/>
          </a:prstGeom>
          <a:noFill/>
          <a:ln w="12700">
            <a:noFill/>
          </a:ln>
        </p:spPr>
        <p:style>
          <a:lnRef idx="0">
            <a:srgbClr val="000000"/>
          </a:lnRef>
          <a:fillRef idx="0">
            <a:srgbClr val="000000"/>
          </a:fillRef>
          <a:effectRef idx="0">
            <a:srgbClr val="000000"/>
          </a:effectRef>
          <a:fontRef idx="minor"/>
        </p:style>
        <p:txBody>
          <a:bodyPr/>
          <a:lstStyle/>
          <a:p>
            <a:endParaRPr lang="fr-FR"/>
          </a:p>
        </p:txBody>
      </p:sp>
      <p:sp>
        <p:nvSpPr>
          <p:cNvPr id="642" name="Title 1"/>
          <p:cNvSpPr/>
          <p:nvPr/>
        </p:nvSpPr>
        <p:spPr bwMode="auto">
          <a:xfrm>
            <a:off x="0" y="303120"/>
            <a:ext cx="12191760" cy="897120"/>
          </a:xfrm>
          <a:prstGeom prst="rect">
            <a:avLst/>
          </a:prstGeom>
          <a:noFill/>
          <a:ln w="0">
            <a:noFill/>
          </a:ln>
        </p:spPr>
        <p:style>
          <a:lnRef idx="0">
            <a:srgbClr val="000000"/>
          </a:lnRef>
          <a:fillRef idx="0">
            <a:srgbClr val="000000"/>
          </a:fillRef>
          <a:effectRef idx="0">
            <a:srgbClr val="000000"/>
          </a:effectRef>
          <a:fontRef idx="minor"/>
        </p:style>
        <p:txBody>
          <a:bodyPr anchor="b">
            <a:normAutofit/>
          </a:bodyPr>
          <a:lstStyle/>
          <a:p>
            <a:pPr algn="ctr">
              <a:lnSpc>
                <a:spcPct val="90000"/>
              </a:lnSpc>
              <a:buNone/>
              <a:defRPr/>
            </a:pPr>
            <a:r>
              <a:rPr lang="fr-FR" sz="4400" b="0" strike="noStrike" spc="-1">
                <a:solidFill>
                  <a:srgbClr val="000000"/>
                </a:solidFill>
                <a:latin typeface="Calibri Light"/>
                <a:ea typeface="Arial"/>
              </a:rPr>
              <a:t>Ouverture raisonnée des données</a:t>
            </a:r>
            <a:endParaRPr lang="fr-FR" sz="4400" b="0" strike="noStrike" spc="-1">
              <a:latin typeface="Arial"/>
            </a:endParaRPr>
          </a:p>
        </p:txBody>
      </p:sp>
      <p:sp>
        <p:nvSpPr>
          <p:cNvPr id="643" name="ZoneTexte 14"/>
          <p:cNvSpPr/>
          <p:nvPr/>
        </p:nvSpPr>
        <p:spPr bwMode="auto">
          <a:xfrm>
            <a:off x="914226" y="2242440"/>
            <a:ext cx="10379872" cy="943474"/>
          </a:xfrm>
          <a:prstGeom prst="rect">
            <a:avLst/>
          </a:prstGeom>
          <a:noFill/>
          <a:ln w="1270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2800" b="0" strike="noStrike" spc="-1">
                <a:solidFill>
                  <a:srgbClr val="000000"/>
                </a:solidFill>
                <a:latin typeface="Calibri"/>
                <a:ea typeface="Times New Roman"/>
              </a:rPr>
              <a:t>Le </a:t>
            </a:r>
            <a:r>
              <a:rPr lang="fr-FR" sz="2800" b="1" strike="noStrike" spc="0">
                <a:solidFill>
                  <a:srgbClr val="000000"/>
                </a:solidFill>
                <a:latin typeface="Calibri"/>
                <a:ea typeface="Times New Roman"/>
              </a:rPr>
              <a:t>principe « Aussi ouvert que possible, aussi fermé que nécessaire »</a:t>
            </a:r>
            <a:r>
              <a:rPr lang="fr-FR" sz="2800" b="0" strike="noStrike" spc="0">
                <a:solidFill>
                  <a:srgbClr val="000000"/>
                </a:solidFill>
                <a:latin typeface="Calibri"/>
                <a:ea typeface="Times New Roman"/>
              </a:rPr>
              <a:t> reste la </a:t>
            </a:r>
            <a:r>
              <a:rPr lang="fr-FR" sz="2800" b="1" strike="noStrike" spc="0">
                <a:solidFill>
                  <a:srgbClr val="000000"/>
                </a:solidFill>
                <a:latin typeface="Calibri"/>
                <a:ea typeface="Times New Roman"/>
              </a:rPr>
              <a:t>règle</a:t>
            </a:r>
            <a:r>
              <a:rPr lang="fr-FR" sz="2800" b="0" strike="noStrike" spc="0">
                <a:solidFill>
                  <a:srgbClr val="000000"/>
                </a:solidFill>
                <a:latin typeface="Calibri"/>
                <a:ea typeface="Times New Roman"/>
              </a:rPr>
              <a:t> dans le domaine de la recherche.</a:t>
            </a:r>
            <a:endParaRPr lang="fr-FR" sz="2800" b="0" strike="noStrike" spc="-1">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645" name="PlaceHolder 1"/>
          <p:cNvSpPr>
            <a:spLocks noGrp="1"/>
          </p:cNvSpPr>
          <p:nvPr>
            <p:ph type="title"/>
          </p:nvPr>
        </p:nvSpPr>
        <p:spPr bwMode="auto">
          <a:xfrm>
            <a:off x="983520" y="2583720"/>
            <a:ext cx="10515240" cy="1325160"/>
          </a:xfrm>
          <a:prstGeom prst="rect">
            <a:avLst/>
          </a:prstGeom>
          <a:noFill/>
          <a:ln w="0">
            <a:noFill/>
          </a:ln>
        </p:spPr>
        <p:txBody>
          <a:bodyPr anchor="ctr">
            <a:normAutofit/>
          </a:bodyPr>
          <a:lstStyle/>
          <a:p>
            <a:pPr algn="ctr">
              <a:lnSpc>
                <a:spcPct val="90000"/>
              </a:lnSpc>
              <a:buNone/>
              <a:defRPr/>
            </a:pPr>
            <a:r>
              <a:rPr lang="fr-FR" sz="4400" b="0" strike="noStrike" spc="-1">
                <a:solidFill>
                  <a:srgbClr val="1F4E79"/>
                </a:solidFill>
                <a:latin typeface="Calibri"/>
                <a:ea typeface="Arial"/>
                <a:cs typeface="Calibri"/>
              </a:rPr>
              <a:t>Qu’est-ce qu’un plan de gestion de données et qui concerne-t-il ?</a:t>
            </a:r>
            <a:endParaRPr lang="fr-FR" sz="4400" b="0" strike="noStrike" spc="-1">
              <a:solidFill>
                <a:srgbClr val="000000"/>
              </a:solidFill>
              <a:latin typeface="Calibri"/>
              <a:cs typeface="Calibri"/>
            </a:endParaRPr>
          </a:p>
        </p:txBody>
      </p:sp>
      <p:pic>
        <p:nvPicPr>
          <p:cNvPr id="646" name="Graphique 1" descr="Brainstorming contour"/>
          <p:cNvPicPr>
            <a:picLocks noChangeAspect="1"/>
          </p:cNvPicPr>
          <p:nvPr/>
        </p:nvPicPr>
        <p:blipFill>
          <a:blip r:embed="rId4"/>
          <a:stretch/>
        </p:blipFill>
        <p:spPr bwMode="auto">
          <a:xfrm>
            <a:off x="191520" y="188640"/>
            <a:ext cx="1440160" cy="1440160"/>
          </a:xfrm>
          <a:prstGeom prst="rect">
            <a:avLst/>
          </a:prstGeom>
          <a:ln w="0">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48" name="Image 8"/>
          <p:cNvPicPr/>
          <p:nvPr/>
        </p:nvPicPr>
        <p:blipFill>
          <a:blip r:embed="rId3"/>
          <a:stretch/>
        </p:blipFill>
        <p:spPr bwMode="auto">
          <a:xfrm>
            <a:off x="0" y="0"/>
            <a:ext cx="12191760" cy="6857640"/>
          </a:xfrm>
          <a:prstGeom prst="rect">
            <a:avLst/>
          </a:prstGeom>
          <a:ln w="0">
            <a:noFill/>
          </a:ln>
        </p:spPr>
      </p:pic>
      <p:sp>
        <p:nvSpPr>
          <p:cNvPr id="649" name="PlaceHolder 1"/>
          <p:cNvSpPr>
            <a:spLocks noGrp="1"/>
          </p:cNvSpPr>
          <p:nvPr>
            <p:ph type="title"/>
          </p:nvPr>
        </p:nvSpPr>
        <p:spPr bwMode="auto">
          <a:xfrm>
            <a:off x="0" y="332656"/>
            <a:ext cx="12191760" cy="1006200"/>
          </a:xfrm>
          <a:prstGeom prst="rect">
            <a:avLst/>
          </a:prstGeom>
          <a:noFill/>
          <a:ln w="0">
            <a:noFill/>
          </a:ln>
        </p:spPr>
        <p:txBody>
          <a:bodyPr anchor="ctr">
            <a:noAutofit/>
          </a:bodyPr>
          <a:lstStyle/>
          <a:p>
            <a:pPr algn="ctr">
              <a:lnSpc>
                <a:spcPct val="90000"/>
              </a:lnSpc>
              <a:buNone/>
              <a:defRPr/>
            </a:pPr>
            <a:r>
              <a:rPr lang="fr-FR" spc="-1" dirty="0">
                <a:solidFill>
                  <a:srgbClr val="000000"/>
                </a:solidFill>
                <a:latin typeface="Calibri Light"/>
                <a:ea typeface="Arial"/>
              </a:rPr>
              <a:t>L</a:t>
            </a:r>
            <a:r>
              <a:rPr lang="fr-FR" sz="4400" b="0" strike="noStrike" spc="-1" dirty="0">
                <a:solidFill>
                  <a:srgbClr val="000000"/>
                </a:solidFill>
                <a:latin typeface="Calibri Light"/>
                <a:ea typeface="Arial"/>
              </a:rPr>
              <a:t>e plan de gestion de données</a:t>
            </a:r>
            <a:endParaRPr lang="fr-FR" sz="4400" b="0" strike="noStrike" spc="-1" dirty="0">
              <a:solidFill>
                <a:srgbClr val="000000"/>
              </a:solidFill>
              <a:latin typeface="Calibri"/>
            </a:endParaRPr>
          </a:p>
        </p:txBody>
      </p:sp>
      <p:sp>
        <p:nvSpPr>
          <p:cNvPr id="651" name="ZoneTexte 2"/>
          <p:cNvSpPr/>
          <p:nvPr/>
        </p:nvSpPr>
        <p:spPr bwMode="auto">
          <a:xfrm>
            <a:off x="1703520" y="1492200"/>
            <a:ext cx="9036720" cy="4994785"/>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spcBef>
                <a:spcPts val="1199"/>
              </a:spcBef>
              <a:spcAft>
                <a:spcPts val="1086"/>
              </a:spcAft>
              <a:buNone/>
              <a:tabLst>
                <a:tab pos="0" algn="l"/>
              </a:tabLst>
              <a:defRPr/>
            </a:pPr>
            <a:r>
              <a:rPr lang="fr-FR" sz="2400" b="0" strike="noStrike" spc="-1" dirty="0">
                <a:latin typeface="Calibri"/>
                <a:ea typeface="Calibri"/>
              </a:rPr>
              <a:t>Le plan de gestion de données (PGD) est un document formel et évolutif précisant la manière dont les données seront produites, traitées, décrites, partagées ou protégées et conservées au cours et à l’issue du projet.</a:t>
            </a:r>
            <a:endParaRPr lang="fr-FR" sz="2400" b="0" strike="noStrike" spc="-1" dirty="0">
              <a:latin typeface="Arial"/>
            </a:endParaRPr>
          </a:p>
          <a:p>
            <a:pPr>
              <a:lnSpc>
                <a:spcPct val="100000"/>
              </a:lnSpc>
              <a:spcBef>
                <a:spcPts val="1199"/>
              </a:spcBef>
              <a:spcAft>
                <a:spcPts val="1086"/>
              </a:spcAft>
              <a:buNone/>
              <a:tabLst>
                <a:tab pos="0" algn="l"/>
              </a:tabLst>
              <a:defRPr/>
            </a:pPr>
            <a:r>
              <a:rPr lang="fr-FR" sz="2400" b="1" strike="noStrike" spc="-1" dirty="0">
                <a:solidFill>
                  <a:srgbClr val="000000"/>
                </a:solidFill>
                <a:latin typeface="Calibri"/>
                <a:ea typeface="Arial"/>
              </a:rPr>
              <a:t>Objectifs</a:t>
            </a:r>
            <a:endParaRPr lang="fr-FR" sz="2400" b="0" strike="noStrike" spc="-1" dirty="0">
              <a:latin typeface="Arial"/>
            </a:endParaRPr>
          </a:p>
          <a:p>
            <a:pPr marL="365760" indent="-349920" algn="just">
              <a:lnSpc>
                <a:spcPct val="100000"/>
              </a:lnSpc>
              <a:spcAft>
                <a:spcPts val="1086"/>
              </a:spcAft>
              <a:buClr>
                <a:srgbClr val="000000"/>
              </a:buClr>
              <a:buFont typeface="Police système Courant"/>
              <a:buChar char="–"/>
              <a:tabLst>
                <a:tab pos="0" algn="l"/>
              </a:tabLst>
              <a:defRPr/>
            </a:pPr>
            <a:r>
              <a:rPr lang="fr-FR" sz="2400" b="0" strike="noStrike" spc="-1" dirty="0">
                <a:solidFill>
                  <a:srgbClr val="000000"/>
                </a:solidFill>
                <a:latin typeface="Calibri"/>
                <a:ea typeface="Calibri"/>
              </a:rPr>
              <a:t>Décrire le cycle de vie des données produites ou collectées au cours du projet de recherche. </a:t>
            </a:r>
            <a:endParaRPr lang="fr-FR" sz="2400" b="0" strike="noStrike" spc="-1" dirty="0">
              <a:latin typeface="Arial"/>
            </a:endParaRPr>
          </a:p>
          <a:p>
            <a:pPr marL="365760" indent="-349920" algn="just">
              <a:lnSpc>
                <a:spcPct val="100000"/>
              </a:lnSpc>
              <a:spcAft>
                <a:spcPts val="1086"/>
              </a:spcAft>
              <a:buClr>
                <a:srgbClr val="000000"/>
              </a:buClr>
              <a:buFont typeface="Police système Courant"/>
              <a:buChar char="–"/>
              <a:tabLst>
                <a:tab pos="0" algn="l"/>
              </a:tabLst>
              <a:defRPr/>
            </a:pPr>
            <a:r>
              <a:rPr lang="fr-FR" sz="2400" b="0" strike="noStrike" spc="-1" dirty="0">
                <a:solidFill>
                  <a:srgbClr val="000000"/>
                </a:solidFill>
                <a:latin typeface="Calibri"/>
                <a:ea typeface="Calibri"/>
              </a:rPr>
              <a:t>Anticiper les questions de gestion qui surviennent au cours d’une recherche et les conditions d’une diffusion et d’une conservation futures des données. </a:t>
            </a:r>
            <a:endParaRPr lang="fr-FR" sz="2400" b="0" strike="noStrike" spc="-1" dirty="0">
              <a:latin typeface="Arial"/>
            </a:endParaRPr>
          </a:p>
          <a:p>
            <a:pPr algn="r">
              <a:lnSpc>
                <a:spcPct val="100000"/>
              </a:lnSpc>
              <a:spcAft>
                <a:spcPts val="1086"/>
              </a:spcAft>
              <a:buNone/>
              <a:tabLst>
                <a:tab pos="0" algn="l"/>
              </a:tabLst>
              <a:defRPr/>
            </a:pPr>
            <a:r>
              <a:rPr lang="fr-FR" sz="1600" b="0" u="sng" strike="noStrike" spc="-1" dirty="0">
                <a:solidFill>
                  <a:srgbClr val="0563C1"/>
                </a:solidFill>
                <a:latin typeface="Calibri"/>
                <a:ea typeface="Arial"/>
                <a:hlinkClick r:id="rId4" tooltip="https://archivesic.ccsd.cnrs.fr/sic_01690547v2/document"/>
              </a:rPr>
              <a:t>Réaliser un plan de gestion de données « FAIR » : modèle</a:t>
            </a:r>
            <a:br>
              <a:rPr dirty="0"/>
            </a:br>
            <a:r>
              <a:rPr lang="fr-FR" sz="1600" b="0" strike="noStrike" spc="-1" dirty="0" err="1">
                <a:solidFill>
                  <a:srgbClr val="000000"/>
                </a:solidFill>
                <a:latin typeface="Calibri"/>
                <a:ea typeface="Arial"/>
              </a:rPr>
              <a:t>Reymonet</a:t>
            </a:r>
            <a:r>
              <a:rPr lang="fr-FR" sz="1600" b="0" strike="noStrike" spc="-1" dirty="0">
                <a:solidFill>
                  <a:srgbClr val="000000"/>
                </a:solidFill>
                <a:latin typeface="Calibri"/>
                <a:ea typeface="Arial"/>
              </a:rPr>
              <a:t> </a:t>
            </a:r>
            <a:r>
              <a:rPr lang="fr-FR" sz="1600" b="0" i="1" strike="noStrike" spc="-1" dirty="0">
                <a:solidFill>
                  <a:srgbClr val="000000"/>
                </a:solidFill>
                <a:latin typeface="Calibri"/>
                <a:ea typeface="Arial"/>
              </a:rPr>
              <a:t>et al.</a:t>
            </a:r>
            <a:r>
              <a:rPr lang="fr-FR" sz="1600" b="0" strike="noStrike" spc="-1" dirty="0">
                <a:solidFill>
                  <a:srgbClr val="000000"/>
                </a:solidFill>
                <a:latin typeface="Calibri"/>
                <a:ea typeface="Arial"/>
              </a:rPr>
              <a:t> 2018 </a:t>
            </a:r>
            <a:endParaRPr lang="fr-FR" sz="160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652" name="Image 6"/>
          <p:cNvPicPr/>
          <p:nvPr/>
        </p:nvPicPr>
        <p:blipFill>
          <a:blip r:embed="rId3"/>
          <a:stretch/>
        </p:blipFill>
        <p:spPr bwMode="auto">
          <a:xfrm>
            <a:off x="0" y="0"/>
            <a:ext cx="12191760" cy="6857640"/>
          </a:xfrm>
          <a:prstGeom prst="rect">
            <a:avLst/>
          </a:prstGeom>
          <a:ln w="0">
            <a:noFill/>
          </a:ln>
        </p:spPr>
      </p:pic>
      <p:pic>
        <p:nvPicPr>
          <p:cNvPr id="653" name="Image 2"/>
          <p:cNvPicPr>
            <a:picLocks noChangeAspect="1"/>
          </p:cNvPicPr>
          <p:nvPr/>
        </p:nvPicPr>
        <p:blipFill>
          <a:blip r:embed="rId4"/>
          <a:stretch/>
        </p:blipFill>
        <p:spPr bwMode="auto">
          <a:xfrm>
            <a:off x="2423592" y="1196752"/>
            <a:ext cx="7458066" cy="5357888"/>
          </a:xfrm>
          <a:prstGeom prst="rect">
            <a:avLst/>
          </a:prstGeom>
          <a:ln w="0">
            <a:noFill/>
          </a:ln>
        </p:spPr>
      </p:pic>
      <p:sp>
        <p:nvSpPr>
          <p:cNvPr id="654" name="Rectangle 8"/>
          <p:cNvSpPr/>
          <p:nvPr/>
        </p:nvSpPr>
        <p:spPr bwMode="auto">
          <a:xfrm>
            <a:off x="4483440" y="3069000"/>
            <a:ext cx="3268743" cy="970607"/>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marL="15840" algn="r">
              <a:lnSpc>
                <a:spcPct val="100000"/>
              </a:lnSpc>
              <a:spcAft>
                <a:spcPts val="1086"/>
              </a:spcAft>
              <a:buNone/>
              <a:defRPr/>
            </a:pPr>
            <a:r>
              <a:rPr lang="fr-FR" sz="1800" b="0" strike="noStrike" spc="-1">
                <a:solidFill>
                  <a:srgbClr val="000000"/>
                </a:solidFill>
                <a:latin typeface="Calibri"/>
                <a:ea typeface="Arial"/>
              </a:rPr>
              <a:t>Pourquoi et comment rédiger un plan de gestion de données ?</a:t>
            </a:r>
            <a:endParaRPr lang="fr-FR" sz="1800" b="0" strike="noStrike" spc="-1">
              <a:latin typeface="Arial"/>
            </a:endParaRPr>
          </a:p>
          <a:p>
            <a:pPr marL="15840" algn="r">
              <a:lnSpc>
                <a:spcPct val="100000"/>
              </a:lnSpc>
              <a:spcAft>
                <a:spcPts val="1086"/>
              </a:spcAft>
              <a:buNone/>
              <a:defRPr/>
            </a:pPr>
            <a:r>
              <a:rPr lang="fr-FR" sz="1200" b="0" u="sng" strike="noStrike" spc="-1">
                <a:solidFill>
                  <a:srgbClr val="0563C1"/>
                </a:solidFill>
                <a:latin typeface="Calibri"/>
                <a:ea typeface="Arial"/>
                <a:hlinkClick r:id="rId5" tooltip="https://hal.inrae.fr/hal-02791507"/>
              </a:rPr>
              <a:t>Cocaud &amp; L’Hostis 2018</a:t>
            </a:r>
            <a:endParaRPr lang="fr-FR" sz="1200" b="0" strike="noStrike" spc="-1">
              <a:latin typeface="Arial"/>
            </a:endParaRPr>
          </a:p>
        </p:txBody>
      </p:sp>
      <p:sp>
        <p:nvSpPr>
          <p:cNvPr id="6" name="PlaceHolder 1"/>
          <p:cNvSpPr txBox="1"/>
          <p:nvPr/>
        </p:nvSpPr>
        <p:spPr bwMode="auto">
          <a:xfrm>
            <a:off x="0" y="116632"/>
            <a:ext cx="12191760" cy="1006200"/>
          </a:xfrm>
          <a:prstGeom prst="rect">
            <a:avLst/>
          </a:prstGeom>
          <a:noFill/>
          <a:ln w="0">
            <a:noFill/>
          </a:ln>
        </p:spPr>
        <p:txBody>
          <a:bodyPr anchor="ctr">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fr-FR" spc="-1" dirty="0">
                <a:solidFill>
                  <a:srgbClr val="000000"/>
                </a:solidFill>
                <a:latin typeface="Calibri Light"/>
                <a:ea typeface="Arial"/>
              </a:rPr>
              <a:t>Les grandes rubriques d’un PGD</a:t>
            </a:r>
            <a:endParaRPr lang="fr-FR" spc="-1" dirty="0">
              <a:solidFill>
                <a:srgbClr val="000000"/>
              </a:solidFill>
              <a:latin typeface="Calibri"/>
            </a:endParaRPr>
          </a:p>
        </p:txBody>
      </p:sp>
      <p:sp>
        <p:nvSpPr>
          <p:cNvPr id="1151627373" name="ZoneTexte 7"/>
          <p:cNvSpPr/>
          <p:nvPr/>
        </p:nvSpPr>
        <p:spPr bwMode="auto">
          <a:xfrm>
            <a:off x="7565101" y="6402221"/>
            <a:ext cx="4789980" cy="365795"/>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clip" numCol="1" spcCol="0" anchor="t">
            <a:spAutoFit/>
          </a:bodyPr>
          <a:lstStyle/>
          <a:p>
            <a:pPr>
              <a:defRPr/>
            </a:pPr>
            <a:endParaRPr/>
          </a:p>
        </p:txBody>
      </p:sp>
      <p:sp>
        <p:nvSpPr>
          <p:cNvPr id="2091726753" name="ZoneTexte 7"/>
          <p:cNvSpPr/>
          <p:nvPr/>
        </p:nvSpPr>
        <p:spPr bwMode="auto">
          <a:xfrm>
            <a:off x="6152625" y="6543550"/>
            <a:ext cx="5960788" cy="518195"/>
          </a:xfrm>
          <a:prstGeom prst="rect">
            <a:avLst/>
          </a:prstGeom>
          <a:noFill/>
          <a:ln w="0">
            <a:noFill/>
          </a:ln>
        </p:spPr>
        <p:style>
          <a:lnRef idx="0">
            <a:srgbClr val="000000"/>
          </a:lnRef>
          <a:fillRef idx="0">
            <a:srgbClr val="000000"/>
          </a:fillRef>
          <a:effectRef idx="0">
            <a:srgbClr val="000000"/>
          </a:effectRef>
          <a:fontRef idx="minor"/>
        </p:style>
        <p:txBody>
          <a:bodyPr vertOverflow="overflow" horzOverflow="clip" numCol="1" spcCol="0" anchor="t">
            <a:spAutoFit/>
          </a:bodyPr>
          <a:lstStyle/>
          <a:p>
            <a:pPr>
              <a:lnSpc>
                <a:spcPct val="100000"/>
              </a:lnSpc>
              <a:buNone/>
              <a:defRPr/>
            </a:pPr>
            <a:r>
              <a:rPr lang="fr-FR" sz="1400" b="0" strike="noStrike" spc="0">
                <a:solidFill>
                  <a:srgbClr val="000000"/>
                </a:solidFill>
                <a:latin typeface="Calibri"/>
                <a:ea typeface="Arial"/>
              </a:rPr>
              <a:t>Voir aussi : </a:t>
            </a:r>
            <a:r>
              <a:rPr lang="fr-FR" sz="1400" b="0" u="sng" strike="noStrike" spc="0">
                <a:solidFill>
                  <a:srgbClr val="000000"/>
                </a:solidFill>
                <a:latin typeface="Calibri"/>
                <a:ea typeface="Arial"/>
                <a:hlinkClick r:id="rId6" tooltip="https://dmp.opidor.fr/"/>
              </a:rPr>
              <a:t>DMP OPIDoR</a:t>
            </a:r>
            <a:r>
              <a:t> </a:t>
            </a:r>
            <a:r>
              <a:rPr sz="1400">
                <a:latin typeface="Calibri"/>
                <a:cs typeface="Calibri"/>
              </a:rPr>
              <a:t>et </a:t>
            </a:r>
            <a:r>
              <a:rPr lang="fr-FR" sz="1400" b="0" i="0" u="none" strike="noStrike" cap="none" spc="0">
                <a:solidFill>
                  <a:srgbClr val="000000"/>
                </a:solidFill>
                <a:latin typeface="Calibri"/>
                <a:ea typeface="Arial"/>
                <a:cs typeface="Calibri"/>
              </a:rPr>
              <a:t>DoRANum, </a:t>
            </a:r>
            <a:r>
              <a:rPr lang="fr-FR" sz="1400" b="0" i="0" u="sng" strike="noStrike" cap="none" spc="0">
                <a:solidFill>
                  <a:srgbClr val="0563C1"/>
                </a:solidFill>
                <a:latin typeface="Calibri"/>
                <a:ea typeface="Arial"/>
                <a:cs typeface="Calibri"/>
                <a:hlinkClick r:id="rId7" tooltip="https://doranum.fr/plan-gestion-donnees-dmp/la-minuteplan-de-gestion-des-donnees_10_13143_dwmf-2j16/"/>
              </a:rPr>
              <a:t>La minute plan de gestion de données</a:t>
            </a:r>
            <a:endParaRPr sz="1400" b="0" strike="noStrike" spc="0">
              <a:latin typeface="Arial"/>
            </a:endParaRPr>
          </a:p>
          <a:p>
            <a:pPr>
              <a:lnSpc>
                <a:spcPct val="100000"/>
              </a:lnSpc>
              <a:buNone/>
              <a:defRPr/>
            </a:pPr>
            <a:endParaRPr sz="1400" b="0" strike="noStrike" spc="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080" y="620688"/>
            <a:ext cx="10515240" cy="831712"/>
          </a:xfrm>
        </p:spPr>
        <p:txBody>
          <a:bodyPr/>
          <a:lstStyle/>
          <a:p>
            <a:r>
              <a:rPr lang="fr-FR" b="1" dirty="0">
                <a:latin typeface="Calibri Light" panose="020F0302020204030204" pitchFamily="34" charset="0"/>
                <a:cs typeface="Calibri Light" panose="020F0302020204030204" pitchFamily="34" charset="0"/>
              </a:rPr>
              <a:t>QUADOR, </a:t>
            </a:r>
            <a:r>
              <a:rPr lang="fr-FR" dirty="0">
                <a:latin typeface="Calibri" panose="020F0502020204030204" pitchFamily="34" charset="0"/>
                <a:cs typeface="Calibri" panose="020F0502020204030204" pitchFamily="34" charset="0"/>
              </a:rPr>
              <a:t>Qualité des données de recherche </a:t>
            </a:r>
            <a:br>
              <a:rPr lang="fr-FR" b="1" dirty="0"/>
            </a:br>
            <a:endParaRPr lang="fr-FR" dirty="0"/>
          </a:p>
        </p:txBody>
      </p:sp>
      <p:sp>
        <p:nvSpPr>
          <p:cNvPr id="3" name="Sous-titre 2"/>
          <p:cNvSpPr>
            <a:spLocks noGrp="1"/>
          </p:cNvSpPr>
          <p:nvPr>
            <p:ph type="subTitle"/>
          </p:nvPr>
        </p:nvSpPr>
        <p:spPr>
          <a:xfrm>
            <a:off x="695400" y="2276872"/>
            <a:ext cx="10515240" cy="3096344"/>
          </a:xfrm>
        </p:spPr>
        <p:txBody>
          <a:bodyPr/>
          <a:lstStyle/>
          <a:p>
            <a:pPr marL="0" indent="0">
              <a:buNone/>
            </a:pPr>
            <a:r>
              <a:rPr lang="fr-FR" sz="3600" dirty="0">
                <a:latin typeface="Calibri" panose="020F0502020204030204" pitchFamily="34" charset="0"/>
                <a:cs typeface="Calibri" panose="020F0502020204030204" pitchFamily="34" charset="0"/>
              </a:rPr>
              <a:t>Ce parcours vise à </a:t>
            </a:r>
            <a:r>
              <a:rPr lang="fr-FR" sz="3600" b="1" dirty="0">
                <a:latin typeface="Calibri" panose="020F0502020204030204" pitchFamily="34" charset="0"/>
                <a:cs typeface="Calibri" panose="020F0502020204030204" pitchFamily="34" charset="0"/>
              </a:rPr>
              <a:t>former et accompagner les doctorants dans l’adoption de bonnes pratiques en matière de gestion des données de recherche</a:t>
            </a:r>
            <a:r>
              <a:rPr lang="fr-FR" sz="3600" dirty="0">
                <a:latin typeface="Calibri" panose="020F0502020204030204" pitchFamily="34" charset="0"/>
                <a:cs typeface="Calibri" panose="020F0502020204030204" pitchFamily="34" charset="0"/>
              </a:rPr>
              <a:t>.</a:t>
            </a:r>
          </a:p>
          <a:p>
            <a:pPr marL="0" indent="0">
              <a:buNone/>
            </a:pPr>
            <a:r>
              <a:rPr lang="fr-FR" sz="3600" b="1" dirty="0">
                <a:latin typeface="Calibri" panose="020F0502020204030204" pitchFamily="34" charset="0"/>
                <a:cs typeface="Calibri" panose="020F0502020204030204" pitchFamily="34" charset="0"/>
              </a:rPr>
              <a:t>-Quatre ateliers</a:t>
            </a:r>
            <a:r>
              <a:rPr lang="fr-FR" sz="3600" dirty="0">
                <a:latin typeface="Calibri" panose="020F0502020204030204" pitchFamily="34" charset="0"/>
                <a:cs typeface="Calibri" panose="020F0502020204030204" pitchFamily="34" charset="0"/>
              </a:rPr>
              <a:t> répartis sur l’année, </a:t>
            </a:r>
          </a:p>
          <a:p>
            <a:pPr marL="0" indent="0">
              <a:buNone/>
            </a:pPr>
            <a:r>
              <a:rPr lang="fr-FR" sz="3600" b="1" dirty="0">
                <a:latin typeface="Calibri" panose="020F0502020204030204" pitchFamily="34" charset="0"/>
                <a:cs typeface="Calibri" panose="020F0502020204030204" pitchFamily="34" charset="0"/>
              </a:rPr>
              <a:t>-Un accompagnement personnalisé</a:t>
            </a:r>
            <a:r>
              <a:rPr lang="fr-FR" sz="3600" dirty="0">
                <a:latin typeface="Calibri" panose="020F0502020204030204" pitchFamily="34" charset="0"/>
                <a:cs typeface="Calibri" panose="020F0502020204030204" pitchFamily="34" charset="0"/>
              </a:rPr>
              <a:t> </a:t>
            </a:r>
          </a:p>
          <a:p>
            <a:pPr marL="0" indent="0">
              <a:buNone/>
            </a:pPr>
            <a:r>
              <a:rPr lang="fr-FR" sz="3600" dirty="0">
                <a:latin typeface="Calibri" panose="020F0502020204030204" pitchFamily="34" charset="0"/>
                <a:cs typeface="Calibri" panose="020F0502020204030204" pitchFamily="34" charset="0"/>
              </a:rPr>
              <a:t>-Pour appliquer ces principes à leurs propres jeux de données. </a:t>
            </a:r>
          </a:p>
          <a:p>
            <a:pPr marL="0" indent="0">
              <a:buNone/>
            </a:pPr>
            <a:r>
              <a:rPr lang="fr-FR" sz="3600" dirty="0">
                <a:latin typeface="Calibri" panose="020F0502020204030204" pitchFamily="34" charset="0"/>
                <a:cs typeface="Calibri" panose="020F0502020204030204" pitchFamily="34" charset="0"/>
              </a:rPr>
              <a:t>=&gt;En fin de parcours, présentation du plan de gestion de données de la thèse </a:t>
            </a:r>
          </a:p>
          <a:p>
            <a:pPr marL="0" indent="0">
              <a:buNone/>
            </a:pPr>
            <a:r>
              <a:rPr lang="fr-FR" sz="1800" dirty="0">
                <a:latin typeface="Calibri" panose="020F0502020204030204" pitchFamily="34" charset="0"/>
                <a:cs typeface="Calibri" panose="020F0502020204030204" pitchFamily="34" charset="0"/>
                <a:hlinkClick r:id="rId2"/>
              </a:rPr>
              <a:t>https://science-ouverte.parisnanterre.fr/donnees-ouvertes-open-data/les-donnees-de-la-recherche/parcours-quador-1</a:t>
            </a:r>
            <a:endParaRPr lang="fr-F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183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a:blip r:embed="rId2">
            <a:alphaModFix amt="17000"/>
          </a:blip>
          <a:stretch/>
        </a:blipFill>
        <a:effectLst/>
      </p:bgPr>
    </p:bg>
    <p:spTree>
      <p:nvGrpSpPr>
        <p:cNvPr id="1" name=""/>
        <p:cNvGrpSpPr/>
        <p:nvPr/>
      </p:nvGrpSpPr>
      <p:grpSpPr bwMode="auto">
        <a:xfrm>
          <a:off x="0" y="0"/>
          <a:ext cx="0" cy="0"/>
          <a:chOff x="0" y="0"/>
          <a:chExt cx="0" cy="0"/>
        </a:xfrm>
      </p:grpSpPr>
      <p:pic>
        <p:nvPicPr>
          <p:cNvPr id="657" name="Image 7"/>
          <p:cNvPicPr/>
          <p:nvPr/>
        </p:nvPicPr>
        <p:blipFill>
          <a:blip r:embed="rId2"/>
          <a:stretch/>
        </p:blipFill>
        <p:spPr bwMode="auto">
          <a:xfrm>
            <a:off x="0" y="0"/>
            <a:ext cx="12191760" cy="6857640"/>
          </a:xfrm>
          <a:prstGeom prst="rect">
            <a:avLst/>
          </a:prstGeom>
          <a:ln w="0">
            <a:noFill/>
          </a:ln>
        </p:spPr>
      </p:pic>
      <p:sp>
        <p:nvSpPr>
          <p:cNvPr id="658" name="PlaceHolder 1"/>
          <p:cNvSpPr>
            <a:spLocks noGrp="1"/>
          </p:cNvSpPr>
          <p:nvPr>
            <p:ph type="title"/>
          </p:nvPr>
        </p:nvSpPr>
        <p:spPr bwMode="auto">
          <a:xfrm>
            <a:off x="0" y="188640"/>
            <a:ext cx="12191760" cy="115164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Ressources</a:t>
            </a:r>
            <a:endParaRPr lang="fr-FR" sz="4400" b="0" strike="noStrike" spc="-1">
              <a:solidFill>
                <a:srgbClr val="000000"/>
              </a:solidFill>
              <a:latin typeface="Calibri"/>
            </a:endParaRPr>
          </a:p>
        </p:txBody>
      </p:sp>
      <p:sp>
        <p:nvSpPr>
          <p:cNvPr id="659" name="PlaceHolder 2"/>
          <p:cNvSpPr>
            <a:spLocks noGrp="1"/>
          </p:cNvSpPr>
          <p:nvPr>
            <p:ph/>
          </p:nvPr>
        </p:nvSpPr>
        <p:spPr bwMode="auto">
          <a:xfrm>
            <a:off x="695519" y="1179961"/>
            <a:ext cx="11016720" cy="5302723"/>
          </a:xfrm>
          <a:prstGeom prst="rect">
            <a:avLst/>
          </a:prstGeom>
          <a:noFill/>
          <a:ln w="0">
            <a:noFill/>
          </a:ln>
        </p:spPr>
        <p:txBody>
          <a:bodyPr vertOverflow="overflow" horzOverflow="overflow" vert="horz" wrap="square" lIns="91440" tIns="45720" rIns="91440" bIns="45720" numCol="1" spcCol="0" rtlCol="0" fromWordArt="0" anchor="t" anchorCtr="0" forceAA="0" compatLnSpc="0">
            <a:normAutofit/>
          </a:bodyPr>
          <a:lstStyle/>
          <a:p>
            <a:pPr marL="228600" indent="-228600">
              <a:lnSpc>
                <a:spcPct val="90000"/>
              </a:lnSpc>
              <a:spcBef>
                <a:spcPts val="1001"/>
              </a:spcBef>
              <a:buClr>
                <a:srgbClr val="000000"/>
              </a:buClr>
              <a:buFont typeface="Arial"/>
              <a:buChar char="•"/>
              <a:defRPr/>
            </a:pPr>
            <a:r>
              <a:rPr lang="fr-FR" sz="2000" b="0" strike="noStrike" spc="-1">
                <a:solidFill>
                  <a:srgbClr val="000000"/>
                </a:solidFill>
                <a:latin typeface="Calibri"/>
                <a:ea typeface="Arial"/>
              </a:rPr>
              <a:t>CIRAD (2016), </a:t>
            </a:r>
            <a:r>
              <a:rPr lang="fr-FR" sz="2000" b="0" u="sng" strike="noStrike" spc="-1">
                <a:solidFill>
                  <a:srgbClr val="0563C1"/>
                </a:solidFill>
                <a:latin typeface="Calibri"/>
                <a:ea typeface="Arial"/>
                <a:hlinkClick r:id="rId3" tooltip="https://coop-ist.cirad.fr/content/download/5922/43494/version/2/file/Cycle-vie-donnees-Poster-Cirad-2016.pdf"/>
              </a:rPr>
              <a:t>Le cycle de vie des données. Intégrer la gestion de données scientifiques aux activités de recherche</a:t>
            </a:r>
            <a:r>
              <a:rPr lang="fr-FR" sz="2000" b="0" strike="noStrike" spc="-1">
                <a:solidFill>
                  <a:srgbClr val="000000"/>
                </a:solidFill>
                <a:latin typeface="Calibri"/>
                <a:ea typeface="Arial"/>
              </a:rPr>
              <a:t> (poster)</a:t>
            </a:r>
            <a:endParaRPr sz="2000" b="0" strike="noStrike" spc="-1">
              <a:solidFill>
                <a:srgbClr val="000000"/>
              </a:solidFill>
              <a:latin typeface="Calibri"/>
            </a:endParaRPr>
          </a:p>
          <a:p>
            <a:pPr marL="228600" indent="-228600">
              <a:lnSpc>
                <a:spcPct val="90000"/>
              </a:lnSpc>
              <a:spcBef>
                <a:spcPts val="1001"/>
              </a:spcBef>
              <a:buClr>
                <a:srgbClr val="000000"/>
              </a:buClr>
              <a:buFont typeface="Arial"/>
              <a:buChar char="•"/>
              <a:defRPr/>
            </a:pPr>
            <a:r>
              <a:rPr lang="fr-FR" sz="2000" b="0" strike="noStrike" spc="-1">
                <a:solidFill>
                  <a:srgbClr val="000000"/>
                </a:solidFill>
                <a:latin typeface="Calibri"/>
                <a:ea typeface="Calibri"/>
              </a:rPr>
              <a:t>Deboin M.-C. (2020). </a:t>
            </a:r>
            <a:r>
              <a:rPr lang="fr-FR" sz="2000" b="0" u="sng" strike="noStrike" spc="-1">
                <a:solidFill>
                  <a:srgbClr val="0563C1"/>
                </a:solidFill>
                <a:latin typeface="Calibri"/>
                <a:ea typeface="Calibri"/>
                <a:hlinkClick r:id="rId4" tooltip="https://coop-ist.cirad.fr/gerer-des-donnees/s-initier-en-ligne-aux-donnees-de-la-recherche/1-familiarisez-vous-avec-le-concept-de-donnees-de-la-recherche"/>
              </a:rPr>
              <a:t>S’initier en ligne aux données de la recherche et à leur gestion</a:t>
            </a:r>
            <a:r>
              <a:rPr lang="fr-FR" sz="2000" b="0" strike="noStrike" spc="-1">
                <a:solidFill>
                  <a:srgbClr val="000000"/>
                </a:solidFill>
                <a:latin typeface="Calibri"/>
                <a:ea typeface="Calibri"/>
              </a:rPr>
              <a:t> (guide du CIRAD)</a:t>
            </a:r>
            <a:endParaRPr sz="2000" b="0" strike="noStrike" spc="-1">
              <a:solidFill>
                <a:srgbClr val="000000"/>
              </a:solidFill>
              <a:latin typeface="Calibri"/>
            </a:endParaRPr>
          </a:p>
          <a:p>
            <a:pPr marL="228600" indent="-228600">
              <a:lnSpc>
                <a:spcPct val="90000"/>
              </a:lnSpc>
              <a:spcBef>
                <a:spcPts val="1001"/>
              </a:spcBef>
              <a:buClr>
                <a:srgbClr val="000000"/>
              </a:buClr>
              <a:buFont typeface="Arial"/>
              <a:buChar char="•"/>
              <a:defRPr/>
            </a:pPr>
            <a:r>
              <a:rPr lang="fr-FR" sz="2000" b="0" u="sng" strike="noStrike" spc="-1">
                <a:solidFill>
                  <a:srgbClr val="0563C1"/>
                </a:solidFill>
                <a:latin typeface="Calibri"/>
                <a:ea typeface="Arial"/>
                <a:hlinkClick r:id="rId5" tooltip="http://doranum.fr/"/>
              </a:rPr>
              <a:t>DoRANum</a:t>
            </a:r>
            <a:r>
              <a:rPr lang="fr-FR" sz="2000" b="0" strike="noStrike" spc="-1">
                <a:solidFill>
                  <a:srgbClr val="000000"/>
                </a:solidFill>
                <a:latin typeface="Calibri"/>
                <a:ea typeface="Arial"/>
              </a:rPr>
              <a:t>, modules de formation, quiz et tutoriels sur la gestion et le partage des données de recherche, </a:t>
            </a:r>
            <a:r>
              <a:rPr lang="fr-FR" sz="2000" b="0" strike="noStrike" spc="0">
                <a:solidFill>
                  <a:srgbClr val="000000"/>
                </a:solidFill>
                <a:latin typeface="Calibri"/>
                <a:ea typeface="Arial"/>
              </a:rPr>
              <a:t>notamment </a:t>
            </a:r>
            <a:r>
              <a:rPr lang="fr-FR" sz="2000" b="0" u="sng" strike="noStrike" spc="0">
                <a:solidFill>
                  <a:srgbClr val="0563C1"/>
                </a:solidFill>
                <a:latin typeface="Calibri"/>
                <a:ea typeface="Arial"/>
                <a:hlinkClick r:id="rId6" tooltip="https://doranum.fr/enjeux-benefices/parcours-interactif-sur-la-gestion-des-donnees-de-la-recherche_10_13143_3xnz-as06/"/>
              </a:rPr>
              <a:t>Le parcours interactif sur la gestion des données de la recherche</a:t>
            </a:r>
            <a:endParaRPr sz="2000" b="0" strike="noStrike" spc="-1">
              <a:solidFill>
                <a:srgbClr val="000000"/>
              </a:solidFill>
              <a:latin typeface="Calibri"/>
            </a:endParaRPr>
          </a:p>
          <a:p>
            <a:pPr marL="228600" indent="-228600">
              <a:lnSpc>
                <a:spcPct val="90000"/>
              </a:lnSpc>
              <a:spcBef>
                <a:spcPts val="1001"/>
              </a:spcBef>
              <a:buClr>
                <a:srgbClr val="000000"/>
              </a:buClr>
              <a:buFont typeface="Arial"/>
              <a:buChar char="•"/>
              <a:defRPr/>
            </a:pPr>
            <a:r>
              <a:rPr lang="fr-FR" sz="2000" b="0" strike="noStrike" spc="-1">
                <a:solidFill>
                  <a:srgbClr val="000000"/>
                </a:solidFill>
                <a:latin typeface="Calibri"/>
                <a:ea typeface="Arial"/>
              </a:rPr>
              <a:t>Huma-Num (2021), </a:t>
            </a:r>
            <a:r>
              <a:rPr lang="fr-FR" sz="2000" b="0" u="sng" strike="noStrike" spc="-1">
                <a:solidFill>
                  <a:srgbClr val="0563C1"/>
                </a:solidFill>
                <a:latin typeface="Calibri"/>
                <a:ea typeface="Arial"/>
                <a:hlinkClick r:id="rId7" tooltip="https://www.canal-u.tv/producteurs/humanum/anf/gerer_ses_donnees"/>
              </a:rPr>
              <a:t>Gérer et diffuser ses données avec les outils et services proposés par Huma-Num</a:t>
            </a:r>
            <a:r>
              <a:rPr lang="fr-FR" sz="2000" b="0" strike="noStrike" spc="-1">
                <a:solidFill>
                  <a:srgbClr val="000000"/>
                </a:solidFill>
                <a:latin typeface="Calibri"/>
                <a:ea typeface="Arial"/>
              </a:rPr>
              <a:t> (supports de formation et vidéos)</a:t>
            </a:r>
            <a:endParaRPr sz="2000" b="0" strike="noStrike" spc="-1">
              <a:solidFill>
                <a:srgbClr val="000000"/>
              </a:solidFill>
              <a:latin typeface="Calibri"/>
            </a:endParaRPr>
          </a:p>
          <a:p>
            <a:pPr marL="228600" indent="-228600">
              <a:lnSpc>
                <a:spcPct val="90000"/>
              </a:lnSpc>
              <a:spcBef>
                <a:spcPts val="1001"/>
              </a:spcBef>
              <a:buClr>
                <a:srgbClr val="000000"/>
              </a:buClr>
              <a:buFont typeface="Arial"/>
              <a:buChar char="•"/>
              <a:defRPr/>
            </a:pPr>
            <a:r>
              <a:rPr lang="fr-FR" sz="2000" b="0" strike="noStrike" spc="-1">
                <a:solidFill>
                  <a:srgbClr val="000000"/>
                </a:solidFill>
                <a:latin typeface="Calibri"/>
                <a:ea typeface="Arial"/>
              </a:rPr>
              <a:t>Lionel Maurel (2021), </a:t>
            </a:r>
            <a:r>
              <a:rPr lang="fr-FR" sz="2000" b="0" u="sng" strike="noStrike" spc="-1">
                <a:solidFill>
                  <a:srgbClr val="0563C1"/>
                </a:solidFill>
                <a:latin typeface="Calibri"/>
                <a:ea typeface="Arial"/>
                <a:hlinkClick r:id="rId8" tooltip="https://datasuds2021.sciencesconf.org/data/program/IRD_Datasuds_2021_Maurel.pdf"/>
              </a:rPr>
              <a:t>Quel cadre pour l’ouverture des données de la recherche dans le contexte de la science ouverte ?</a:t>
            </a:r>
            <a:r>
              <a:rPr lang="fr-FR" sz="2000" b="0" strike="noStrike" spc="-1">
                <a:solidFill>
                  <a:srgbClr val="000000"/>
                </a:solidFill>
                <a:latin typeface="Calibri"/>
                <a:ea typeface="Arial"/>
              </a:rPr>
              <a:t> (séminaire Datasuds 2021)</a:t>
            </a:r>
            <a:endParaRPr sz="2000" b="0" strike="noStrike" spc="-1">
              <a:solidFill>
                <a:srgbClr val="000000"/>
              </a:solidFill>
              <a:latin typeface="Calibri"/>
            </a:endParaRPr>
          </a:p>
          <a:p>
            <a:pPr marL="228600" indent="-228600">
              <a:lnSpc>
                <a:spcPct val="90000"/>
              </a:lnSpc>
              <a:spcBef>
                <a:spcPts val="1001"/>
              </a:spcBef>
              <a:buClr>
                <a:srgbClr val="000000"/>
              </a:buClr>
              <a:buFont typeface="Arial"/>
              <a:buChar char="•"/>
              <a:defRPr/>
            </a:pPr>
            <a:r>
              <a:rPr lang="fr-FR" sz="2000" b="0" strike="noStrike" spc="-1">
                <a:solidFill>
                  <a:srgbClr val="000000"/>
                </a:solidFill>
                <a:latin typeface="Calibri"/>
                <a:ea typeface="Arial"/>
              </a:rPr>
              <a:t>Ouvrir la science (2024), </a:t>
            </a:r>
            <a:r>
              <a:rPr lang="fr-FR" sz="2000" b="0" u="sng" strike="noStrike" spc="-1">
                <a:solidFill>
                  <a:srgbClr val="0563C1"/>
                </a:solidFill>
                <a:latin typeface="Calibri"/>
                <a:ea typeface="Arial"/>
                <a:hlinkClick r:id="rId9" tooltip="https://www.ouvrirlascience.fr/passeport-pour-la-science-ouverte-guide-pratique-a-lusage-des-doctorants/"/>
              </a:rPr>
              <a:t>Passeport pour la science ouverte. Guide pratiques à l’usage des doctorantes et doctorants</a:t>
            </a:r>
            <a:r>
              <a:rPr lang="fr-FR" sz="2000" b="0" strike="noStrike" spc="-1">
                <a:solidFill>
                  <a:srgbClr val="000000"/>
                </a:solidFill>
                <a:latin typeface="Calibri"/>
                <a:ea typeface="Arial"/>
              </a:rPr>
              <a:t> (guide)</a:t>
            </a:r>
            <a:endParaRPr sz="2000" b="0" strike="noStrike" spc="0">
              <a:solidFill>
                <a:srgbClr val="000000"/>
              </a:solidFill>
              <a:latin typeface="Calibri"/>
              <a:ea typeface="Arial"/>
            </a:endParaRPr>
          </a:p>
          <a:p>
            <a:pPr marL="228600" indent="-228600">
              <a:lnSpc>
                <a:spcPct val="90000"/>
              </a:lnSpc>
              <a:spcBef>
                <a:spcPts val="1000"/>
              </a:spcBef>
              <a:buClr>
                <a:srgbClr val="000000"/>
              </a:buClr>
              <a:buFont typeface="Arial"/>
              <a:buChar char="•"/>
              <a:defRPr/>
            </a:pPr>
            <a:r>
              <a:rPr lang="fr-FR" sz="2000" b="0" i="0" u="none" strike="noStrike" cap="none" spc="0">
                <a:solidFill>
                  <a:srgbClr val="000000"/>
                </a:solidFill>
                <a:latin typeface="Calibri"/>
                <a:ea typeface="Arial"/>
                <a:cs typeface="Calibri"/>
              </a:rPr>
              <a:t>Ouvrir la science (2024), </a:t>
            </a:r>
            <a:r>
              <a:rPr lang="fr-FR" sz="2000" b="0" i="0" u="sng" strike="noStrike" cap="none" spc="0">
                <a:solidFill>
                  <a:srgbClr val="000000"/>
                </a:solidFill>
                <a:latin typeface="Calibri"/>
                <a:ea typeface="Arial"/>
                <a:cs typeface="Calibri"/>
                <a:hlinkClick r:id="rId10" tooltip="https://www.ouvrirlascience.fr/science-ouverte-donnees-de-la-recherche/"/>
              </a:rPr>
              <a:t>Données de la recherche</a:t>
            </a:r>
            <a:r>
              <a:rPr lang="fr-FR" sz="2000" b="0" i="0" u="none" strike="noStrike" cap="none" spc="0">
                <a:solidFill>
                  <a:srgbClr val="000000"/>
                </a:solidFill>
                <a:latin typeface="Calibri"/>
                <a:ea typeface="Arial"/>
                <a:cs typeface="Calibri"/>
              </a:rPr>
              <a:t> (livret)</a:t>
            </a:r>
            <a:endParaRPr sz="2000" b="0" strike="noStrike" spc="0">
              <a:solidFill>
                <a:srgbClr val="000000"/>
              </a:solidFill>
              <a:latin typeface="Calibri"/>
            </a:endParaRPr>
          </a:p>
          <a:p>
            <a:pPr marL="228600" indent="-228600">
              <a:lnSpc>
                <a:spcPct val="90000"/>
              </a:lnSpc>
              <a:spcBef>
                <a:spcPts val="1001"/>
              </a:spcBef>
              <a:buClr>
                <a:srgbClr val="000000"/>
              </a:buClr>
              <a:buFont typeface="Arial"/>
              <a:buChar char="•"/>
              <a:defRPr/>
            </a:pPr>
            <a:r>
              <a:rPr lang="fr-FR" sz="2000" b="0" strike="noStrike" spc="-1">
                <a:solidFill>
                  <a:srgbClr val="000000"/>
                </a:solidFill>
                <a:latin typeface="Calibri"/>
                <a:ea typeface="Arial"/>
              </a:rPr>
              <a:t>Urfist de Paris (2021), </a:t>
            </a:r>
            <a:r>
              <a:rPr lang="fr-FR" sz="2000" b="0" u="sng" strike="noStrike" spc="-1">
                <a:solidFill>
                  <a:srgbClr val="0563C1"/>
                </a:solidFill>
                <a:latin typeface="Calibri"/>
                <a:ea typeface="Arial"/>
                <a:hlinkClick r:id="rId11" tooltip="https://urfist.chartes.psl.eu/ressources/introduction-aux-donnees-de-la-recherche-principes-outils-methodes-et-bonnes-pratiques"/>
              </a:rPr>
              <a:t>Introduction aux données de la recherche</a:t>
            </a:r>
            <a:r>
              <a:rPr lang="fr-FR" sz="2000" b="0" strike="noStrike" spc="-1">
                <a:solidFill>
                  <a:srgbClr val="000000"/>
                </a:solidFill>
                <a:latin typeface="Calibri"/>
                <a:ea typeface="Arial"/>
              </a:rPr>
              <a:t> (support de formation)</a:t>
            </a:r>
            <a:endParaRPr sz="2000" b="0" strike="noStrike" spc="0">
              <a:solidFill>
                <a:srgbClr val="000000"/>
              </a:solidFill>
              <a:latin typeface="Calibri"/>
              <a:ea typeface="Arial"/>
            </a:endParaRPr>
          </a:p>
          <a:p>
            <a:pPr>
              <a:defRPr/>
            </a:pPr>
            <a:r>
              <a:rPr lang="fr-FR" sz="2000" b="0" u="sng" strike="noStrike" spc="0">
                <a:solidFill>
                  <a:srgbClr val="000000"/>
                </a:solidFill>
                <a:latin typeface="Calibri"/>
                <a:ea typeface="Arial"/>
                <a:cs typeface="Calibri"/>
                <a:hlinkClick r:id="rId12" tooltip="https://dmp.opidor.fr/"/>
              </a:rPr>
              <a:t>DMP OPIDoR</a:t>
            </a:r>
            <a:r>
              <a:rPr lang="fr-FR" sz="2000" b="0" strike="noStrike" spc="0">
                <a:solidFill>
                  <a:srgbClr val="000000"/>
                </a:solidFill>
                <a:latin typeface="Calibri"/>
                <a:ea typeface="Arial"/>
                <a:cs typeface="Calibri"/>
              </a:rPr>
              <a:t>, plateforme d’accompagnement </a:t>
            </a:r>
            <a:r>
              <a:rPr sz="2000">
                <a:latin typeface="Calibri"/>
                <a:cs typeface="Calibri"/>
              </a:rPr>
              <a:t>à </a:t>
            </a:r>
            <a:r>
              <a:rPr sz="2000" b="0" i="0" u="none">
                <a:solidFill>
                  <a:srgbClr val="000000"/>
                </a:solidFill>
                <a:latin typeface="Calibri"/>
                <a:ea typeface="Times New Roman"/>
                <a:cs typeface="Calibri"/>
              </a:rPr>
              <a:t>l’élaboration et la mise  en pratique de plans de gestion de données et de logiciels.</a:t>
            </a:r>
            <a:r>
              <a:rPr sz="2000" b="0" i="0" u="none">
                <a:solidFill>
                  <a:srgbClr val="000000"/>
                </a:solidFill>
                <a:latin typeface="Times New Roman"/>
                <a:ea typeface="Times New Roman"/>
                <a:cs typeface="Times New Roman"/>
              </a:rPr>
              <a:t>       </a:t>
            </a:r>
            <a:endParaRPr sz="2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61" name="PlaceHolder 1"/>
          <p:cNvSpPr>
            <a:spLocks noGrp="1"/>
          </p:cNvSpPr>
          <p:nvPr>
            <p:ph/>
          </p:nvPr>
        </p:nvSpPr>
        <p:spPr bwMode="auto">
          <a:xfrm>
            <a:off x="838080" y="1825560"/>
            <a:ext cx="10515240" cy="4350960"/>
          </a:xfrm>
          <a:prstGeom prst="rect">
            <a:avLst/>
          </a:prstGeom>
          <a:noFill/>
          <a:ln w="0">
            <a:noFill/>
          </a:ln>
        </p:spPr>
        <p:txBody>
          <a:bodyPr anchor="t">
            <a:noAutofit/>
          </a:bodyPr>
          <a:lstStyle/>
          <a:p>
            <a:pPr algn="ctr">
              <a:lnSpc>
                <a:spcPct val="90000"/>
              </a:lnSpc>
              <a:spcBef>
                <a:spcPts val="1001"/>
              </a:spcBef>
              <a:buNone/>
              <a:tabLst>
                <a:tab pos="0" algn="l"/>
              </a:tabLst>
              <a:defRPr/>
            </a:pPr>
            <a:r>
              <a:rPr lang="fr-FR" sz="2800" b="1" strike="noStrike" spc="-1">
                <a:solidFill>
                  <a:srgbClr val="000000"/>
                </a:solidFill>
                <a:latin typeface="Calibri"/>
                <a:ea typeface="Arial"/>
              </a:rPr>
              <a:t>MERCI !</a:t>
            </a:r>
            <a:endParaRPr lang="fr-FR" sz="2800" b="0" strike="noStrike" spc="-1">
              <a:solidFill>
                <a:srgbClr val="000000"/>
              </a:solidFill>
              <a:latin typeface="Calibri"/>
            </a:endParaRPr>
          </a:p>
        </p:txBody>
      </p:sp>
      <p:sp>
        <p:nvSpPr>
          <p:cNvPr id="662" name="Espace réservé du pied de page 4"/>
          <p:cNvSpPr/>
          <p:nvPr/>
        </p:nvSpPr>
        <p:spPr bwMode="auto">
          <a:xfrm>
            <a:off x="838079" y="2581524"/>
            <a:ext cx="7707442" cy="3454589"/>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50000"/>
              </a:lnSpc>
              <a:buNone/>
              <a:defRPr/>
            </a:pPr>
            <a:r>
              <a:rPr lang="fr-FR" sz="1600" spc="-1">
                <a:solidFill>
                  <a:schemeClr val="tx1"/>
                </a:solidFill>
                <a:latin typeface="Calibri"/>
                <a:ea typeface="Arial"/>
              </a:rPr>
              <a:t>Support téléchargeable : </a:t>
            </a:r>
            <a:r>
              <a:rPr lang="fr-FR" sz="1600" u="sng" spc="0">
                <a:solidFill>
                  <a:schemeClr val="tx1"/>
                </a:solidFill>
                <a:latin typeface="Calibri"/>
                <a:ea typeface="Arial"/>
                <a:hlinkClick r:id="rId2" tooltip="https://hal.parisnanterre.fr/hal-04409017v1"/>
              </a:rPr>
              <a:t>https://hal.parisnanterre.fr/hal-04409017v1</a:t>
            </a:r>
            <a:endParaRPr sz="1600" b="0" strike="noStrike" spc="-1">
              <a:solidFill>
                <a:schemeClr val="tx1"/>
              </a:solidFill>
              <a:latin typeface="Calibri"/>
              <a:ea typeface="Arial"/>
            </a:endParaRPr>
          </a:p>
          <a:p>
            <a:pPr algn="just">
              <a:lnSpc>
                <a:spcPct val="150000"/>
              </a:lnSpc>
              <a:buNone/>
              <a:defRPr/>
            </a:pPr>
            <a:r>
              <a:rPr lang="fr-FR" sz="1600" b="0" strike="noStrike" spc="-1">
                <a:solidFill>
                  <a:schemeClr val="tx1"/>
                </a:solidFill>
                <a:latin typeface="Calibri"/>
                <a:ea typeface="Arial"/>
              </a:rPr>
              <a:t>réalisé par :</a:t>
            </a:r>
            <a:endParaRPr sz="1600" b="0" strike="noStrike" spc="-1">
              <a:solidFill>
                <a:schemeClr val="tx1"/>
              </a:solidFill>
              <a:latin typeface="Arial"/>
            </a:endParaRPr>
          </a:p>
          <a:p>
            <a:pPr algn="just">
              <a:lnSpc>
                <a:spcPct val="150000"/>
              </a:lnSpc>
              <a:buNone/>
              <a:defRPr/>
            </a:pPr>
            <a:r>
              <a:rPr lang="fr-FR" sz="1600" b="0" strike="noStrike" spc="-1">
                <a:solidFill>
                  <a:schemeClr val="tx1"/>
                </a:solidFill>
                <a:latin typeface="Calibri"/>
                <a:ea typeface="Arial"/>
              </a:rPr>
              <a:t>Nathalie Reymonet </a:t>
            </a:r>
            <a:endParaRPr sz="1600" b="0" strike="noStrike" spc="-1">
              <a:solidFill>
                <a:schemeClr val="tx1"/>
              </a:solidFill>
              <a:latin typeface="Arial"/>
            </a:endParaRPr>
          </a:p>
          <a:p>
            <a:pPr algn="just">
              <a:lnSpc>
                <a:spcPct val="150000"/>
              </a:lnSpc>
              <a:buNone/>
              <a:defRPr/>
            </a:pPr>
            <a:r>
              <a:rPr lang="fr-FR" sz="1600" b="0" strike="noStrike" spc="-1">
                <a:solidFill>
                  <a:schemeClr val="tx1"/>
                </a:solidFill>
                <a:latin typeface="Calibri"/>
                <a:ea typeface="Arial"/>
              </a:rPr>
              <a:t>Cécile Delay-Artous</a:t>
            </a:r>
            <a:endParaRPr sz="1600" b="0" strike="noStrike" spc="-1">
              <a:solidFill>
                <a:schemeClr val="tx1"/>
              </a:solidFill>
              <a:latin typeface="Arial"/>
            </a:endParaRPr>
          </a:p>
          <a:p>
            <a:pPr algn="just">
              <a:lnSpc>
                <a:spcPct val="150000"/>
              </a:lnSpc>
              <a:buNone/>
              <a:defRPr/>
            </a:pPr>
            <a:r>
              <a:rPr lang="fr-FR" sz="1600" b="0" strike="noStrike" spc="-1">
                <a:solidFill>
                  <a:schemeClr val="tx1"/>
                </a:solidFill>
                <a:latin typeface="Calibri"/>
                <a:ea typeface="Arial"/>
              </a:rPr>
              <a:t>Daphné Mathelier  </a:t>
            </a:r>
            <a:endParaRPr sz="1600" b="0" strike="noStrike" spc="-1">
              <a:solidFill>
                <a:schemeClr val="tx1"/>
              </a:solidFill>
              <a:latin typeface="Arial"/>
            </a:endParaRPr>
          </a:p>
          <a:p>
            <a:pPr algn="just">
              <a:lnSpc>
                <a:spcPct val="150000"/>
              </a:lnSpc>
              <a:buNone/>
              <a:defRPr/>
            </a:pPr>
            <a:r>
              <a:rPr lang="fr-FR" sz="1600" b="0" strike="noStrike" spc="-1">
                <a:solidFill>
                  <a:schemeClr val="tx1"/>
                </a:solidFill>
                <a:latin typeface="Calibri"/>
                <a:ea typeface="Arial"/>
              </a:rPr>
              <a:t>Aude Da Cruz Lima</a:t>
            </a:r>
            <a:endParaRPr sz="1600" b="0" strike="noStrike" spc="0">
              <a:solidFill>
                <a:schemeClr val="tx1"/>
              </a:solidFill>
              <a:latin typeface="Calibri"/>
              <a:ea typeface="Arial"/>
            </a:endParaRPr>
          </a:p>
          <a:p>
            <a:pPr algn="just">
              <a:lnSpc>
                <a:spcPct val="150000"/>
              </a:lnSpc>
              <a:buNone/>
              <a:defRPr/>
            </a:pPr>
            <a:r>
              <a:rPr lang="fr-FR" sz="1600" b="0" strike="noStrike" spc="0">
                <a:solidFill>
                  <a:schemeClr val="tx1"/>
                </a:solidFill>
                <a:latin typeface="Calibri"/>
                <a:ea typeface="Arial"/>
              </a:rPr>
              <a:t>Aurélie Gono</a:t>
            </a:r>
            <a:endParaRPr sz="1600" b="0" strike="noStrike" spc="0">
              <a:solidFill>
                <a:schemeClr val="tx1"/>
              </a:solidFill>
              <a:latin typeface="Arial"/>
            </a:endParaRPr>
          </a:p>
          <a:p>
            <a:pPr algn="just">
              <a:lnSpc>
                <a:spcPct val="150000"/>
              </a:lnSpc>
              <a:buNone/>
              <a:defRPr/>
            </a:pPr>
            <a:r>
              <a:rPr lang="fr-FR" sz="1600" b="0" strike="noStrike" spc="-1">
                <a:solidFill>
                  <a:schemeClr val="tx1"/>
                </a:solidFill>
                <a:latin typeface="Calibri"/>
                <a:ea typeface="Arial"/>
              </a:rPr>
              <a:t>Université Paris Nanterre / MSH Mondes / ADN </a:t>
            </a:r>
            <a:endParaRPr sz="1400" b="0" strike="noStrike" spc="-1">
              <a:solidFill>
                <a:schemeClr val="tx1"/>
              </a:solidFill>
              <a:latin typeface="Arial"/>
            </a:endParaRPr>
          </a:p>
        </p:txBody>
      </p:sp>
      <p:pic>
        <p:nvPicPr>
          <p:cNvPr id="663" name="Image 5"/>
          <p:cNvPicPr/>
          <p:nvPr/>
        </p:nvPicPr>
        <p:blipFill>
          <a:blip r:embed="rId3"/>
          <a:stretch/>
        </p:blipFill>
        <p:spPr bwMode="auto">
          <a:xfrm>
            <a:off x="10272600" y="5733720"/>
            <a:ext cx="1329120" cy="464760"/>
          </a:xfrm>
          <a:prstGeom prst="rect">
            <a:avLst/>
          </a:prstGeom>
          <a:ln w="0">
            <a:noFill/>
          </a:ln>
        </p:spPr>
      </p:pic>
      <p:pic>
        <p:nvPicPr>
          <p:cNvPr id="665" name="Image 2"/>
          <p:cNvPicPr/>
          <p:nvPr/>
        </p:nvPicPr>
        <p:blipFill>
          <a:blip r:embed="rId4"/>
          <a:stretch/>
        </p:blipFill>
        <p:spPr bwMode="auto">
          <a:xfrm>
            <a:off x="10142640" y="260640"/>
            <a:ext cx="1486080" cy="3596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9" name="pasted-image.pdf"/>
          <p:cNvPicPr/>
          <p:nvPr/>
        </p:nvPicPr>
        <p:blipFill>
          <a:blip r:embed="rId3"/>
          <a:stretch/>
        </p:blipFill>
        <p:spPr bwMode="auto">
          <a:xfrm>
            <a:off x="3141720" y="5763904"/>
            <a:ext cx="1028160" cy="218880"/>
          </a:xfrm>
          <a:prstGeom prst="rect">
            <a:avLst/>
          </a:prstGeom>
          <a:ln w="12700">
            <a:noFill/>
          </a:ln>
        </p:spPr>
      </p:pic>
      <p:grpSp>
        <p:nvGrpSpPr>
          <p:cNvPr id="270" name="Groupe 8"/>
          <p:cNvGrpSpPr/>
          <p:nvPr/>
        </p:nvGrpSpPr>
        <p:grpSpPr bwMode="auto">
          <a:xfrm>
            <a:off x="6576840" y="2295664"/>
            <a:ext cx="1074600" cy="882360"/>
            <a:chOff x="6576840" y="1898280"/>
            <a:chExt cx="1074600" cy="882360"/>
          </a:xfrm>
        </p:grpSpPr>
        <p:sp>
          <p:nvSpPr>
            <p:cNvPr id="271" name="Organigramme : Préparation 20"/>
            <p:cNvSpPr/>
            <p:nvPr/>
          </p:nvSpPr>
          <p:spPr bwMode="auto">
            <a:xfrm>
              <a:off x="6576840" y="1898280"/>
              <a:ext cx="1064160" cy="882360"/>
            </a:xfrm>
            <a:prstGeom prst="flowChartPreparation">
              <a:avLst/>
            </a:prstGeom>
            <a:solidFill>
              <a:srgbClr val="FC9EEF"/>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72" name="ZoneTexte 3"/>
            <p:cNvSpPr/>
            <p:nvPr/>
          </p:nvSpPr>
          <p:spPr bwMode="auto">
            <a:xfrm>
              <a:off x="6606720" y="2179800"/>
              <a:ext cx="1044720" cy="4046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Vulgarisation, Médiation</a:t>
              </a:r>
              <a:endParaRPr lang="fr-FR" sz="1150" b="0" strike="noStrike" spc="-1">
                <a:latin typeface="Arial"/>
              </a:endParaRPr>
            </a:p>
          </p:txBody>
        </p:sp>
      </p:grpSp>
      <p:sp>
        <p:nvSpPr>
          <p:cNvPr id="273" name="Organigramme : Préparation 11"/>
          <p:cNvSpPr/>
          <p:nvPr/>
        </p:nvSpPr>
        <p:spPr bwMode="auto">
          <a:xfrm>
            <a:off x="5063039" y="3062104"/>
            <a:ext cx="1064160" cy="882360"/>
          </a:xfrm>
          <a:prstGeom prst="flowChartPreparation">
            <a:avLst/>
          </a:prstGeom>
          <a:solidFill>
            <a:srgbClr val="FF9933"/>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74" name="Organigramme : Préparation 12"/>
          <p:cNvSpPr/>
          <p:nvPr/>
        </p:nvSpPr>
        <p:spPr bwMode="auto">
          <a:xfrm>
            <a:off x="5072760" y="3989824"/>
            <a:ext cx="1064160" cy="882360"/>
          </a:xfrm>
          <a:prstGeom prst="flowChartPreparation">
            <a:avLst/>
          </a:prstGeom>
          <a:solidFill>
            <a:srgbClr val="FF9933"/>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75" name="Organigramme : Préparation 13"/>
          <p:cNvSpPr/>
          <p:nvPr/>
        </p:nvSpPr>
        <p:spPr bwMode="auto">
          <a:xfrm>
            <a:off x="5966280" y="3515344"/>
            <a:ext cx="1064160" cy="882360"/>
          </a:xfrm>
          <a:prstGeom prst="flowChartPreparation">
            <a:avLst/>
          </a:prstGeom>
          <a:solidFill>
            <a:srgbClr val="FF9933"/>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grpSp>
        <p:nvGrpSpPr>
          <p:cNvPr id="276" name="Groupe 30"/>
          <p:cNvGrpSpPr/>
          <p:nvPr/>
        </p:nvGrpSpPr>
        <p:grpSpPr bwMode="auto">
          <a:xfrm>
            <a:off x="6869520" y="5282943"/>
            <a:ext cx="1064160" cy="882360"/>
            <a:chOff x="6869520" y="4885560"/>
            <a:chExt cx="1064160" cy="882360"/>
          </a:xfrm>
        </p:grpSpPr>
        <p:sp>
          <p:nvSpPr>
            <p:cNvPr id="277" name="Organigramme : Préparation 14"/>
            <p:cNvSpPr/>
            <p:nvPr/>
          </p:nvSpPr>
          <p:spPr bwMode="auto">
            <a:xfrm>
              <a:off x="6869520" y="4885560"/>
              <a:ext cx="1064160" cy="882360"/>
            </a:xfrm>
            <a:prstGeom prst="flowChartPreparation">
              <a:avLst/>
            </a:prstGeom>
            <a:solidFill>
              <a:srgbClr val="33CCFF"/>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78" name="ZoneTexte 24"/>
            <p:cNvSpPr/>
            <p:nvPr/>
          </p:nvSpPr>
          <p:spPr bwMode="auto">
            <a:xfrm>
              <a:off x="7012440" y="5026320"/>
              <a:ext cx="807120" cy="57996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Comité de lecture ouvert</a:t>
              </a:r>
              <a:endParaRPr lang="fr-FR" sz="1150" b="0" strike="noStrike" spc="-1">
                <a:latin typeface="Arial"/>
              </a:endParaRPr>
            </a:p>
          </p:txBody>
        </p:sp>
      </p:grpSp>
      <p:sp>
        <p:nvSpPr>
          <p:cNvPr id="279" name="ZoneTexte 25"/>
          <p:cNvSpPr/>
          <p:nvPr/>
        </p:nvSpPr>
        <p:spPr bwMode="auto">
          <a:xfrm>
            <a:off x="5128920" y="3082515"/>
            <a:ext cx="933516" cy="636372"/>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Open access :  </a:t>
            </a:r>
            <a:endParaRPr lang="fr-FR" sz="1150" b="0" strike="noStrike" spc="-1">
              <a:latin typeface="Arial"/>
            </a:endParaRPr>
          </a:p>
          <a:p>
            <a:pPr algn="ctr">
              <a:lnSpc>
                <a:spcPct val="100000"/>
              </a:lnSpc>
              <a:spcBef>
                <a:spcPts val="451"/>
              </a:spcBef>
              <a:buNone/>
              <a:defRPr/>
            </a:pPr>
            <a:r>
              <a:rPr lang="fr-FR" sz="1150" b="1" strike="noStrike" spc="-1">
                <a:solidFill>
                  <a:srgbClr val="FFFFFF"/>
                </a:solidFill>
                <a:latin typeface="Arial"/>
                <a:ea typeface="Helvetica Light"/>
              </a:rPr>
              <a:t>Publications</a:t>
            </a:r>
            <a:endParaRPr lang="fr-FR" sz="1150" b="0" strike="noStrike" spc="-1">
              <a:latin typeface="Arial"/>
            </a:endParaRPr>
          </a:p>
        </p:txBody>
      </p:sp>
      <p:sp>
        <p:nvSpPr>
          <p:cNvPr id="280" name="ZoneTexte 26"/>
          <p:cNvSpPr/>
          <p:nvPr/>
        </p:nvSpPr>
        <p:spPr bwMode="auto">
          <a:xfrm>
            <a:off x="5119920" y="4022584"/>
            <a:ext cx="933480" cy="8114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Open research data : </a:t>
            </a:r>
            <a:endParaRPr lang="fr-FR" sz="1150" b="0" strike="noStrike" spc="-1">
              <a:latin typeface="Arial"/>
            </a:endParaRPr>
          </a:p>
          <a:p>
            <a:pPr algn="ctr">
              <a:lnSpc>
                <a:spcPct val="100000"/>
              </a:lnSpc>
              <a:spcBef>
                <a:spcPts val="451"/>
              </a:spcBef>
              <a:buNone/>
              <a:defRPr/>
            </a:pPr>
            <a:r>
              <a:rPr lang="fr-FR" sz="1150" b="1" strike="noStrike" spc="-1">
                <a:solidFill>
                  <a:srgbClr val="FFFFFF"/>
                </a:solidFill>
                <a:latin typeface="Arial"/>
                <a:ea typeface="Helvetica Light"/>
              </a:rPr>
              <a:t>Données</a:t>
            </a:r>
            <a:endParaRPr lang="fr-FR" sz="1150" b="0" strike="noStrike" spc="-1">
              <a:latin typeface="Arial"/>
            </a:endParaRPr>
          </a:p>
        </p:txBody>
      </p:sp>
      <p:sp>
        <p:nvSpPr>
          <p:cNvPr id="281" name="ZoneTexte 28"/>
          <p:cNvSpPr/>
          <p:nvPr/>
        </p:nvSpPr>
        <p:spPr bwMode="auto">
          <a:xfrm>
            <a:off x="6123960" y="3538384"/>
            <a:ext cx="739080" cy="8114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Open source :  </a:t>
            </a:r>
            <a:endParaRPr lang="fr-FR" sz="1150" b="0" strike="noStrike" spc="-1">
              <a:latin typeface="Arial"/>
            </a:endParaRPr>
          </a:p>
          <a:p>
            <a:pPr algn="ctr">
              <a:lnSpc>
                <a:spcPct val="100000"/>
              </a:lnSpc>
              <a:spcBef>
                <a:spcPts val="451"/>
              </a:spcBef>
              <a:buNone/>
              <a:defRPr/>
            </a:pPr>
            <a:r>
              <a:rPr lang="fr-FR" sz="1150" b="1" strike="noStrike" spc="-1">
                <a:solidFill>
                  <a:srgbClr val="FFFFFF"/>
                </a:solidFill>
                <a:latin typeface="Arial"/>
                <a:ea typeface="Helvetica Light"/>
              </a:rPr>
              <a:t>Codes sources</a:t>
            </a:r>
            <a:endParaRPr lang="fr-FR" sz="1150" b="0" strike="noStrike" spc="-1">
              <a:latin typeface="Arial"/>
            </a:endParaRPr>
          </a:p>
        </p:txBody>
      </p:sp>
      <p:grpSp>
        <p:nvGrpSpPr>
          <p:cNvPr id="282" name="Groupe 1"/>
          <p:cNvGrpSpPr/>
          <p:nvPr/>
        </p:nvGrpSpPr>
        <p:grpSpPr bwMode="auto">
          <a:xfrm>
            <a:off x="5666400" y="1784104"/>
            <a:ext cx="1075680" cy="882360"/>
            <a:chOff x="5666400" y="1386720"/>
            <a:chExt cx="1075680" cy="882360"/>
          </a:xfrm>
        </p:grpSpPr>
        <p:sp>
          <p:nvSpPr>
            <p:cNvPr id="283" name="Organigramme : Préparation 19"/>
            <p:cNvSpPr/>
            <p:nvPr/>
          </p:nvSpPr>
          <p:spPr bwMode="auto">
            <a:xfrm>
              <a:off x="5666400" y="1386720"/>
              <a:ext cx="1064160" cy="882360"/>
            </a:xfrm>
            <a:prstGeom prst="flowChartPreparation">
              <a:avLst/>
            </a:prstGeom>
            <a:solidFill>
              <a:srgbClr val="CC66FF"/>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84" name="ZoneTexte 29"/>
            <p:cNvSpPr/>
            <p:nvPr/>
          </p:nvSpPr>
          <p:spPr bwMode="auto">
            <a:xfrm>
              <a:off x="5677920" y="1602000"/>
              <a:ext cx="1064160" cy="4046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Recherche participative</a:t>
              </a:r>
              <a:endParaRPr lang="fr-FR" sz="1150" b="0" strike="noStrike" spc="-1">
                <a:latin typeface="Arial"/>
              </a:endParaRPr>
            </a:p>
          </p:txBody>
        </p:sp>
      </p:grpSp>
      <p:grpSp>
        <p:nvGrpSpPr>
          <p:cNvPr id="285" name="Groupe 5"/>
          <p:cNvGrpSpPr/>
          <p:nvPr/>
        </p:nvGrpSpPr>
        <p:grpSpPr bwMode="auto">
          <a:xfrm>
            <a:off x="6596640" y="1312144"/>
            <a:ext cx="1064160" cy="882360"/>
            <a:chOff x="6596640" y="914760"/>
            <a:chExt cx="1064160" cy="882360"/>
          </a:xfrm>
        </p:grpSpPr>
        <p:sp>
          <p:nvSpPr>
            <p:cNvPr id="286" name="Organigramme : Préparation 10"/>
            <p:cNvSpPr/>
            <p:nvPr/>
          </p:nvSpPr>
          <p:spPr bwMode="auto">
            <a:xfrm>
              <a:off x="6596640" y="914760"/>
              <a:ext cx="1064160" cy="882360"/>
            </a:xfrm>
            <a:prstGeom prst="flowChartPreparation">
              <a:avLst/>
            </a:prstGeom>
            <a:solidFill>
              <a:srgbClr val="F567B8"/>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87" name="ZoneTexte 31"/>
            <p:cNvSpPr/>
            <p:nvPr/>
          </p:nvSpPr>
          <p:spPr bwMode="auto">
            <a:xfrm>
              <a:off x="6686280" y="1060560"/>
              <a:ext cx="890640" cy="68472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20000"/>
                </a:lnSpc>
                <a:spcAft>
                  <a:spcPts val="315"/>
                </a:spcAft>
                <a:buNone/>
                <a:defRPr/>
              </a:pPr>
              <a:r>
                <a:rPr lang="fr-FR" sz="1150" b="1" strike="noStrike" spc="-1">
                  <a:solidFill>
                    <a:srgbClr val="FFFFFF"/>
                  </a:solidFill>
                  <a:latin typeface="Arial"/>
                  <a:ea typeface="Helvetica Light"/>
                </a:rPr>
                <a:t>Ressource éducative ouverte</a:t>
              </a:r>
              <a:endParaRPr lang="fr-FR" sz="1150" b="0" strike="noStrike" spc="-1">
                <a:latin typeface="Arial"/>
              </a:endParaRPr>
            </a:p>
          </p:txBody>
        </p:sp>
      </p:grpSp>
      <p:grpSp>
        <p:nvGrpSpPr>
          <p:cNvPr id="288" name="Groupe 27"/>
          <p:cNvGrpSpPr/>
          <p:nvPr/>
        </p:nvGrpSpPr>
        <p:grpSpPr bwMode="auto">
          <a:xfrm>
            <a:off x="4069440" y="2459464"/>
            <a:ext cx="1064160" cy="882360"/>
            <a:chOff x="4069440" y="2062080"/>
            <a:chExt cx="1064160" cy="882360"/>
          </a:xfrm>
        </p:grpSpPr>
        <p:sp>
          <p:nvSpPr>
            <p:cNvPr id="289" name="Organigramme : Préparation 15"/>
            <p:cNvSpPr/>
            <p:nvPr/>
          </p:nvSpPr>
          <p:spPr bwMode="auto">
            <a:xfrm>
              <a:off x="4069440" y="2062080"/>
              <a:ext cx="1064160" cy="882360"/>
            </a:xfrm>
            <a:prstGeom prst="flowChartPreparation">
              <a:avLst/>
            </a:prstGeom>
            <a:solidFill>
              <a:schemeClr val="accent1">
                <a:lumMod val="40000"/>
                <a:lumOff val="60000"/>
              </a:schemeClr>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90" name="ZoneTexte 32"/>
            <p:cNvSpPr/>
            <p:nvPr/>
          </p:nvSpPr>
          <p:spPr bwMode="auto">
            <a:xfrm>
              <a:off x="4128480" y="2175840"/>
              <a:ext cx="933480" cy="57996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Réseau social scientifique</a:t>
              </a:r>
              <a:endParaRPr lang="fr-FR" sz="1150" b="0" strike="noStrike" spc="-1">
                <a:latin typeface="Arial"/>
              </a:endParaRPr>
            </a:p>
          </p:txBody>
        </p:sp>
      </p:grpSp>
      <p:grpSp>
        <p:nvGrpSpPr>
          <p:cNvPr id="291" name="Groupe 41"/>
          <p:cNvGrpSpPr/>
          <p:nvPr/>
        </p:nvGrpSpPr>
        <p:grpSpPr bwMode="auto">
          <a:xfrm>
            <a:off x="3166560" y="2932504"/>
            <a:ext cx="1064160" cy="882360"/>
            <a:chOff x="3166560" y="2535120"/>
            <a:chExt cx="1064160" cy="882360"/>
          </a:xfrm>
        </p:grpSpPr>
        <p:sp>
          <p:nvSpPr>
            <p:cNvPr id="292" name="Organigramme : Préparation 17"/>
            <p:cNvSpPr/>
            <p:nvPr/>
          </p:nvSpPr>
          <p:spPr bwMode="auto">
            <a:xfrm>
              <a:off x="3166560" y="2535120"/>
              <a:ext cx="1064160" cy="882360"/>
            </a:xfrm>
            <a:prstGeom prst="flowChartPreparation">
              <a:avLst/>
            </a:prstGeom>
            <a:solidFill>
              <a:schemeClr val="accent1">
                <a:lumMod val="40000"/>
                <a:lumOff val="60000"/>
              </a:schemeClr>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93" name="ZoneTexte 33"/>
            <p:cNvSpPr/>
            <p:nvPr/>
          </p:nvSpPr>
          <p:spPr bwMode="auto">
            <a:xfrm>
              <a:off x="3280680" y="2743560"/>
              <a:ext cx="825480" cy="4046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Carnet de recherche</a:t>
              </a:r>
              <a:endParaRPr lang="fr-FR" sz="1150" b="0" strike="noStrike" spc="-1">
                <a:latin typeface="Arial"/>
              </a:endParaRPr>
            </a:p>
          </p:txBody>
        </p:sp>
      </p:grpSp>
      <p:grpSp>
        <p:nvGrpSpPr>
          <p:cNvPr id="294" name="Groupe 6"/>
          <p:cNvGrpSpPr/>
          <p:nvPr/>
        </p:nvGrpSpPr>
        <p:grpSpPr bwMode="auto">
          <a:xfrm>
            <a:off x="4178519" y="4798024"/>
            <a:ext cx="1064160" cy="882360"/>
            <a:chOff x="4178519" y="4400640"/>
            <a:chExt cx="1064160" cy="882360"/>
          </a:xfrm>
        </p:grpSpPr>
        <p:sp>
          <p:nvSpPr>
            <p:cNvPr id="295" name="Organigramme : Préparation 22"/>
            <p:cNvSpPr/>
            <p:nvPr/>
          </p:nvSpPr>
          <p:spPr bwMode="auto">
            <a:xfrm>
              <a:off x="4178519" y="4400640"/>
              <a:ext cx="1064160" cy="882360"/>
            </a:xfrm>
            <a:prstGeom prst="flowChartPreparation">
              <a:avLst/>
            </a:prstGeom>
            <a:solidFill>
              <a:schemeClr val="accent6"/>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96" name="ZoneTexte 34"/>
            <p:cNvSpPr/>
            <p:nvPr/>
          </p:nvSpPr>
          <p:spPr bwMode="auto">
            <a:xfrm>
              <a:off x="4243680" y="4653000"/>
              <a:ext cx="933480" cy="4046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Droit : PI, loi, RGPD…</a:t>
              </a:r>
              <a:endParaRPr lang="fr-FR" sz="1150" b="0" strike="noStrike" spc="-1">
                <a:latin typeface="Arial"/>
              </a:endParaRPr>
            </a:p>
          </p:txBody>
        </p:sp>
      </p:grpSp>
      <p:grpSp>
        <p:nvGrpSpPr>
          <p:cNvPr id="297" name="Groupe 4"/>
          <p:cNvGrpSpPr/>
          <p:nvPr/>
        </p:nvGrpSpPr>
        <p:grpSpPr bwMode="auto">
          <a:xfrm>
            <a:off x="5072760" y="5259184"/>
            <a:ext cx="1064160" cy="882360"/>
            <a:chOff x="5072760" y="4861800"/>
            <a:chExt cx="1064160" cy="882360"/>
          </a:xfrm>
        </p:grpSpPr>
        <p:sp>
          <p:nvSpPr>
            <p:cNvPr id="298" name="Organigramme : Préparation 23"/>
            <p:cNvSpPr/>
            <p:nvPr/>
          </p:nvSpPr>
          <p:spPr bwMode="auto">
            <a:xfrm>
              <a:off x="5072760" y="4861800"/>
              <a:ext cx="1064160" cy="882360"/>
            </a:xfrm>
            <a:prstGeom prst="flowChartPreparation">
              <a:avLst/>
            </a:prstGeom>
            <a:solidFill>
              <a:schemeClr val="accent2">
                <a:lumMod val="75000"/>
              </a:schemeClr>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299" name="ZoneTexte 35"/>
            <p:cNvSpPr/>
            <p:nvPr/>
          </p:nvSpPr>
          <p:spPr bwMode="auto">
            <a:xfrm>
              <a:off x="5193000" y="4964400"/>
              <a:ext cx="819360" cy="57996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Infra structures et outils</a:t>
              </a:r>
              <a:endParaRPr lang="fr-FR" sz="1150" b="0" strike="noStrike" spc="-1">
                <a:latin typeface="Arial"/>
              </a:endParaRPr>
            </a:p>
          </p:txBody>
        </p:sp>
      </p:grpSp>
      <p:grpSp>
        <p:nvGrpSpPr>
          <p:cNvPr id="300" name="Groupe 7"/>
          <p:cNvGrpSpPr/>
          <p:nvPr/>
        </p:nvGrpSpPr>
        <p:grpSpPr bwMode="auto">
          <a:xfrm>
            <a:off x="8501400" y="3219784"/>
            <a:ext cx="1064160" cy="882360"/>
            <a:chOff x="8501400" y="2822400"/>
            <a:chExt cx="1064160" cy="882360"/>
          </a:xfrm>
        </p:grpSpPr>
        <p:sp>
          <p:nvSpPr>
            <p:cNvPr id="301" name="Organigramme : Préparation 36"/>
            <p:cNvSpPr/>
            <p:nvPr/>
          </p:nvSpPr>
          <p:spPr bwMode="auto">
            <a:xfrm>
              <a:off x="8501400" y="2822400"/>
              <a:ext cx="1064160" cy="882360"/>
            </a:xfrm>
            <a:prstGeom prst="flowChartPreparation">
              <a:avLst/>
            </a:prstGeom>
            <a:solidFill>
              <a:srgbClr val="9999FF"/>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302" name="ZoneTexte 37"/>
            <p:cNvSpPr/>
            <p:nvPr/>
          </p:nvSpPr>
          <p:spPr bwMode="auto">
            <a:xfrm>
              <a:off x="8586000" y="3013560"/>
              <a:ext cx="933480" cy="4046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Expertise scientifique</a:t>
              </a:r>
              <a:endParaRPr lang="fr-FR" sz="1150" b="0" strike="noStrike" spc="-1">
                <a:latin typeface="Arial"/>
              </a:endParaRPr>
            </a:p>
          </p:txBody>
        </p:sp>
      </p:grpSp>
      <p:grpSp>
        <p:nvGrpSpPr>
          <p:cNvPr id="303" name="Groupe 2"/>
          <p:cNvGrpSpPr/>
          <p:nvPr/>
        </p:nvGrpSpPr>
        <p:grpSpPr bwMode="auto">
          <a:xfrm>
            <a:off x="7533360" y="2743504"/>
            <a:ext cx="1075320" cy="882360"/>
            <a:chOff x="7533360" y="2346120"/>
            <a:chExt cx="1075320" cy="882360"/>
          </a:xfrm>
        </p:grpSpPr>
        <p:sp>
          <p:nvSpPr>
            <p:cNvPr id="304" name="Organigramme : Préparation 38"/>
            <p:cNvSpPr/>
            <p:nvPr/>
          </p:nvSpPr>
          <p:spPr bwMode="auto">
            <a:xfrm>
              <a:off x="7533360" y="2346120"/>
              <a:ext cx="1064160" cy="882360"/>
            </a:xfrm>
            <a:prstGeom prst="flowChartPreparation">
              <a:avLst/>
            </a:prstGeom>
            <a:solidFill>
              <a:srgbClr val="DF63AD"/>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305" name="ZoneTexte 39"/>
            <p:cNvSpPr/>
            <p:nvPr/>
          </p:nvSpPr>
          <p:spPr bwMode="auto">
            <a:xfrm>
              <a:off x="7544520" y="2645280"/>
              <a:ext cx="1064160" cy="22932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Patrimoine</a:t>
              </a:r>
              <a:endParaRPr lang="fr-FR" sz="1150" b="0" strike="noStrike" spc="-1">
                <a:latin typeface="Arial"/>
              </a:endParaRPr>
            </a:p>
          </p:txBody>
        </p:sp>
      </p:grpSp>
      <p:grpSp>
        <p:nvGrpSpPr>
          <p:cNvPr id="306" name="Groupe 21"/>
          <p:cNvGrpSpPr/>
          <p:nvPr/>
        </p:nvGrpSpPr>
        <p:grpSpPr bwMode="auto">
          <a:xfrm>
            <a:off x="5952960" y="4768864"/>
            <a:ext cx="1068480" cy="882360"/>
            <a:chOff x="5952960" y="4371480"/>
            <a:chExt cx="1068480" cy="882360"/>
          </a:xfrm>
        </p:grpSpPr>
        <p:sp>
          <p:nvSpPr>
            <p:cNvPr id="307" name="Organigramme : Préparation 40"/>
            <p:cNvSpPr/>
            <p:nvPr/>
          </p:nvSpPr>
          <p:spPr bwMode="auto">
            <a:xfrm>
              <a:off x="5957280" y="4371480"/>
              <a:ext cx="1064160" cy="882360"/>
            </a:xfrm>
            <a:prstGeom prst="flowChartPreparation">
              <a:avLst/>
            </a:prstGeom>
            <a:solidFill>
              <a:srgbClr val="C00000"/>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308" name="ZoneTexte 42"/>
            <p:cNvSpPr/>
            <p:nvPr/>
          </p:nvSpPr>
          <p:spPr bwMode="auto">
            <a:xfrm>
              <a:off x="5952960" y="4678920"/>
              <a:ext cx="1064160" cy="22932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Compétences</a:t>
              </a:r>
              <a:endParaRPr lang="fr-FR" sz="1150" b="0" strike="noStrike" spc="-1">
                <a:latin typeface="Arial"/>
              </a:endParaRPr>
            </a:p>
          </p:txBody>
        </p:sp>
      </p:grpSp>
      <p:sp>
        <p:nvSpPr>
          <p:cNvPr id="309" name="ZoneTexte 44"/>
          <p:cNvSpPr/>
          <p:nvPr/>
        </p:nvSpPr>
        <p:spPr bwMode="auto">
          <a:xfrm rot="16199998">
            <a:off x="2383367" y="5246155"/>
            <a:ext cx="1491652" cy="190476"/>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900" b="0" strike="noStrike" spc="-1">
                <a:solidFill>
                  <a:srgbClr val="000000"/>
                </a:solidFill>
                <a:latin typeface="Calibri"/>
                <a:ea typeface="Helvetica Light"/>
              </a:rPr>
              <a:t>N. Reymonet – UPL/UPN</a:t>
            </a:r>
            <a:endParaRPr sz="900" b="0" strike="noStrike" spc="-1">
              <a:latin typeface="Arial"/>
            </a:endParaRPr>
          </a:p>
        </p:txBody>
      </p:sp>
      <p:grpSp>
        <p:nvGrpSpPr>
          <p:cNvPr id="310" name="Groupe 52"/>
          <p:cNvGrpSpPr/>
          <p:nvPr/>
        </p:nvGrpSpPr>
        <p:grpSpPr bwMode="auto">
          <a:xfrm>
            <a:off x="7516440" y="1764663"/>
            <a:ext cx="1074960" cy="882360"/>
            <a:chOff x="7516440" y="1367280"/>
            <a:chExt cx="1074960" cy="882360"/>
          </a:xfrm>
        </p:grpSpPr>
        <p:sp>
          <p:nvSpPr>
            <p:cNvPr id="311" name="Organigramme : Préparation 53"/>
            <p:cNvSpPr/>
            <p:nvPr/>
          </p:nvSpPr>
          <p:spPr bwMode="auto">
            <a:xfrm>
              <a:off x="7516440" y="1367280"/>
              <a:ext cx="1064160" cy="882360"/>
            </a:xfrm>
            <a:prstGeom prst="flowChartPreparation">
              <a:avLst/>
            </a:prstGeom>
            <a:solidFill>
              <a:srgbClr val="DF63AD"/>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312" name="ZoneTexte 54"/>
            <p:cNvSpPr/>
            <p:nvPr/>
          </p:nvSpPr>
          <p:spPr bwMode="auto">
            <a:xfrm>
              <a:off x="7527240" y="1674360"/>
              <a:ext cx="1064160" cy="40464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Relation Arts Science</a:t>
              </a:r>
              <a:endParaRPr lang="fr-FR" sz="1150" b="0" strike="noStrike" spc="-1">
                <a:latin typeface="Arial"/>
              </a:endParaRPr>
            </a:p>
          </p:txBody>
        </p:sp>
      </p:grpSp>
      <p:grpSp>
        <p:nvGrpSpPr>
          <p:cNvPr id="313" name="Groupe 68"/>
          <p:cNvGrpSpPr/>
          <p:nvPr/>
        </p:nvGrpSpPr>
        <p:grpSpPr bwMode="auto">
          <a:xfrm>
            <a:off x="8428320" y="2217544"/>
            <a:ext cx="1074960" cy="882360"/>
            <a:chOff x="8428320" y="1820160"/>
            <a:chExt cx="1074960" cy="882360"/>
          </a:xfrm>
        </p:grpSpPr>
        <p:sp>
          <p:nvSpPr>
            <p:cNvPr id="314" name="Organigramme : Préparation 69"/>
            <p:cNvSpPr/>
            <p:nvPr/>
          </p:nvSpPr>
          <p:spPr bwMode="auto">
            <a:xfrm>
              <a:off x="8428320" y="1820160"/>
              <a:ext cx="1064160" cy="882360"/>
            </a:xfrm>
            <a:prstGeom prst="flowChartPreparation">
              <a:avLst/>
            </a:prstGeom>
            <a:solidFill>
              <a:srgbClr val="FC9EEF"/>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315" name="ZoneTexte 70"/>
            <p:cNvSpPr/>
            <p:nvPr/>
          </p:nvSpPr>
          <p:spPr bwMode="auto">
            <a:xfrm>
              <a:off x="8458560" y="2189520"/>
              <a:ext cx="1044720" cy="22932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a:t>
              </a:r>
              <a:endParaRPr lang="fr-FR" sz="1150" b="0" strike="noStrike" spc="-1">
                <a:latin typeface="Arial"/>
              </a:endParaRPr>
            </a:p>
          </p:txBody>
        </p:sp>
      </p:grpSp>
      <p:sp>
        <p:nvSpPr>
          <p:cNvPr id="316" name="ZoneTexte 63"/>
          <p:cNvSpPr/>
          <p:nvPr/>
        </p:nvSpPr>
        <p:spPr bwMode="auto">
          <a:xfrm>
            <a:off x="8398944" y="5399926"/>
            <a:ext cx="3428354" cy="1107635"/>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wrap="square" lIns="35640" tIns="35640" rIns="35640" bIns="35640" numCol="1" spcCol="38160" anchor="ctr">
            <a:spAutoFit/>
          </a:bodyPr>
          <a:lstStyle/>
          <a:p>
            <a:pPr>
              <a:lnSpc>
                <a:spcPct val="100000"/>
              </a:lnSpc>
              <a:buNone/>
              <a:defRPr/>
            </a:pPr>
            <a:r>
              <a:rPr lang="fr-FR" sz="1700" b="0" strike="noStrike" spc="-1">
                <a:solidFill>
                  <a:schemeClr val="tx1"/>
                </a:solidFill>
                <a:latin typeface="Calibri"/>
                <a:ea typeface="Helvetica Light"/>
                <a:cs typeface="Calibri"/>
              </a:rPr>
              <a:t>Elle induit une </a:t>
            </a:r>
            <a:r>
              <a:rPr lang="fr-FR" sz="1700" b="1" strike="noStrike" spc="-1">
                <a:solidFill>
                  <a:schemeClr val="tx1"/>
                </a:solidFill>
                <a:latin typeface="Calibri"/>
                <a:ea typeface="Helvetica Light"/>
                <a:cs typeface="Calibri"/>
              </a:rPr>
              <a:t>démocratisation de l’accès aux savoirs</a:t>
            </a:r>
            <a:r>
              <a:rPr lang="fr-FR" sz="1700" b="0" strike="noStrike" spc="-1">
                <a:solidFill>
                  <a:schemeClr val="tx1"/>
                </a:solidFill>
                <a:latin typeface="Calibri"/>
                <a:ea typeface="Helvetica Light"/>
                <a:cs typeface="Calibri"/>
              </a:rPr>
              <a:t>, utile à la recherche, à la formation, à l’économie, à la société.</a:t>
            </a:r>
            <a:endParaRPr sz="1700" b="0" strike="noStrike" spc="-1">
              <a:solidFill>
                <a:schemeClr val="tx1"/>
              </a:solidFill>
              <a:latin typeface="Calibri"/>
              <a:cs typeface="Calibri"/>
            </a:endParaRPr>
          </a:p>
        </p:txBody>
      </p:sp>
      <p:sp>
        <p:nvSpPr>
          <p:cNvPr id="317" name="Shape 180"/>
          <p:cNvSpPr/>
          <p:nvPr/>
        </p:nvSpPr>
        <p:spPr bwMode="auto">
          <a:xfrm>
            <a:off x="479376" y="1124743"/>
            <a:ext cx="4423860" cy="649955"/>
          </a:xfrm>
          <a:prstGeom prst="rect">
            <a:avLst/>
          </a:prstGeom>
          <a:noFill/>
          <a:ln w="12700">
            <a:noFill/>
          </a:ln>
        </p:spPr>
        <p:style>
          <a:lnRef idx="0">
            <a:srgbClr val="000000"/>
          </a:lnRef>
          <a:fillRef idx="0">
            <a:srgbClr val="000000"/>
          </a:fillRef>
          <a:effectRef idx="0">
            <a:srgbClr val="000000"/>
          </a:effectRef>
          <a:fontRef idx="minor"/>
        </p:style>
        <p:txBody>
          <a:bodyPr wrap="square" lIns="20160" tIns="20160" rIns="20160" bIns="20160" anchor="t">
            <a:spAutoFit/>
          </a:bodyPr>
          <a:lstStyle/>
          <a:p>
            <a:pPr>
              <a:lnSpc>
                <a:spcPct val="100000"/>
              </a:lnSpc>
              <a:buNone/>
              <a:defRPr/>
            </a:pPr>
            <a:r>
              <a:rPr lang="fr-FR" sz="2000" b="0" strike="noStrike" spc="-1">
                <a:solidFill>
                  <a:schemeClr val="tx1"/>
                </a:solidFill>
                <a:latin typeface="Calibri"/>
                <a:ea typeface="Averta"/>
              </a:rPr>
              <a:t>La science ouverte : un écosystème pour un partage des résultats de la recherche</a:t>
            </a:r>
            <a:r>
              <a:rPr lang="fr-FR" sz="2000" b="0" strike="noStrike" spc="0">
                <a:solidFill>
                  <a:srgbClr val="53585F"/>
                </a:solidFill>
                <a:latin typeface="Calibri"/>
                <a:ea typeface="Averta"/>
              </a:rPr>
              <a:t> </a:t>
            </a:r>
            <a:endParaRPr lang="fr-FR" sz="2000" b="0" strike="noStrike" spc="-1">
              <a:latin typeface="Arial"/>
            </a:endParaRPr>
          </a:p>
        </p:txBody>
      </p:sp>
      <p:sp>
        <p:nvSpPr>
          <p:cNvPr id="318" name="Connecteur droit 18"/>
          <p:cNvSpPr/>
          <p:nvPr/>
        </p:nvSpPr>
        <p:spPr bwMode="auto">
          <a:xfrm>
            <a:off x="4655840" y="2060848"/>
            <a:ext cx="5066280" cy="2927880"/>
          </a:xfrm>
          <a:prstGeom prst="line">
            <a:avLst/>
          </a:prstGeom>
          <a:ln w="25400">
            <a:solidFill>
              <a:srgbClr val="000000"/>
            </a:solidFill>
            <a:prstDash val="sysDot"/>
            <a:miter/>
          </a:ln>
        </p:spPr>
        <p:style>
          <a:lnRef idx="0">
            <a:srgbClr val="000000"/>
          </a:lnRef>
          <a:fillRef idx="0">
            <a:srgbClr val="000000"/>
          </a:fillRef>
          <a:effectRef idx="0">
            <a:srgbClr val="000000"/>
          </a:effectRef>
          <a:fontRef idx="minor"/>
        </p:style>
        <p:txBody>
          <a:bodyPr/>
          <a:lstStyle/>
          <a:p>
            <a:endParaRPr lang="fr-FR"/>
          </a:p>
        </p:txBody>
      </p:sp>
      <p:grpSp>
        <p:nvGrpSpPr>
          <p:cNvPr id="319" name="Groupe 16"/>
          <p:cNvGrpSpPr/>
          <p:nvPr/>
        </p:nvGrpSpPr>
        <p:grpSpPr bwMode="auto">
          <a:xfrm>
            <a:off x="6869520" y="4303744"/>
            <a:ext cx="1064160" cy="882360"/>
            <a:chOff x="6869520" y="3906360"/>
            <a:chExt cx="1064160" cy="882360"/>
          </a:xfrm>
        </p:grpSpPr>
        <p:sp>
          <p:nvSpPr>
            <p:cNvPr id="320" name="Organigramme : Préparation 48"/>
            <p:cNvSpPr/>
            <p:nvPr/>
          </p:nvSpPr>
          <p:spPr bwMode="auto">
            <a:xfrm>
              <a:off x="6869520" y="3906360"/>
              <a:ext cx="1064160" cy="882360"/>
            </a:xfrm>
            <a:prstGeom prst="flowChartPreparation">
              <a:avLst/>
            </a:prstGeom>
            <a:solidFill>
              <a:srgbClr val="33CCFF"/>
            </a:solidFill>
            <a:ln w="12700">
              <a:noFill/>
            </a:ln>
            <a:effectLst>
              <a:outerShdw blurRad="38160" dist="25560" dir="5400000" rotWithShape="0">
                <a:srgbClr val="000000">
                  <a:alpha val="50000"/>
                </a:srgbClr>
              </a:outerShdw>
            </a:effectLst>
          </p:spPr>
          <p:style>
            <a:lnRef idx="0">
              <a:srgbClr val="000000"/>
            </a:lnRef>
            <a:fillRef idx="0">
              <a:srgbClr val="000000"/>
            </a:fillRef>
            <a:effectRef idx="0">
              <a:srgbClr val="000000"/>
            </a:effectRef>
            <a:fontRef idx="minor"/>
          </p:style>
          <p:txBody>
            <a:bodyPr/>
            <a:lstStyle/>
            <a:p>
              <a:endParaRPr lang="fr-FR"/>
            </a:p>
          </p:txBody>
        </p:sp>
        <p:sp>
          <p:nvSpPr>
            <p:cNvPr id="321" name="ZoneTexte 9"/>
            <p:cNvSpPr/>
            <p:nvPr/>
          </p:nvSpPr>
          <p:spPr bwMode="auto">
            <a:xfrm>
              <a:off x="6994440" y="4262040"/>
              <a:ext cx="807120" cy="229320"/>
            </a:xfrm>
            <a:prstGeom prst="rect">
              <a:avLst/>
            </a:prstGeom>
            <a:noFill/>
            <a:ln w="12700">
              <a:noFill/>
            </a:ln>
          </p:spPr>
          <p:style>
            <a:lnRef idx="0">
              <a:srgbClr val="000000"/>
            </a:lnRef>
            <a:fillRef idx="0">
              <a:srgbClr val="000000"/>
            </a:fillRef>
            <a:effectRef idx="0">
              <a:srgbClr val="000000"/>
            </a:effectRef>
            <a:fontRef idx="minor"/>
          </p:style>
          <p:txBody>
            <a:bodyPr vertOverflow="overflow" horzOverflow="overflow" lIns="26640" tIns="26640" rIns="26640" bIns="26640" numCol="1" spcCol="38160" anchor="ctr">
              <a:spAutoFit/>
            </a:bodyPr>
            <a:lstStyle/>
            <a:p>
              <a:pPr algn="ctr">
                <a:lnSpc>
                  <a:spcPct val="100000"/>
                </a:lnSpc>
                <a:buNone/>
                <a:defRPr/>
              </a:pPr>
              <a:r>
                <a:rPr lang="fr-FR" sz="1150" b="1" strike="noStrike" spc="-1">
                  <a:solidFill>
                    <a:srgbClr val="FFFFFF"/>
                  </a:solidFill>
                  <a:latin typeface="Arial"/>
                  <a:ea typeface="Helvetica Light"/>
                </a:rPr>
                <a:t>Évaluation</a:t>
              </a:r>
              <a:endParaRPr lang="fr-FR" sz="1150" b="0" strike="noStrike" spc="-1">
                <a:latin typeface="Arial"/>
              </a:endParaRPr>
            </a:p>
          </p:txBody>
        </p:sp>
      </p:grpSp>
      <p:sp>
        <p:nvSpPr>
          <p:cNvPr id="322" name="Title 1"/>
          <p:cNvSpPr/>
          <p:nvPr/>
        </p:nvSpPr>
        <p:spPr bwMode="auto">
          <a:xfrm>
            <a:off x="-33120" y="-71280"/>
            <a:ext cx="12191760" cy="1325160"/>
          </a:xfrm>
          <a:prstGeom prst="rect">
            <a:avLst/>
          </a:prstGeom>
          <a:noFill/>
          <a:ln w="0">
            <a:noFill/>
          </a:ln>
        </p:spPr>
        <p:style>
          <a:lnRef idx="0">
            <a:srgbClr val="000000"/>
          </a:lnRef>
          <a:fillRef idx="0">
            <a:srgbClr val="000000"/>
          </a:fillRef>
          <a:effectRef idx="0">
            <a:srgbClr val="000000"/>
          </a:effectRef>
          <a:fontRef idx="minor"/>
        </p:style>
        <p:txBody>
          <a:bodyPr anchor="ctr">
            <a:normAutofit/>
          </a:bodyPr>
          <a:lstStyle/>
          <a:p>
            <a:pPr algn="ctr">
              <a:lnSpc>
                <a:spcPct val="90000"/>
              </a:lnSpc>
              <a:buNone/>
              <a:defRPr/>
            </a:pPr>
            <a:r>
              <a:rPr lang="fr-FR" sz="4400" b="0" strike="noStrike" spc="-1">
                <a:solidFill>
                  <a:srgbClr val="000000"/>
                </a:solidFill>
                <a:latin typeface="Calibri Light"/>
                <a:ea typeface="Helvetica Light"/>
              </a:rPr>
              <a:t>Introduction</a:t>
            </a:r>
            <a:endParaRPr lang="fr-FR" sz="4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79"/>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69"/>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94"/>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297"/>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3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76"/>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291"/>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2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18"/>
                                        </p:tgtEl>
                                        <p:attrNameLst>
                                          <p:attrName>style.visibility</p:attrName>
                                        </p:attrNameLst>
                                      </p:cBhvr>
                                      <p:to>
                                        <p:strVal val="visible"/>
                                      </p:to>
                                    </p:set>
                                  </p:childTnLst>
                                </p:cTn>
                              </p:par>
                              <p:par>
                                <p:cTn id="45" presetID="1" presetClass="entr" fill="hold" nodeType="withEffect">
                                  <p:stCondLst>
                                    <p:cond delay="0"/>
                                  </p:stCondLst>
                                  <p:childTnLst>
                                    <p:set>
                                      <p:cBhvr>
                                        <p:cTn id="46" dur="1" fill="hold">
                                          <p:stCondLst>
                                            <p:cond delay="0"/>
                                          </p:stCondLst>
                                        </p:cTn>
                                        <p:tgtEl>
                                          <p:spTgt spid="2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270"/>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303"/>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300"/>
                                        </p:tgtEl>
                                        <p:attrNameLst>
                                          <p:attrName>style.visibility</p:attrName>
                                        </p:attrNameLst>
                                      </p:cBhvr>
                                      <p:to>
                                        <p:strVal val="visible"/>
                                      </p:to>
                                    </p:set>
                                  </p:childTnLst>
                                </p:cTn>
                              </p:par>
                              <p:par>
                                <p:cTn id="55" presetID="1" presetClass="entr" fill="hold" nodeType="withEffect">
                                  <p:stCondLst>
                                    <p:cond delay="0"/>
                                  </p:stCondLst>
                                  <p:childTnLst>
                                    <p:set>
                                      <p:cBhvr>
                                        <p:cTn id="56" dur="1" fill="hold">
                                          <p:stCondLst>
                                            <p:cond delay="0"/>
                                          </p:stCondLst>
                                        </p:cTn>
                                        <p:tgtEl>
                                          <p:spTgt spid="313"/>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childTnLst>
                                </p:cTn>
                              </p:par>
                              <p:par>
                                <p:cTn id="59" presetID="1" presetClass="entr" fill="hold" nodeType="withEffect">
                                  <p:stCondLst>
                                    <p:cond delay="0"/>
                                  </p:stCondLst>
                                  <p:childTnLst>
                                    <p:set>
                                      <p:cBhvr>
                                        <p:cTn id="60" dur="1" fill="hold">
                                          <p:stCondLst>
                                            <p:cond delay="0"/>
                                          </p:stCondLst>
                                        </p:cTn>
                                        <p:tgtEl>
                                          <p:spTgt spid="2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fill="hold" nodeType="clickEffect">
                                  <p:stCondLst>
                                    <p:cond delay="0"/>
                                  </p:stCondLst>
                                  <p:childTnLst>
                                    <p:set>
                                      <p:cBhvr>
                                        <p:cTn id="64"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323" name="Image 7"/>
          <p:cNvPicPr/>
          <p:nvPr/>
        </p:nvPicPr>
        <p:blipFill>
          <a:blip r:embed="rId3"/>
          <a:stretch/>
        </p:blipFill>
        <p:spPr bwMode="auto">
          <a:xfrm>
            <a:off x="0" y="-171400"/>
            <a:ext cx="12191760" cy="6857640"/>
          </a:xfrm>
          <a:prstGeom prst="rect">
            <a:avLst/>
          </a:prstGeom>
          <a:ln w="0">
            <a:noFill/>
          </a:ln>
        </p:spPr>
      </p:pic>
      <p:sp>
        <p:nvSpPr>
          <p:cNvPr id="324" name="PlaceHolder 1"/>
          <p:cNvSpPr>
            <a:spLocks noGrp="1"/>
          </p:cNvSpPr>
          <p:nvPr>
            <p:ph type="title"/>
          </p:nvPr>
        </p:nvSpPr>
        <p:spPr bwMode="auto">
          <a:xfrm>
            <a:off x="0" y="-99392"/>
            <a:ext cx="12191760" cy="1325160"/>
          </a:xfrm>
          <a:prstGeom prst="rect">
            <a:avLst/>
          </a:prstGeom>
          <a:noFill/>
          <a:ln w="0">
            <a:noFill/>
          </a:ln>
        </p:spPr>
        <p:txBody>
          <a:bodyPr anchor="ctr">
            <a:noAutofit/>
          </a:bodyPr>
          <a:lstStyle/>
          <a:p>
            <a:pPr algn="ctr">
              <a:lnSpc>
                <a:spcPct val="90000"/>
              </a:lnSpc>
              <a:buNone/>
              <a:defRPr/>
            </a:pPr>
            <a:r>
              <a:rPr lang="fr-FR" sz="4400" b="0" strike="noStrike" spc="-1">
                <a:solidFill>
                  <a:srgbClr val="000000"/>
                </a:solidFill>
                <a:latin typeface="Calibri Light"/>
                <a:ea typeface="Arial"/>
              </a:rPr>
              <a:t>Définition – Science ouverte</a:t>
            </a:r>
            <a:endParaRPr lang="fr-FR" sz="4400" b="0" strike="noStrike" spc="-1">
              <a:solidFill>
                <a:srgbClr val="000000"/>
              </a:solidFill>
              <a:latin typeface="Calibri"/>
            </a:endParaRPr>
          </a:p>
        </p:txBody>
      </p:sp>
      <p:sp>
        <p:nvSpPr>
          <p:cNvPr id="2" name="ZoneTexte 1"/>
          <p:cNvSpPr txBox="1"/>
          <p:nvPr/>
        </p:nvSpPr>
        <p:spPr bwMode="auto">
          <a:xfrm>
            <a:off x="1343469" y="1429128"/>
            <a:ext cx="10009360" cy="3840261"/>
          </a:xfrm>
          <a:prstGeom prst="rect">
            <a:avLst/>
          </a:prstGeom>
          <a:noFill/>
        </p:spPr>
        <p:txBody>
          <a:bodyPr wrap="square" rtlCol="0">
            <a:spAutoFit/>
          </a:bodyPr>
          <a:lstStyle/>
          <a:p>
            <a:pPr>
              <a:lnSpc>
                <a:spcPct val="100000"/>
              </a:lnSpc>
              <a:spcBef>
                <a:spcPts val="1001"/>
              </a:spcBef>
              <a:spcAft>
                <a:spcPts val="1199"/>
              </a:spcAft>
              <a:buNone/>
              <a:tabLst>
                <a:tab pos="0" algn="l"/>
              </a:tabLst>
              <a:defRPr/>
            </a:pPr>
            <a:r>
              <a:rPr lang="fr-FR" sz="2600" spc="-1">
                <a:solidFill>
                  <a:srgbClr val="000000"/>
                </a:solidFill>
                <a:latin typeface="Calibri"/>
                <a:ea typeface="Arial"/>
              </a:rPr>
              <a:t>La science ouverte est la </a:t>
            </a:r>
            <a:r>
              <a:rPr lang="fr-FR" sz="2600" b="1" spc="0">
                <a:solidFill>
                  <a:srgbClr val="000000"/>
                </a:solidFill>
                <a:latin typeface="Calibri"/>
                <a:ea typeface="Arial"/>
              </a:rPr>
              <a:t>diffusion sans entrave</a:t>
            </a:r>
            <a:r>
              <a:rPr lang="fr-FR" sz="2600" spc="0">
                <a:solidFill>
                  <a:srgbClr val="000000"/>
                </a:solidFill>
                <a:latin typeface="Calibri"/>
                <a:ea typeface="Arial"/>
              </a:rPr>
              <a:t> des résultats, des méthodes et des produits de la recherche scientifique. Elle s’appuie sur l’opportunité que représente la mutation numérique pour développer l’</a:t>
            </a:r>
            <a:r>
              <a:rPr lang="fr-FR" sz="2600" b="1" spc="0">
                <a:solidFill>
                  <a:srgbClr val="000000"/>
                </a:solidFill>
                <a:latin typeface="Calibri"/>
                <a:ea typeface="Arial"/>
              </a:rPr>
              <a:t>accès ouvert aux publications et</a:t>
            </a:r>
            <a:r>
              <a:rPr lang="fr-FR" sz="2600" spc="0">
                <a:solidFill>
                  <a:srgbClr val="000000"/>
                </a:solidFill>
                <a:latin typeface="Calibri"/>
                <a:ea typeface="Arial"/>
              </a:rPr>
              <a:t> - autant que possible - </a:t>
            </a:r>
            <a:r>
              <a:rPr lang="fr-FR" sz="2600" b="1" spc="0">
                <a:solidFill>
                  <a:srgbClr val="000000"/>
                </a:solidFill>
                <a:latin typeface="Calibri"/>
                <a:ea typeface="Arial"/>
              </a:rPr>
              <a:t>aux données, aux codes sources et aux méthodes de la recherche</a:t>
            </a:r>
            <a:r>
              <a:rPr lang="fr-FR" sz="2600" spc="0">
                <a:solidFill>
                  <a:srgbClr val="000000"/>
                </a:solidFill>
                <a:latin typeface="Calibri"/>
                <a:ea typeface="Arial"/>
              </a:rPr>
              <a:t>.</a:t>
            </a:r>
            <a:endParaRPr/>
          </a:p>
          <a:p>
            <a:pPr>
              <a:spcBef>
                <a:spcPts val="1001"/>
              </a:spcBef>
              <a:spcAft>
                <a:spcPts val="1199"/>
              </a:spcAft>
              <a:tabLst>
                <a:tab pos="0" algn="l"/>
              </a:tabLst>
              <a:defRPr/>
            </a:pPr>
            <a:r>
              <a:rPr lang="fr-FR" sz="2600" spc="-1">
                <a:solidFill>
                  <a:srgbClr val="000000"/>
                </a:solidFill>
                <a:latin typeface="Calibri"/>
                <a:ea typeface="Arial"/>
              </a:rPr>
              <a:t>Le </a:t>
            </a:r>
            <a:r>
              <a:rPr lang="fr-FR" sz="2600" b="1" spc="0">
                <a:solidFill>
                  <a:srgbClr val="000000"/>
                </a:solidFill>
                <a:latin typeface="Calibri"/>
                <a:ea typeface="Arial"/>
              </a:rPr>
              <a:t>mouvement de la Science ouverte</a:t>
            </a:r>
            <a:r>
              <a:rPr lang="fr-FR" sz="2600" spc="0">
                <a:solidFill>
                  <a:srgbClr val="000000"/>
                </a:solidFill>
                <a:latin typeface="Calibri"/>
                <a:ea typeface="Arial"/>
              </a:rPr>
              <a:t> vise à construire un écosystème dans lequel la science sera plus cumulative, plus fortement étayée par des données, plus transparente, plus rapide et d’accès universel.</a:t>
            </a:r>
            <a:endParaRPr/>
          </a:p>
          <a:p>
            <a:pPr>
              <a:lnSpc>
                <a:spcPct val="90000"/>
              </a:lnSpc>
              <a:spcBef>
                <a:spcPts val="1001"/>
              </a:spcBef>
              <a:tabLst>
                <a:tab pos="0" algn="l"/>
              </a:tabLst>
              <a:defRPr/>
            </a:pPr>
            <a:r>
              <a:rPr lang="fr-FR" sz="2000" spc="-1">
                <a:latin typeface="Calibri"/>
                <a:ea typeface="Arial"/>
              </a:rPr>
              <a:t>Comité pour la science ouverte (2021). </a:t>
            </a:r>
            <a:r>
              <a:rPr lang="fr-FR" sz="2000" u="sng" spc="0">
                <a:solidFill>
                  <a:srgbClr val="000000"/>
                </a:solidFill>
                <a:latin typeface="Calibri"/>
                <a:ea typeface="Arial"/>
                <a:hlinkClick r:id="rId4" tooltip="https://www.ouvrirlascience.fr/deuxieme-plan-national-pour-la-science-ouverte-pnso/"/>
              </a:rPr>
              <a:t>Deuxième Plan national pour la science ouverte</a:t>
            </a:r>
            <a:endParaRPr lang="fr-FR" sz="2000" spc="-1">
              <a:solidFill>
                <a:srgbClr val="000000"/>
              </a:solidFill>
              <a:latin typeface="Calibri"/>
              <a:ea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pic>
        <p:nvPicPr>
          <p:cNvPr id="327" name="Image 7"/>
          <p:cNvPicPr/>
          <p:nvPr/>
        </p:nvPicPr>
        <p:blipFill>
          <a:blip r:embed="rId3"/>
          <a:stretch/>
        </p:blipFill>
        <p:spPr bwMode="auto">
          <a:xfrm>
            <a:off x="0" y="0"/>
            <a:ext cx="12191760" cy="6857640"/>
          </a:xfrm>
          <a:prstGeom prst="rect">
            <a:avLst/>
          </a:prstGeom>
          <a:ln w="0">
            <a:noFill/>
          </a:ln>
        </p:spPr>
      </p:pic>
      <p:sp>
        <p:nvSpPr>
          <p:cNvPr id="328" name="PlaceHolder 1"/>
          <p:cNvSpPr>
            <a:spLocks noGrp="1"/>
          </p:cNvSpPr>
          <p:nvPr>
            <p:ph type="title"/>
          </p:nvPr>
        </p:nvSpPr>
        <p:spPr bwMode="auto">
          <a:xfrm>
            <a:off x="838080" y="116632"/>
            <a:ext cx="10515240" cy="1325160"/>
          </a:xfrm>
          <a:prstGeom prst="rect">
            <a:avLst/>
          </a:prstGeom>
          <a:noFill/>
          <a:ln w="0">
            <a:noFill/>
          </a:ln>
        </p:spPr>
        <p:txBody>
          <a:bodyPr anchor="ctr">
            <a:normAutofit/>
          </a:bodyPr>
          <a:lstStyle/>
          <a:p>
            <a:pPr algn="ctr">
              <a:lnSpc>
                <a:spcPct val="90000"/>
              </a:lnSpc>
              <a:buNone/>
              <a:defRPr/>
            </a:pPr>
            <a:r>
              <a:rPr lang="fr-FR" sz="4400" b="0" strike="noStrike" spc="-1">
                <a:solidFill>
                  <a:srgbClr val="000000"/>
                </a:solidFill>
                <a:latin typeface="Calibri Light"/>
                <a:ea typeface="Arial"/>
              </a:rPr>
              <a:t>Définition – Science et société</a:t>
            </a:r>
            <a:endParaRPr lang="fr-FR" sz="4400" b="0" strike="noStrike" spc="-1">
              <a:solidFill>
                <a:srgbClr val="000000"/>
              </a:solidFill>
              <a:latin typeface="Calibri"/>
            </a:endParaRPr>
          </a:p>
        </p:txBody>
      </p:sp>
      <p:sp>
        <p:nvSpPr>
          <p:cNvPr id="329" name="PlaceHolder 2"/>
          <p:cNvSpPr>
            <a:spLocks noGrp="1"/>
          </p:cNvSpPr>
          <p:nvPr>
            <p:ph/>
          </p:nvPr>
        </p:nvSpPr>
        <p:spPr bwMode="auto">
          <a:xfrm>
            <a:off x="887177" y="1441791"/>
            <a:ext cx="10874160" cy="4350960"/>
          </a:xfrm>
          <a:prstGeom prst="rect">
            <a:avLst/>
          </a:prstGeom>
          <a:noFill/>
          <a:ln w="0">
            <a:noFill/>
          </a:ln>
        </p:spPr>
        <p:txBody>
          <a:bodyPr anchor="t">
            <a:noAutofit/>
          </a:bodyPr>
          <a:lstStyle/>
          <a:p>
            <a:pPr>
              <a:lnSpc>
                <a:spcPct val="90000"/>
              </a:lnSpc>
              <a:spcBef>
                <a:spcPts val="1001"/>
              </a:spcBef>
              <a:buNone/>
              <a:tabLst>
                <a:tab pos="0" algn="l"/>
              </a:tabLst>
              <a:defRPr/>
            </a:pPr>
            <a:r>
              <a:rPr lang="fr-FR" sz="2400" b="0" strike="noStrike" spc="-1">
                <a:solidFill>
                  <a:srgbClr val="000000"/>
                </a:solidFill>
                <a:latin typeface="Calibri"/>
                <a:ea typeface="Calibri"/>
              </a:rPr>
              <a:t>Actions de médiation, de communication ou de valorisation sur les enjeux et les</a:t>
            </a:r>
            <a:endParaRPr/>
          </a:p>
          <a:p>
            <a:pPr>
              <a:lnSpc>
                <a:spcPct val="90000"/>
              </a:lnSpc>
              <a:spcBef>
                <a:spcPts val="1001"/>
              </a:spcBef>
              <a:buNone/>
              <a:tabLst>
                <a:tab pos="0" algn="l"/>
              </a:tabLst>
              <a:defRPr/>
            </a:pPr>
            <a:r>
              <a:rPr lang="fr-FR" sz="2400" b="0" strike="noStrike" spc="-1">
                <a:solidFill>
                  <a:srgbClr val="000000"/>
                </a:solidFill>
                <a:latin typeface="Calibri"/>
                <a:ea typeface="Calibri"/>
              </a:rPr>
              <a:t>résultats scientifiques en direction d’un </a:t>
            </a:r>
            <a:r>
              <a:rPr lang="fr-FR" sz="2400" b="1" u="none" strike="noStrike" spc="-1">
                <a:solidFill>
                  <a:srgbClr val="000000"/>
                </a:solidFill>
                <a:latin typeface="Calibri"/>
                <a:ea typeface="Calibri"/>
              </a:rPr>
              <a:t>public de non-spécialistes</a:t>
            </a:r>
            <a:r>
              <a:rPr lang="fr-FR" sz="2400" b="0" strike="noStrike" spc="-1">
                <a:solidFill>
                  <a:srgbClr val="000000"/>
                </a:solidFill>
                <a:latin typeface="Calibri"/>
                <a:ea typeface="Calibri"/>
              </a:rPr>
              <a:t>.</a:t>
            </a:r>
            <a:endParaRPr lang="fr-FR" sz="2400" b="0" strike="noStrike" spc="-1">
              <a:solidFill>
                <a:srgbClr val="000000"/>
              </a:solidFill>
              <a:latin typeface="Calibri"/>
            </a:endParaRPr>
          </a:p>
          <a:p>
            <a:pPr>
              <a:lnSpc>
                <a:spcPct val="90000"/>
              </a:lnSpc>
              <a:spcBef>
                <a:spcPts val="1001"/>
              </a:spcBef>
              <a:buNone/>
              <a:tabLst>
                <a:tab pos="0" algn="l"/>
              </a:tabLst>
              <a:defRPr/>
            </a:pPr>
            <a:r>
              <a:rPr lang="fr-FR" sz="2400" b="0" strike="noStrike" spc="-1">
                <a:solidFill>
                  <a:srgbClr val="000000"/>
                </a:solidFill>
                <a:latin typeface="Calibri"/>
                <a:ea typeface="Arial"/>
              </a:rPr>
              <a:t>Elle se traduit par : </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Vulgarisation </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Médiation </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Expertise scientifique </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Patrimoine</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Relations entre arts et sciences </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Relations entre recherche publique et entreprises</a:t>
            </a:r>
            <a:endParaRPr lang="fr-FR" sz="2400" b="0" strike="noStrike" spc="-1">
              <a:solidFill>
                <a:srgbClr val="000000"/>
              </a:solidFill>
              <a:latin typeface="Calibri"/>
            </a:endParaRPr>
          </a:p>
          <a:p>
            <a:pPr marL="723960" indent="-279360">
              <a:lnSpc>
                <a:spcPct val="100000"/>
              </a:lnSpc>
              <a:buClr>
                <a:srgbClr val="000000"/>
              </a:buClr>
              <a:buFont typeface="Wingdings"/>
              <a:buChar char=""/>
              <a:tabLst>
                <a:tab pos="0" algn="l"/>
              </a:tabLst>
              <a:defRPr/>
            </a:pPr>
            <a:r>
              <a:rPr lang="fr-FR" sz="2400" b="0" strike="noStrike" spc="-1">
                <a:solidFill>
                  <a:srgbClr val="000000"/>
                </a:solidFill>
                <a:latin typeface="Calibri"/>
                <a:ea typeface="Arial"/>
              </a:rPr>
              <a:t>…</a:t>
            </a:r>
            <a:endParaRPr lang="fr-FR" sz="2400" b="0" strike="noStrike" spc="-1">
              <a:solidFill>
                <a:srgbClr val="000000"/>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a:blip r:embed="rId3">
            <a:alphaModFix amt="17000"/>
          </a:blip>
          <a:stretch/>
        </a:blipFill>
        <a:effectLst/>
      </p:bgPr>
    </p:bg>
    <p:spTree>
      <p:nvGrpSpPr>
        <p:cNvPr id="1" name=""/>
        <p:cNvGrpSpPr/>
        <p:nvPr/>
      </p:nvGrpSpPr>
      <p:grpSpPr bwMode="auto">
        <a:xfrm>
          <a:off x="0" y="0"/>
          <a:ext cx="0" cy="0"/>
          <a:chOff x="0" y="0"/>
          <a:chExt cx="0" cy="0"/>
        </a:xfrm>
      </p:grpSpPr>
      <p:sp>
        <p:nvSpPr>
          <p:cNvPr id="332" name="PlaceHolder 1"/>
          <p:cNvSpPr>
            <a:spLocks noGrp="1"/>
          </p:cNvSpPr>
          <p:nvPr>
            <p:ph type="title"/>
          </p:nvPr>
        </p:nvSpPr>
        <p:spPr bwMode="auto">
          <a:xfrm>
            <a:off x="838080" y="2583720"/>
            <a:ext cx="10515240" cy="1325160"/>
          </a:xfrm>
          <a:prstGeom prst="rect">
            <a:avLst/>
          </a:prstGeom>
          <a:noFill/>
          <a:ln w="0">
            <a:noFill/>
          </a:ln>
        </p:spPr>
        <p:txBody>
          <a:bodyPr anchor="ctr">
            <a:noAutofit/>
          </a:bodyPr>
          <a:lstStyle/>
          <a:p>
            <a:pPr algn="ctr">
              <a:lnSpc>
                <a:spcPct val="90000"/>
              </a:lnSpc>
              <a:buNone/>
              <a:defRPr/>
            </a:pPr>
            <a:r>
              <a:rPr lang="fr-FR" sz="4400" b="0" strike="noStrike" spc="-1">
                <a:solidFill>
                  <a:srgbClr val="1F4E79"/>
                </a:solidFill>
                <a:latin typeface="Calibri Light"/>
                <a:ea typeface="Arial"/>
              </a:rPr>
              <a:t>Qu’est-ce qu’une donnée de recherche ?</a:t>
            </a:r>
            <a:endParaRPr lang="fr-FR" sz="4400" b="0" strike="noStrike" spc="-1">
              <a:solidFill>
                <a:srgbClr val="000000"/>
              </a:solidFill>
              <a:latin typeface="Calibri"/>
            </a:endParaRPr>
          </a:p>
        </p:txBody>
      </p:sp>
      <p:pic>
        <p:nvPicPr>
          <p:cNvPr id="333" name="Graphique 1" descr="Brainstorming contour"/>
          <p:cNvPicPr/>
          <p:nvPr/>
        </p:nvPicPr>
        <p:blipFill>
          <a:blip r:embed="rId4"/>
          <a:stretch/>
        </p:blipFill>
        <p:spPr bwMode="auto">
          <a:xfrm>
            <a:off x="191520" y="260640"/>
            <a:ext cx="1079944" cy="1080128"/>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TotalTime>
  <Words>5284</Words>
  <Application>Microsoft Office PowerPoint</Application>
  <DocSecurity>0</DocSecurity>
  <PresentationFormat>Grand écran</PresentationFormat>
  <Paragraphs>580</Paragraphs>
  <Slides>58</Slides>
  <Notes>53</Notes>
  <HiddenSlides>0</HiddenSlides>
  <MMClips>0</MMClips>
  <ScaleCrop>false</ScaleCrop>
  <HeadingPairs>
    <vt:vector size="6" baseType="variant">
      <vt:variant>
        <vt:lpstr>Polices utilisées</vt:lpstr>
      </vt:variant>
      <vt:variant>
        <vt:i4>12</vt:i4>
      </vt:variant>
      <vt:variant>
        <vt:lpstr>Thème</vt:lpstr>
      </vt:variant>
      <vt:variant>
        <vt:i4>6</vt:i4>
      </vt:variant>
      <vt:variant>
        <vt:lpstr>Titres des diapositives</vt:lpstr>
      </vt:variant>
      <vt:variant>
        <vt:i4>58</vt:i4>
      </vt:variant>
    </vt:vector>
  </HeadingPairs>
  <TitlesOfParts>
    <vt:vector size="76" baseType="lpstr">
      <vt:lpstr>Arial</vt:lpstr>
      <vt:lpstr>Arial</vt:lpstr>
      <vt:lpstr>ArialNarrow</vt:lpstr>
      <vt:lpstr>Calibri</vt:lpstr>
      <vt:lpstr>Calibri Light</vt:lpstr>
      <vt:lpstr>Helvetica Light</vt:lpstr>
      <vt:lpstr>Police système Courant</vt:lpstr>
      <vt:lpstr>Raleway</vt:lpstr>
      <vt:lpstr>Symbol</vt:lpstr>
      <vt:lpstr>SymbolMT</vt:lpstr>
      <vt:lpstr>Times New Roman</vt:lpstr>
      <vt:lpstr>Wingdings</vt:lpstr>
      <vt:lpstr>Office Theme</vt:lpstr>
      <vt:lpstr>Office Theme</vt:lpstr>
      <vt:lpstr>Office Theme</vt:lpstr>
      <vt:lpstr>Office Theme</vt:lpstr>
      <vt:lpstr>Office Theme</vt:lpstr>
      <vt:lpstr>Office Theme</vt:lpstr>
      <vt:lpstr>Maîtriser les données  de sa thèse</vt:lpstr>
      <vt:lpstr>Qui sommes-nous ?</vt:lpstr>
      <vt:lpstr>Qui êtes-vous ?</vt:lpstr>
      <vt:lpstr>Programme</vt:lpstr>
      <vt:lpstr>I. Introduction et définitions</vt:lpstr>
      <vt:lpstr>Présentation PowerPoint</vt:lpstr>
      <vt:lpstr>Définition – Science ouverte</vt:lpstr>
      <vt:lpstr>Définition – Science et société</vt:lpstr>
      <vt:lpstr>Qu’est-ce qu’une donnée de recherche ?</vt:lpstr>
      <vt:lpstr>Définition – Données de recherche</vt:lpstr>
      <vt:lpstr>Diversité des données de la recherche</vt:lpstr>
      <vt:lpstr>Présentation PowerPoint</vt:lpstr>
      <vt:lpstr>Données de recherche : des niveaux d’élaboration</vt:lpstr>
      <vt:lpstr>Cycle de vie des données scientifiques</vt:lpstr>
      <vt:lpstr>Présentation PowerPoint</vt:lpstr>
      <vt:lpstr>Pourquoi gérer ses données ?</vt:lpstr>
      <vt:lpstr>Pourquoi gérer ses données ?</vt:lpstr>
      <vt:lpstr>II. Gestion des données, FAIRisation et bonnes pratiques</vt:lpstr>
      <vt:lpstr>FAIRisation des données</vt:lpstr>
      <vt:lpstr>Identifiants pérennes</vt:lpstr>
      <vt:lpstr>Présentation PowerPoint</vt:lpstr>
      <vt:lpstr>Identifiants pérennes objet</vt:lpstr>
      <vt:lpstr>Identifiants pérennes contributeur</vt:lpstr>
      <vt:lpstr>Métadonnées</vt:lpstr>
      <vt:lpstr>Métadonnées – Pourquoi faire ?</vt:lpstr>
      <vt:lpstr>Bonnes pratiques de gestion des données</vt:lpstr>
      <vt:lpstr>Organiser ses fichiers</vt:lpstr>
      <vt:lpstr>Présentation PowerPoint</vt:lpstr>
      <vt:lpstr>Nommer ses fichiers</vt:lpstr>
      <vt:lpstr>Présentation PowerPoint</vt:lpstr>
      <vt:lpstr>Documenter ses données</vt:lpstr>
      <vt:lpstr>Choisir des formats adaptés</vt:lpstr>
      <vt:lpstr>Choisir des formats ouverts</vt:lpstr>
      <vt:lpstr>Choisir une solution de stockage</vt:lpstr>
      <vt:lpstr>Grille de lecture des solutions de stockage</vt:lpstr>
      <vt:lpstr>Et vous, comment stockez-vous vos données ?</vt:lpstr>
      <vt:lpstr>Quelles solutions de stockage à Nanterre ?</vt:lpstr>
      <vt:lpstr>Choisir une solution de sauvegarde</vt:lpstr>
      <vt:lpstr>Trois phases de sauvegardes</vt:lpstr>
      <vt:lpstr>Choisir une solution de partage</vt:lpstr>
      <vt:lpstr>Réutiliser des données</vt:lpstr>
      <vt:lpstr>III. Cadre réglementaire</vt:lpstr>
      <vt:lpstr>Présentation PowerPoint</vt:lpstr>
      <vt:lpstr>Selon vous,  à qui appartiennent vos données ?</vt:lpstr>
      <vt:lpstr>Propriété des données</vt:lpstr>
      <vt:lpstr>Licences ouvertes</vt:lpstr>
      <vt:lpstr>Présentation PowerPoint</vt:lpstr>
      <vt:lpstr>Présentation PowerPoint</vt:lpstr>
      <vt:lpstr>Présentation PowerPoint</vt:lpstr>
      <vt:lpstr>Présentation PowerPoint</vt:lpstr>
      <vt:lpstr>Présentation PowerPoint</vt:lpstr>
      <vt:lpstr>Présentation PowerPoint</vt:lpstr>
      <vt:lpstr>Qu’est-ce qu’un plan de gestion de données et qui concerne-t-il ?</vt:lpstr>
      <vt:lpstr>Le plan de gestion de données</vt:lpstr>
      <vt:lpstr>Présentation PowerPoint</vt:lpstr>
      <vt:lpstr>QUADOR, Qualité des données de recherche  </vt:lpstr>
      <vt:lpstr>Ressources</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Viktor R.</dc:creator>
  <cp:keywords/>
  <dc:description/>
  <cp:lastModifiedBy>Elise Breton</cp:lastModifiedBy>
  <cp:revision>275</cp:revision>
  <dcterms:created xsi:type="dcterms:W3CDTF">2015-09-05T09:27:21Z</dcterms:created>
  <dcterms:modified xsi:type="dcterms:W3CDTF">2025-11-07T10:41:47Z</dcterms:modified>
  <cp:category/>
  <dc:identifier/>
  <cp:contentStatus/>
  <dc:language>fr-FR</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62</vt:i4>
  </property>
  <property fmtid="{D5CDD505-2E9C-101B-9397-08002B2CF9AE}" pid="4" name="PresentationFormat">
    <vt:lpwstr>Grand écran</vt:lpwstr>
  </property>
  <property fmtid="{D5CDD505-2E9C-101B-9397-08002B2CF9AE}" pid="5" name="Slides">
    <vt:i4>62</vt:i4>
  </property>
</Properties>
</file>