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72" r:id="rId2"/>
    <p:sldId id="395" r:id="rId3"/>
    <p:sldId id="389" r:id="rId4"/>
    <p:sldId id="260" r:id="rId5"/>
    <p:sldId id="334" r:id="rId6"/>
    <p:sldId id="354" r:id="rId7"/>
    <p:sldId id="355" r:id="rId8"/>
    <p:sldId id="356" r:id="rId9"/>
    <p:sldId id="357" r:id="rId10"/>
    <p:sldId id="358" r:id="rId11"/>
    <p:sldId id="359" r:id="rId12"/>
    <p:sldId id="342" r:id="rId13"/>
    <p:sldId id="343" r:id="rId14"/>
    <p:sldId id="360" r:id="rId15"/>
    <p:sldId id="390" r:id="rId16"/>
    <p:sldId id="340" r:id="rId17"/>
    <p:sldId id="391" r:id="rId18"/>
    <p:sldId id="392" r:id="rId19"/>
    <p:sldId id="393" r:id="rId20"/>
    <p:sldId id="394" r:id="rId21"/>
    <p:sldId id="348" r:id="rId22"/>
    <p:sldId id="361" r:id="rId23"/>
    <p:sldId id="362" r:id="rId24"/>
    <p:sldId id="345" r:id="rId25"/>
    <p:sldId id="364" r:id="rId26"/>
    <p:sldId id="365" r:id="rId27"/>
    <p:sldId id="351" r:id="rId28"/>
    <p:sldId id="366" r:id="rId29"/>
    <p:sldId id="409" r:id="rId30"/>
    <p:sldId id="413" r:id="rId31"/>
    <p:sldId id="410" r:id="rId32"/>
    <p:sldId id="411" r:id="rId33"/>
    <p:sldId id="412" r:id="rId34"/>
    <p:sldId id="425" r:id="rId35"/>
    <p:sldId id="368" r:id="rId36"/>
    <p:sldId id="396" r:id="rId37"/>
    <p:sldId id="397" r:id="rId38"/>
    <p:sldId id="398" r:id="rId39"/>
    <p:sldId id="399" r:id="rId40"/>
    <p:sldId id="400" r:id="rId41"/>
    <p:sldId id="401" r:id="rId42"/>
    <p:sldId id="402" r:id="rId43"/>
    <p:sldId id="403" r:id="rId44"/>
    <p:sldId id="404" r:id="rId45"/>
    <p:sldId id="414" r:id="rId46"/>
    <p:sldId id="415" r:id="rId47"/>
    <p:sldId id="416" r:id="rId48"/>
    <p:sldId id="417" r:id="rId49"/>
    <p:sldId id="418" r:id="rId50"/>
    <p:sldId id="419" r:id="rId51"/>
    <p:sldId id="420" r:id="rId52"/>
    <p:sldId id="433" r:id="rId53"/>
    <p:sldId id="426" r:id="rId54"/>
    <p:sldId id="421" r:id="rId55"/>
    <p:sldId id="427" r:id="rId56"/>
    <p:sldId id="422" r:id="rId57"/>
    <p:sldId id="434" r:id="rId58"/>
    <p:sldId id="423" r:id="rId59"/>
    <p:sldId id="428" r:id="rId60"/>
    <p:sldId id="429" r:id="rId61"/>
    <p:sldId id="430" r:id="rId62"/>
    <p:sldId id="431" r:id="rId63"/>
    <p:sldId id="432" r:id="rId64"/>
    <p:sldId id="405" r:id="rId65"/>
    <p:sldId id="371" r:id="rId66"/>
    <p:sldId id="369" r:id="rId67"/>
    <p:sldId id="406" r:id="rId68"/>
    <p:sldId id="352" r:id="rId69"/>
    <p:sldId id="373" r:id="rId70"/>
    <p:sldId id="374" r:id="rId71"/>
    <p:sldId id="375" r:id="rId72"/>
    <p:sldId id="367" r:id="rId73"/>
    <p:sldId id="376" r:id="rId74"/>
    <p:sldId id="377" r:id="rId75"/>
    <p:sldId id="378" r:id="rId76"/>
    <p:sldId id="379" r:id="rId77"/>
    <p:sldId id="380" r:id="rId78"/>
    <p:sldId id="381" r:id="rId79"/>
    <p:sldId id="385" r:id="rId80"/>
    <p:sldId id="386" r:id="rId81"/>
    <p:sldId id="387" r:id="rId82"/>
    <p:sldId id="388" r:id="rId83"/>
  </p:sldIdLst>
  <p:sldSz cx="13004800" cy="9753600"/>
  <p:notesSz cx="6858000" cy="9144000"/>
  <p:defaultTextStyle>
    <a:defPPr>
      <a:defRPr lang="fr-FR"/>
    </a:defPPr>
    <a:lvl1pPr algn="l" defTabSz="584200" rtl="0" fontAlgn="base">
      <a:spcBef>
        <a:spcPct val="0"/>
      </a:spcBef>
      <a:spcAft>
        <a:spcPct val="0"/>
      </a:spcAft>
      <a:defRPr sz="3600" kern="1200">
        <a:solidFill>
          <a:srgbClr val="000000"/>
        </a:solidFill>
        <a:latin typeface="Arial" charset="0"/>
        <a:ea typeface="Helvetica Light"/>
        <a:cs typeface="Arial" charset="0"/>
        <a:sym typeface="Helvetica Light"/>
      </a:defRPr>
    </a:lvl1pPr>
    <a:lvl2pPr indent="228600" algn="l" defTabSz="584200" rtl="0" fontAlgn="base">
      <a:spcBef>
        <a:spcPct val="0"/>
      </a:spcBef>
      <a:spcAft>
        <a:spcPct val="0"/>
      </a:spcAft>
      <a:defRPr sz="3600" kern="1200">
        <a:solidFill>
          <a:srgbClr val="000000"/>
        </a:solidFill>
        <a:latin typeface="Arial" charset="0"/>
        <a:ea typeface="Helvetica Light"/>
        <a:cs typeface="Arial" charset="0"/>
        <a:sym typeface="Helvetica Light"/>
      </a:defRPr>
    </a:lvl2pPr>
    <a:lvl3pPr indent="457200" algn="l" defTabSz="584200" rtl="0" fontAlgn="base">
      <a:spcBef>
        <a:spcPct val="0"/>
      </a:spcBef>
      <a:spcAft>
        <a:spcPct val="0"/>
      </a:spcAft>
      <a:defRPr sz="3600" kern="1200">
        <a:solidFill>
          <a:srgbClr val="000000"/>
        </a:solidFill>
        <a:latin typeface="Arial" charset="0"/>
        <a:ea typeface="Helvetica Light"/>
        <a:cs typeface="Arial" charset="0"/>
        <a:sym typeface="Helvetica Light"/>
      </a:defRPr>
    </a:lvl3pPr>
    <a:lvl4pPr indent="685800" algn="l" defTabSz="584200" rtl="0" fontAlgn="base">
      <a:spcBef>
        <a:spcPct val="0"/>
      </a:spcBef>
      <a:spcAft>
        <a:spcPct val="0"/>
      </a:spcAft>
      <a:defRPr sz="3600" kern="1200">
        <a:solidFill>
          <a:srgbClr val="000000"/>
        </a:solidFill>
        <a:latin typeface="Arial" charset="0"/>
        <a:ea typeface="Helvetica Light"/>
        <a:cs typeface="Arial" charset="0"/>
        <a:sym typeface="Helvetica Light"/>
      </a:defRPr>
    </a:lvl4pPr>
    <a:lvl5pPr indent="914400" algn="l" defTabSz="584200" rtl="0" fontAlgn="base">
      <a:spcBef>
        <a:spcPct val="0"/>
      </a:spcBef>
      <a:spcAft>
        <a:spcPct val="0"/>
      </a:spcAft>
      <a:defRPr sz="3600" kern="1200">
        <a:solidFill>
          <a:srgbClr val="000000"/>
        </a:solidFill>
        <a:latin typeface="Arial" charset="0"/>
        <a:ea typeface="Helvetica Light"/>
        <a:cs typeface="Arial" charset="0"/>
        <a:sym typeface="Helvetica Light"/>
      </a:defRPr>
    </a:lvl5pPr>
    <a:lvl6pPr marL="2286000" algn="l" defTabSz="914400" rtl="0" eaLnBrk="1" latinLnBrk="0" hangingPunct="1">
      <a:defRPr sz="3600" kern="1200">
        <a:solidFill>
          <a:srgbClr val="000000"/>
        </a:solidFill>
        <a:latin typeface="Arial" charset="0"/>
        <a:ea typeface="Helvetica Light"/>
        <a:cs typeface="Arial" charset="0"/>
        <a:sym typeface="Helvetica Light"/>
      </a:defRPr>
    </a:lvl6pPr>
    <a:lvl7pPr marL="2743200" algn="l" defTabSz="914400" rtl="0" eaLnBrk="1" latinLnBrk="0" hangingPunct="1">
      <a:defRPr sz="3600" kern="1200">
        <a:solidFill>
          <a:srgbClr val="000000"/>
        </a:solidFill>
        <a:latin typeface="Arial" charset="0"/>
        <a:ea typeface="Helvetica Light"/>
        <a:cs typeface="Arial" charset="0"/>
        <a:sym typeface="Helvetica Light"/>
      </a:defRPr>
    </a:lvl7pPr>
    <a:lvl8pPr marL="3200400" algn="l" defTabSz="914400" rtl="0" eaLnBrk="1" latinLnBrk="0" hangingPunct="1">
      <a:defRPr sz="3600" kern="1200">
        <a:solidFill>
          <a:srgbClr val="000000"/>
        </a:solidFill>
        <a:latin typeface="Arial" charset="0"/>
        <a:ea typeface="Helvetica Light"/>
        <a:cs typeface="Arial" charset="0"/>
        <a:sym typeface="Helvetica Light"/>
      </a:defRPr>
    </a:lvl8pPr>
    <a:lvl9pPr marL="3657600" algn="l" defTabSz="914400" rtl="0" eaLnBrk="1" latinLnBrk="0" hangingPunct="1">
      <a:defRPr sz="3600" kern="1200">
        <a:solidFill>
          <a:srgbClr val="000000"/>
        </a:solidFill>
        <a:latin typeface="Arial" charset="0"/>
        <a:ea typeface="Helvetica Light"/>
        <a:cs typeface="Arial" charset="0"/>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85439-ED88-E91A-BCE3-81FDF96FFEA4}" name="Coutte Alexandre" initials="AC" userId="S::a.coutte@parisnanterre.fr::0b467ff8-a10a-4f80-81df-ea3549cb3b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11"/>
  </p:normalViewPr>
  <p:slideViewPr>
    <p:cSldViewPr snapToGrid="0" snapToObjects="1">
      <p:cViewPr>
        <p:scale>
          <a:sx n="66" d="100"/>
          <a:sy n="66" d="100"/>
        </p:scale>
        <p:origin x="240" y="3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8/10/relationships/authors" Targe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pt>
  </dgm:ptLst>
  <dgm:cxnLst>
    <dgm:cxn modelId="{DCB2DA90-AFE4-4AC1-B5AA-19FD8D24C23B}" type="presOf" srcId="{92D39075-9BE3-4762-8FA1-826DF0D3DB4A}" destId="{148E0861-60DB-4A9E-9842-DE1E38F782A6}"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40DAD9DE-1B4E-4692-AC8D-D6CD188AE9C8}">
      <dgm:prSet phldrT="[Texte]" custT="1"/>
      <dgm:spPr>
        <a:solidFill>
          <a:srgbClr val="0099A9"/>
        </a:solidFill>
      </dgm:spPr>
      <dgm:t>
        <a:bodyPr/>
        <a:lstStyle/>
        <a:p>
          <a:r>
            <a:rPr lang="fr-FR" sz="1300" b="1" dirty="0"/>
            <a:t>Chercheurs, personnels et équipes de recherche</a:t>
          </a:r>
        </a:p>
      </dgm:t>
    </dgm:pt>
    <dgm:pt modelId="{506DE4FA-081E-4932-B758-FF8C63677719}" type="parTrans" cxnId="{2DC01B74-B5DA-49B9-83CF-DBB0B54E2EC7}">
      <dgm:prSet/>
      <dgm:spPr/>
      <dgm:t>
        <a:bodyPr/>
        <a:lstStyle/>
        <a:p>
          <a:endParaRPr lang="fr-FR"/>
        </a:p>
      </dgm:t>
    </dgm:pt>
    <dgm:pt modelId="{E0DD6A22-A124-44E9-9585-0EBF0151A29A}" type="sibTrans" cxnId="{2DC01B74-B5DA-49B9-83CF-DBB0B54E2EC7}">
      <dgm:prSet/>
      <dgm:spPr/>
      <dgm:t>
        <a:bodyPr/>
        <a:lstStyle/>
        <a:p>
          <a:endParaRPr lang="fr-FR"/>
        </a:p>
      </dgm:t>
    </dgm:pt>
    <dgm:pt modelId="{8908BAD7-19BF-46C4-9EB1-DFC0FAB38BDD}">
      <dgm:prSet phldrT="[Texte]" custT="1"/>
      <dgm:spPr>
        <a:solidFill>
          <a:srgbClr val="0099A9"/>
        </a:solidFill>
      </dgm:spPr>
      <dgm:t>
        <a:bodyPr/>
        <a:lstStyle/>
        <a:p>
          <a:r>
            <a:rPr lang="fr-FR" sz="1300" b="1" dirty="0"/>
            <a:t>Partenaires et financeurs</a:t>
          </a:r>
        </a:p>
      </dgm:t>
    </dgm:pt>
    <dgm:pt modelId="{8C6550B1-771D-4E87-B67C-3D5A3E0676E7}" type="parTrans" cxnId="{7DC879DF-066B-4983-9ED5-BA365293981E}">
      <dgm:prSet/>
      <dgm:spPr/>
      <dgm:t>
        <a:bodyPr/>
        <a:lstStyle/>
        <a:p>
          <a:endParaRPr lang="fr-FR"/>
        </a:p>
      </dgm:t>
    </dgm:pt>
    <dgm:pt modelId="{970F9BB3-3CD0-4728-BBD1-10D049653CFC}" type="sibTrans" cxnId="{7DC879DF-066B-4983-9ED5-BA365293981E}">
      <dgm:prSet/>
      <dgm:spPr/>
      <dgm:t>
        <a:bodyPr/>
        <a:lstStyle/>
        <a:p>
          <a:endParaRPr lang="fr-FR"/>
        </a:p>
      </dgm:t>
    </dgm:pt>
    <dgm:pt modelId="{AB5FF0A2-397A-4FA8-B6BB-654CF6848B5C}">
      <dgm:prSet phldrT="[Texte]" custT="1"/>
      <dgm:spPr>
        <a:solidFill>
          <a:srgbClr val="0099A9"/>
        </a:solidFill>
      </dgm:spPr>
      <dgm:t>
        <a:bodyPr/>
        <a:lstStyle/>
        <a:p>
          <a:r>
            <a:rPr lang="fr-FR" sz="1300" b="1" dirty="0"/>
            <a:t>Établisse-ment</a:t>
          </a:r>
        </a:p>
      </dgm:t>
    </dgm:pt>
    <dgm:pt modelId="{8DBBD7CC-5D22-417F-AA1C-6CA5CD8C15D7}" type="parTrans" cxnId="{F0A7F6C8-2A38-4900-ADDE-808E53B96241}">
      <dgm:prSet/>
      <dgm:spPr/>
      <dgm:t>
        <a:bodyPr/>
        <a:lstStyle/>
        <a:p>
          <a:endParaRPr lang="fr-FR"/>
        </a:p>
      </dgm:t>
    </dgm:pt>
    <dgm:pt modelId="{65DC82B3-F681-42CD-A2CB-FAA1562C2E83}" type="sibTrans" cxnId="{F0A7F6C8-2A38-4900-ADDE-808E53B96241}">
      <dgm:prSet/>
      <dgm:spPr/>
      <dgm:t>
        <a:bodyPr/>
        <a:lstStyle/>
        <a:p>
          <a:endParaRPr lang="fr-FR"/>
        </a:p>
      </dgm:t>
    </dgm:pt>
    <dgm:pt modelId="{F685C386-0F62-4D39-9A32-25F2AFF8813A}">
      <dgm:prSet phldrT="[Texte]" custT="1"/>
      <dgm:spPr>
        <a:solidFill>
          <a:srgbClr val="0099A9"/>
        </a:solidFill>
      </dgm:spPr>
      <dgm:t>
        <a:bodyPr/>
        <a:lstStyle/>
        <a:p>
          <a:r>
            <a:rPr lang="fr-FR" sz="1300" b="1" dirty="0"/>
            <a:t>Pouvoirs publics </a:t>
          </a:r>
        </a:p>
      </dgm:t>
    </dgm:pt>
    <dgm:pt modelId="{34EFBED2-4D96-41C7-9AEB-82DF9183F7C7}" type="parTrans" cxnId="{C19B82A8-A528-4F07-B3FC-E817187D6A23}">
      <dgm:prSet/>
      <dgm:spPr/>
      <dgm:t>
        <a:bodyPr/>
        <a:lstStyle/>
        <a:p>
          <a:endParaRPr lang="fr-FR"/>
        </a:p>
      </dgm:t>
    </dgm:pt>
    <dgm:pt modelId="{D9CB857E-D690-4393-ACA4-FE6CD9F16D10}" type="sibTrans" cxnId="{C19B82A8-A528-4F07-B3FC-E817187D6A23}">
      <dgm:prSet/>
      <dgm:spPr/>
      <dgm:t>
        <a:bodyPr/>
        <a:lstStyle/>
        <a:p>
          <a:endParaRPr lang="fr-FR"/>
        </a:p>
      </dgm:t>
    </dgm:pt>
    <dgm:pt modelId="{35B5C51A-1541-4BA0-9151-93B58CB42BF3}">
      <dgm:prSet phldrT="[Texte]" custT="1"/>
      <dgm:spPr>
        <a:solidFill>
          <a:srgbClr val="0099A9"/>
        </a:solidFill>
      </dgm:spPr>
      <dgm:t>
        <a:bodyPr/>
        <a:lstStyle/>
        <a:p>
          <a:r>
            <a:rPr lang="fr-FR" sz="1300" b="1" dirty="0"/>
            <a:t>Médias Grand Public</a:t>
          </a:r>
        </a:p>
      </dgm:t>
    </dgm:pt>
    <dgm:pt modelId="{13559D58-A1F1-4A91-A0EC-9DFC43C9CA48}" type="parTrans" cxnId="{03C637D6-C092-450C-BE53-F4C6B818FD59}">
      <dgm:prSet/>
      <dgm:spPr/>
      <dgm:t>
        <a:bodyPr/>
        <a:lstStyle/>
        <a:p>
          <a:endParaRPr lang="fr-FR"/>
        </a:p>
      </dgm:t>
    </dgm:pt>
    <dgm:pt modelId="{2E6F975C-29D6-4BC9-86E6-CBE8BFA467FD}" type="sibTrans" cxnId="{03C637D6-C092-450C-BE53-F4C6B818FD59}">
      <dgm:prSet/>
      <dgm:spPr/>
      <dgm:t>
        <a:bodyPr/>
        <a:lstStyle/>
        <a:p>
          <a:endParaRPr lang="fr-FR"/>
        </a:p>
      </dgm:t>
    </dgm:pt>
    <dgm:pt modelId="{699B95E3-BBE0-49D7-8DC7-C73EBF342B50}">
      <dgm:prSet phldrT="[Texte]" custT="1"/>
      <dgm:spPr>
        <a:solidFill>
          <a:srgbClr val="0099A9"/>
        </a:solidFill>
      </dgm:spPr>
      <dgm:t>
        <a:bodyPr/>
        <a:lstStyle/>
        <a:p>
          <a:r>
            <a:rPr lang="fr-FR" sz="1300" b="1" dirty="0"/>
            <a:t>Agences d’évaluation</a:t>
          </a:r>
        </a:p>
      </dgm:t>
    </dgm:pt>
    <dgm:pt modelId="{A80E019C-7978-46D0-8780-60EDA94D3973}" type="parTrans" cxnId="{4D0D5D9C-4128-497D-BF15-7FE4A8C3C09F}">
      <dgm:prSet/>
      <dgm:spPr/>
      <dgm:t>
        <a:bodyPr/>
        <a:lstStyle/>
        <a:p>
          <a:endParaRPr lang="fr-FR"/>
        </a:p>
      </dgm:t>
    </dgm:pt>
    <dgm:pt modelId="{BF53DAC2-BC9F-4527-B239-611F59AACFD3}" type="sibTrans" cxnId="{4D0D5D9C-4128-497D-BF15-7FE4A8C3C09F}">
      <dgm:prSet/>
      <dgm:spPr/>
      <dgm:t>
        <a:bodyPr/>
        <a:lstStyle/>
        <a:p>
          <a:endParaRPr lang="fr-FR"/>
        </a:p>
      </dgm:t>
    </dgm:pt>
    <dgm:pt modelId="{8F930545-4313-4D04-94AD-59475B5B2B12}">
      <dgm:prSet phldrT="[Texte]" custT="1"/>
      <dgm:spPr>
        <a:solidFill>
          <a:srgbClr val="0099A9"/>
        </a:solidFill>
      </dgm:spPr>
      <dgm:t>
        <a:bodyPr/>
        <a:lstStyle/>
        <a:p>
          <a:r>
            <a:rPr lang="fr-FR" sz="1300" b="1" dirty="0"/>
            <a:t>Maisons d’édition</a:t>
          </a:r>
        </a:p>
      </dgm:t>
    </dgm:pt>
    <dgm:pt modelId="{B4BFF82B-1009-4AB9-AE77-B2D8A6E3A82B}" type="sibTrans" cxnId="{EDD65EB7-6EDB-4131-BCC3-425A07B40438}">
      <dgm:prSet/>
      <dgm:spPr/>
      <dgm:t>
        <a:bodyPr/>
        <a:lstStyle/>
        <a:p>
          <a:endParaRPr lang="fr-FR"/>
        </a:p>
      </dgm:t>
    </dgm:pt>
    <dgm:pt modelId="{46AECBA3-C4CB-44C8-8AB8-060509DC5329}" type="parTrans" cxnId="{EDD65EB7-6EDB-4131-BCC3-425A07B40438}">
      <dgm:prSet/>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pt>
    <dgm:pt modelId="{BD4E1A22-B67C-4D6A-A433-EC58D1CF04EA}" type="pres">
      <dgm:prSet presAssocID="{40DAD9DE-1B4E-4692-AC8D-D6CD188AE9C8}" presName="centerShape" presStyleLbl="node0" presStyleIdx="0" presStyleCnt="1" custScaleX="67767" custScaleY="66219"/>
      <dgm:spPr/>
    </dgm:pt>
    <dgm:pt modelId="{93681AF6-A170-4D1B-B0FF-845C64DE0657}" type="pres">
      <dgm:prSet presAssocID="{8908BAD7-19BF-46C4-9EB1-DFC0FAB38BDD}" presName="node" presStyleLbl="node1" presStyleIdx="0" presStyleCnt="6" custScaleX="87965" custScaleY="87631" custRadScaleRad="100090" custRadScaleInc="12139">
        <dgm:presLayoutVars>
          <dgm:bulletEnabled val="1"/>
        </dgm:presLayoutVars>
      </dgm:prSet>
      <dgm:spPr/>
    </dgm:pt>
    <dgm:pt modelId="{7FD838E4-351B-4D9A-9F41-104B479C1ADE}" type="pres">
      <dgm:prSet presAssocID="{8908BAD7-19BF-46C4-9EB1-DFC0FAB38BDD}" presName="dummy" presStyleCnt="0"/>
      <dgm:spPr/>
    </dgm:pt>
    <dgm:pt modelId="{FF7B97D9-6E2E-4803-A45F-E900E66915DD}" type="pres">
      <dgm:prSet presAssocID="{970F9BB3-3CD0-4728-BBD1-10D049653CFC}" presName="sibTrans" presStyleLbl="sibTrans2D1" presStyleIdx="0" presStyleCnt="6"/>
      <dgm:spPr/>
    </dgm:pt>
    <dgm:pt modelId="{3135439E-6CD6-4376-9A36-C1F9D19CDDC9}" type="pres">
      <dgm:prSet presAssocID="{AB5FF0A2-397A-4FA8-B6BB-654CF6848B5C}" presName="node" presStyleLbl="node1" presStyleIdx="1" presStyleCnt="6" custScaleX="87965" custScaleY="87631" custRadScaleRad="103694" custRadScaleInc="5857">
        <dgm:presLayoutVars>
          <dgm:bulletEnabled val="1"/>
        </dgm:presLayoutVars>
      </dgm:prSet>
      <dgm:spPr/>
    </dgm:pt>
    <dgm:pt modelId="{2630033A-7C18-4984-8489-A1E434C0BDE3}" type="pres">
      <dgm:prSet presAssocID="{AB5FF0A2-397A-4FA8-B6BB-654CF6848B5C}" presName="dummy" presStyleCnt="0"/>
      <dgm:spPr/>
    </dgm:pt>
    <dgm:pt modelId="{AB7B55D6-4D77-4FC1-A764-0D82463788DA}" type="pres">
      <dgm:prSet presAssocID="{65DC82B3-F681-42CD-A2CB-FAA1562C2E83}" presName="sibTrans" presStyleLbl="sibTrans2D1" presStyleIdx="1" presStyleCnt="6"/>
      <dgm:spPr/>
    </dgm:pt>
    <dgm:pt modelId="{BFAD726F-F6F9-4846-A66E-DF7E7FC891FA}" type="pres">
      <dgm:prSet presAssocID="{8F930545-4313-4D04-94AD-59475B5B2B12}" presName="node" presStyleLbl="node1" presStyleIdx="2" presStyleCnt="6" custScaleX="87965" custScaleY="87631" custRadScaleRad="103694" custRadScaleInc="-5857">
        <dgm:presLayoutVars>
          <dgm:bulletEnabled val="1"/>
        </dgm:presLayoutVars>
      </dgm:prSet>
      <dgm:spPr/>
    </dgm:pt>
    <dgm:pt modelId="{5C3CBAF3-2696-4885-9F11-DF784375158B}" type="pres">
      <dgm:prSet presAssocID="{8F930545-4313-4D04-94AD-59475B5B2B12}" presName="dummy" presStyleCnt="0"/>
      <dgm:spPr/>
    </dgm:pt>
    <dgm:pt modelId="{A68FD14A-9F3F-4844-8BD9-5C4E8478FC72}" type="pres">
      <dgm:prSet presAssocID="{B4BFF82B-1009-4AB9-AE77-B2D8A6E3A82B}" presName="sibTrans" presStyleLbl="sibTrans2D1" presStyleIdx="2" presStyleCnt="6"/>
      <dgm:spPr/>
    </dgm:pt>
    <dgm:pt modelId="{0E068D5F-F1F6-4772-A37C-6FED2A536B7D}" type="pres">
      <dgm:prSet presAssocID="{699B95E3-BBE0-49D7-8DC7-C73EBF342B50}" presName="node" presStyleLbl="node1" presStyleIdx="3" presStyleCnt="6" custScaleX="93921" custScaleY="92623" custRadScaleRad="100090" custRadScaleInc="-12139">
        <dgm:presLayoutVars>
          <dgm:bulletEnabled val="1"/>
        </dgm:presLayoutVars>
      </dgm:prSet>
      <dgm:spPr/>
    </dgm:pt>
    <dgm:pt modelId="{8DF74CBD-6DDC-4575-A680-EA95227CE862}" type="pres">
      <dgm:prSet presAssocID="{699B95E3-BBE0-49D7-8DC7-C73EBF342B50}" presName="dummy" presStyleCnt="0"/>
      <dgm:spPr/>
    </dgm:pt>
    <dgm:pt modelId="{3BC13698-1ADF-4FC2-B6AF-E269CE6844AE}" type="pres">
      <dgm:prSet presAssocID="{BF53DAC2-BC9F-4527-B239-611F59AACFD3}" presName="sibTrans" presStyleLbl="sibTrans2D1" presStyleIdx="3" presStyleCnt="6"/>
      <dgm:spPr/>
    </dgm:pt>
    <dgm:pt modelId="{3FCA5DC0-9C26-47EF-918D-EB4293BA5CF5}" type="pres">
      <dgm:prSet presAssocID="{F685C386-0F62-4D39-9A32-25F2AFF8813A}" presName="node" presStyleLbl="node1" presStyleIdx="4" presStyleCnt="6" custScaleX="87965" custScaleY="87631">
        <dgm:presLayoutVars>
          <dgm:bulletEnabled val="1"/>
        </dgm:presLayoutVars>
      </dgm:prSet>
      <dgm:spPr/>
    </dgm:pt>
    <dgm:pt modelId="{1A293DFF-918E-40EB-ACC5-45CDA00136B6}" type="pres">
      <dgm:prSet presAssocID="{F685C386-0F62-4D39-9A32-25F2AFF8813A}" presName="dummy" presStyleCnt="0"/>
      <dgm:spPr/>
    </dgm:pt>
    <dgm:pt modelId="{E5673F5E-2EDA-4DD0-BDB0-D94E65B0E109}" type="pres">
      <dgm:prSet presAssocID="{D9CB857E-D690-4393-ACA4-FE6CD9F16D10}" presName="sibTrans" presStyleLbl="sibTrans2D1" presStyleIdx="4" presStyleCnt="6"/>
      <dgm:spPr/>
    </dgm:pt>
    <dgm:pt modelId="{BFAB0CC2-FD81-4F76-986D-CDCC8DE5D4E3}" type="pres">
      <dgm:prSet presAssocID="{35B5C51A-1541-4BA0-9151-93B58CB42BF3}" presName="node" presStyleLbl="node1" presStyleIdx="5" presStyleCnt="6" custScaleX="87965" custScaleY="87631" custRadScaleRad="95943" custRadScaleInc="4682">
        <dgm:presLayoutVars>
          <dgm:bulletEnabled val="1"/>
        </dgm:presLayoutVars>
      </dgm:prSet>
      <dgm:spPr/>
    </dgm:pt>
    <dgm:pt modelId="{81FD8003-5755-44E8-B740-BD275C747575}" type="pres">
      <dgm:prSet presAssocID="{35B5C51A-1541-4BA0-9151-93B58CB42BF3}" presName="dummy" presStyleCnt="0"/>
      <dgm:spPr/>
    </dgm:pt>
    <dgm:pt modelId="{C79825ED-BB9C-482A-BFC7-5A6145976D53}" type="pres">
      <dgm:prSet presAssocID="{2E6F975C-29D6-4BC9-86E6-CBE8BFA467FD}" presName="sibTrans" presStyleLbl="sibTrans2D1" presStyleIdx="5" presStyleCnt="6"/>
      <dgm:spPr/>
    </dgm:pt>
  </dgm:ptLst>
  <dgm:cxnLst>
    <dgm:cxn modelId="{B5E16F1D-AB70-47D5-A57D-84C8F58281E0}" type="presOf" srcId="{BF53DAC2-BC9F-4527-B239-611F59AACFD3}" destId="{3BC13698-1ADF-4FC2-B6AF-E269CE6844AE}" srcOrd="0" destOrd="0" presId="urn:microsoft.com/office/officeart/2005/8/layout/radial6"/>
    <dgm:cxn modelId="{1A6A9029-BE1D-45F9-9B65-251F5FF4FC0E}" type="presOf" srcId="{B4BFF82B-1009-4AB9-AE77-B2D8A6E3A82B}" destId="{A68FD14A-9F3F-4844-8BD9-5C4E8478FC72}" srcOrd="0" destOrd="0" presId="urn:microsoft.com/office/officeart/2005/8/layout/radial6"/>
    <dgm:cxn modelId="{6BBBE73B-E260-4A77-9FB4-3D9DB75E5622}" type="presOf" srcId="{699B95E3-BBE0-49D7-8DC7-C73EBF342B50}" destId="{0E068D5F-F1F6-4772-A37C-6FED2A536B7D}" srcOrd="0" destOrd="0" presId="urn:microsoft.com/office/officeart/2005/8/layout/radial6"/>
    <dgm:cxn modelId="{CDA0835E-C822-40ED-9970-DFCE9C70E425}" type="presOf" srcId="{65DC82B3-F681-42CD-A2CB-FAA1562C2E83}" destId="{AB7B55D6-4D77-4FC1-A764-0D82463788DA}" srcOrd="0" destOrd="0" presId="urn:microsoft.com/office/officeart/2005/8/layout/radial6"/>
    <dgm:cxn modelId="{3E7E3062-EA1B-4C23-B70C-A9D3B4DBCC29}" type="presOf" srcId="{AB5FF0A2-397A-4FA8-B6BB-654CF6848B5C}" destId="{3135439E-6CD6-4376-9A36-C1F9D19CDDC9}" srcOrd="0" destOrd="0" presId="urn:microsoft.com/office/officeart/2005/8/layout/radial6"/>
    <dgm:cxn modelId="{A45A7165-9049-401E-B28E-DC39C3FDFCC0}" type="presOf" srcId="{D9CB857E-D690-4393-ACA4-FE6CD9F16D10}" destId="{E5673F5E-2EDA-4DD0-BDB0-D94E65B0E109}" srcOrd="0" destOrd="0" presId="urn:microsoft.com/office/officeart/2005/8/layout/radial6"/>
    <dgm:cxn modelId="{2DC01B74-B5DA-49B9-83CF-DBB0B54E2EC7}" srcId="{92D39075-9BE3-4762-8FA1-826DF0D3DB4A}" destId="{40DAD9DE-1B4E-4692-AC8D-D6CD188AE9C8}" srcOrd="0" destOrd="0" parTransId="{506DE4FA-081E-4932-B758-FF8C63677719}" sibTransId="{E0DD6A22-A124-44E9-9585-0EBF0151A29A}"/>
    <dgm:cxn modelId="{C6D67D77-CBD5-4403-A278-0AB10FB351F6}" type="presOf" srcId="{8908BAD7-19BF-46C4-9EB1-DFC0FAB38BDD}" destId="{93681AF6-A170-4D1B-B0FF-845C64DE0657}" srcOrd="0" destOrd="0" presId="urn:microsoft.com/office/officeart/2005/8/layout/radial6"/>
    <dgm:cxn modelId="{1CA0A07B-A422-4FE5-9DD8-DF5391AAFC4B}" type="presOf" srcId="{40DAD9DE-1B4E-4692-AC8D-D6CD188AE9C8}" destId="{BD4E1A22-B67C-4D6A-A433-EC58D1CF04EA}" srcOrd="0" destOrd="0" presId="urn:microsoft.com/office/officeart/2005/8/layout/radial6"/>
    <dgm:cxn modelId="{9EABD77C-B228-453D-9F63-42CA823AE671}" type="presOf" srcId="{970F9BB3-3CD0-4728-BBD1-10D049653CFC}" destId="{FF7B97D9-6E2E-4803-A45F-E900E66915DD}" srcOrd="0" destOrd="0" presId="urn:microsoft.com/office/officeart/2005/8/layout/radial6"/>
    <dgm:cxn modelId="{DCB2DA90-AFE4-4AC1-B5AA-19FD8D24C23B}" type="presOf" srcId="{92D39075-9BE3-4762-8FA1-826DF0D3DB4A}" destId="{148E0861-60DB-4A9E-9842-DE1E38F782A6}" srcOrd="0" destOrd="0" presId="urn:microsoft.com/office/officeart/2005/8/layout/radial6"/>
    <dgm:cxn modelId="{71467291-7048-49B6-81CD-6B032292C770}" type="presOf" srcId="{2E6F975C-29D6-4BC9-86E6-CBE8BFA467FD}" destId="{C79825ED-BB9C-482A-BFC7-5A6145976D53}" srcOrd="0" destOrd="0" presId="urn:microsoft.com/office/officeart/2005/8/layout/radial6"/>
    <dgm:cxn modelId="{902E5E92-E434-4AEC-BF8F-CE837E506534}" type="presOf" srcId="{F685C386-0F62-4D39-9A32-25F2AFF8813A}" destId="{3FCA5DC0-9C26-47EF-918D-EB4293BA5CF5}" srcOrd="0" destOrd="0" presId="urn:microsoft.com/office/officeart/2005/8/layout/radial6"/>
    <dgm:cxn modelId="{4D0D5D9C-4128-497D-BF15-7FE4A8C3C09F}" srcId="{40DAD9DE-1B4E-4692-AC8D-D6CD188AE9C8}" destId="{699B95E3-BBE0-49D7-8DC7-C73EBF342B50}" srcOrd="3" destOrd="0" parTransId="{A80E019C-7978-46D0-8780-60EDA94D3973}" sibTransId="{BF53DAC2-BC9F-4527-B239-611F59AACFD3}"/>
    <dgm:cxn modelId="{AF0ED6A7-8558-4CE2-9753-8249320F347E}" type="presOf" srcId="{35B5C51A-1541-4BA0-9151-93B58CB42BF3}" destId="{BFAB0CC2-FD81-4F76-986D-CDCC8DE5D4E3}" srcOrd="0" destOrd="0" presId="urn:microsoft.com/office/officeart/2005/8/layout/radial6"/>
    <dgm:cxn modelId="{C19B82A8-A528-4F07-B3FC-E817187D6A23}" srcId="{40DAD9DE-1B4E-4692-AC8D-D6CD188AE9C8}" destId="{F685C386-0F62-4D39-9A32-25F2AFF8813A}" srcOrd="4" destOrd="0" parTransId="{34EFBED2-4D96-41C7-9AEB-82DF9183F7C7}" sibTransId="{D9CB857E-D690-4393-ACA4-FE6CD9F16D10}"/>
    <dgm:cxn modelId="{EDD65EB7-6EDB-4131-BCC3-425A07B40438}" srcId="{40DAD9DE-1B4E-4692-AC8D-D6CD188AE9C8}" destId="{8F930545-4313-4D04-94AD-59475B5B2B12}" srcOrd="2" destOrd="0" parTransId="{46AECBA3-C4CB-44C8-8AB8-060509DC5329}" sibTransId="{B4BFF82B-1009-4AB9-AE77-B2D8A6E3A82B}"/>
    <dgm:cxn modelId="{277509BA-A972-451C-9984-016E2909F1BB}" type="presOf" srcId="{8F930545-4313-4D04-94AD-59475B5B2B12}" destId="{BFAD726F-F6F9-4846-A66E-DF7E7FC891FA}" srcOrd="0" destOrd="0" presId="urn:microsoft.com/office/officeart/2005/8/layout/radial6"/>
    <dgm:cxn modelId="{F0A7F6C8-2A38-4900-ADDE-808E53B96241}" srcId="{40DAD9DE-1B4E-4692-AC8D-D6CD188AE9C8}" destId="{AB5FF0A2-397A-4FA8-B6BB-654CF6848B5C}" srcOrd="1" destOrd="0" parTransId="{8DBBD7CC-5D22-417F-AA1C-6CA5CD8C15D7}" sibTransId="{65DC82B3-F681-42CD-A2CB-FAA1562C2E83}"/>
    <dgm:cxn modelId="{03C637D6-C092-450C-BE53-F4C6B818FD59}" srcId="{40DAD9DE-1B4E-4692-AC8D-D6CD188AE9C8}" destId="{35B5C51A-1541-4BA0-9151-93B58CB42BF3}" srcOrd="5" destOrd="0" parTransId="{13559D58-A1F1-4A91-A0EC-9DFC43C9CA48}" sibTransId="{2E6F975C-29D6-4BC9-86E6-CBE8BFA467FD}"/>
    <dgm:cxn modelId="{7DC879DF-066B-4983-9ED5-BA365293981E}" srcId="{40DAD9DE-1B4E-4692-AC8D-D6CD188AE9C8}" destId="{8908BAD7-19BF-46C4-9EB1-DFC0FAB38BDD}" srcOrd="0" destOrd="0" parTransId="{8C6550B1-771D-4E87-B67C-3D5A3E0676E7}" sibTransId="{970F9BB3-3CD0-4728-BBD1-10D049653CFC}"/>
    <dgm:cxn modelId="{5B995C60-E57A-43E3-87F9-FC1C75B1B67D}" type="presParOf" srcId="{148E0861-60DB-4A9E-9842-DE1E38F782A6}" destId="{BD4E1A22-B67C-4D6A-A433-EC58D1CF04EA}" srcOrd="0" destOrd="0" presId="urn:microsoft.com/office/officeart/2005/8/layout/radial6"/>
    <dgm:cxn modelId="{5EE0B937-4196-425B-BC5E-6CFA257CF0C1}" type="presParOf" srcId="{148E0861-60DB-4A9E-9842-DE1E38F782A6}" destId="{93681AF6-A170-4D1B-B0FF-845C64DE0657}" srcOrd="1" destOrd="0" presId="urn:microsoft.com/office/officeart/2005/8/layout/radial6"/>
    <dgm:cxn modelId="{87806F2B-0A4B-4A90-9DEA-372DD46CBEAC}" type="presParOf" srcId="{148E0861-60DB-4A9E-9842-DE1E38F782A6}" destId="{7FD838E4-351B-4D9A-9F41-104B479C1ADE}" srcOrd="2" destOrd="0" presId="urn:microsoft.com/office/officeart/2005/8/layout/radial6"/>
    <dgm:cxn modelId="{9EA0840E-6A77-4219-8ACC-ABEE88E64CAF}" type="presParOf" srcId="{148E0861-60DB-4A9E-9842-DE1E38F782A6}" destId="{FF7B97D9-6E2E-4803-A45F-E900E66915DD}" srcOrd="3" destOrd="0" presId="urn:microsoft.com/office/officeart/2005/8/layout/radial6"/>
    <dgm:cxn modelId="{4121FA11-0E36-41AB-ACE6-1CC0DA20DEFC}" type="presParOf" srcId="{148E0861-60DB-4A9E-9842-DE1E38F782A6}" destId="{3135439E-6CD6-4376-9A36-C1F9D19CDDC9}" srcOrd="4" destOrd="0" presId="urn:microsoft.com/office/officeart/2005/8/layout/radial6"/>
    <dgm:cxn modelId="{6996EC5B-DA38-46D0-A70C-1ACC0895915B}" type="presParOf" srcId="{148E0861-60DB-4A9E-9842-DE1E38F782A6}" destId="{2630033A-7C18-4984-8489-A1E434C0BDE3}" srcOrd="5" destOrd="0" presId="urn:microsoft.com/office/officeart/2005/8/layout/radial6"/>
    <dgm:cxn modelId="{4146687A-6E94-435A-B89B-CB6CAA59F7AC}" type="presParOf" srcId="{148E0861-60DB-4A9E-9842-DE1E38F782A6}" destId="{AB7B55D6-4D77-4FC1-A764-0D82463788DA}" srcOrd="6" destOrd="0" presId="urn:microsoft.com/office/officeart/2005/8/layout/radial6"/>
    <dgm:cxn modelId="{BE8FCB6E-8026-4E6C-AE21-577E1FCF0034}" type="presParOf" srcId="{148E0861-60DB-4A9E-9842-DE1E38F782A6}" destId="{BFAD726F-F6F9-4846-A66E-DF7E7FC891FA}" srcOrd="7" destOrd="0" presId="urn:microsoft.com/office/officeart/2005/8/layout/radial6"/>
    <dgm:cxn modelId="{3E4613A5-0327-4798-A1B1-87DA77029748}" type="presParOf" srcId="{148E0861-60DB-4A9E-9842-DE1E38F782A6}" destId="{5C3CBAF3-2696-4885-9F11-DF784375158B}" srcOrd="8" destOrd="0" presId="urn:microsoft.com/office/officeart/2005/8/layout/radial6"/>
    <dgm:cxn modelId="{4CC3F8BD-9F11-4B19-8349-23D46D874E88}" type="presParOf" srcId="{148E0861-60DB-4A9E-9842-DE1E38F782A6}" destId="{A68FD14A-9F3F-4844-8BD9-5C4E8478FC72}" srcOrd="9" destOrd="0" presId="urn:microsoft.com/office/officeart/2005/8/layout/radial6"/>
    <dgm:cxn modelId="{44EB220D-52EE-45A5-B932-236F2491AA2D}" type="presParOf" srcId="{148E0861-60DB-4A9E-9842-DE1E38F782A6}" destId="{0E068D5F-F1F6-4772-A37C-6FED2A536B7D}" srcOrd="10" destOrd="0" presId="urn:microsoft.com/office/officeart/2005/8/layout/radial6"/>
    <dgm:cxn modelId="{C2CC2DA6-8245-4698-B507-BA67567166DD}" type="presParOf" srcId="{148E0861-60DB-4A9E-9842-DE1E38F782A6}" destId="{8DF74CBD-6DDC-4575-A680-EA95227CE862}" srcOrd="11" destOrd="0" presId="urn:microsoft.com/office/officeart/2005/8/layout/radial6"/>
    <dgm:cxn modelId="{62C934C5-073A-45C2-ABD0-D008A9580BA7}" type="presParOf" srcId="{148E0861-60DB-4A9E-9842-DE1E38F782A6}" destId="{3BC13698-1ADF-4FC2-B6AF-E269CE6844AE}" srcOrd="12" destOrd="0" presId="urn:microsoft.com/office/officeart/2005/8/layout/radial6"/>
    <dgm:cxn modelId="{9CCB4B4C-50B2-4512-B961-EA0FFB365C62}" type="presParOf" srcId="{148E0861-60DB-4A9E-9842-DE1E38F782A6}" destId="{3FCA5DC0-9C26-47EF-918D-EB4293BA5CF5}" srcOrd="13" destOrd="0" presId="urn:microsoft.com/office/officeart/2005/8/layout/radial6"/>
    <dgm:cxn modelId="{61B606C3-6A8B-4884-A741-D9D1570F5401}" type="presParOf" srcId="{148E0861-60DB-4A9E-9842-DE1E38F782A6}" destId="{1A293DFF-918E-40EB-ACC5-45CDA00136B6}" srcOrd="14" destOrd="0" presId="urn:microsoft.com/office/officeart/2005/8/layout/radial6"/>
    <dgm:cxn modelId="{F4F88753-FF90-417F-876C-A6F4F3D3F683}" type="presParOf" srcId="{148E0861-60DB-4A9E-9842-DE1E38F782A6}" destId="{E5673F5E-2EDA-4DD0-BDB0-D94E65B0E109}" srcOrd="15" destOrd="0" presId="urn:microsoft.com/office/officeart/2005/8/layout/radial6"/>
    <dgm:cxn modelId="{BE7FB0BC-4CD5-4FA7-B885-335D20B8A939}" type="presParOf" srcId="{148E0861-60DB-4A9E-9842-DE1E38F782A6}" destId="{BFAB0CC2-FD81-4F76-986D-CDCC8DE5D4E3}" srcOrd="16" destOrd="0" presId="urn:microsoft.com/office/officeart/2005/8/layout/radial6"/>
    <dgm:cxn modelId="{5F1126DC-5FE7-4655-A9BB-685F89E13617}" type="presParOf" srcId="{148E0861-60DB-4A9E-9842-DE1E38F782A6}" destId="{81FD8003-5755-44E8-B740-BD275C747575}" srcOrd="17" destOrd="0" presId="urn:microsoft.com/office/officeart/2005/8/layout/radial6"/>
    <dgm:cxn modelId="{E3E69BF2-9370-40B2-B80B-25DBE4720971}" type="presParOf" srcId="{148E0861-60DB-4A9E-9842-DE1E38F782A6}" destId="{C79825ED-BB9C-482A-BFC7-5A6145976D53}"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pt>
  </dgm:ptLst>
  <dgm:cxnLst>
    <dgm:cxn modelId="{DCB2DA90-AFE4-4AC1-B5AA-19FD8D24C23B}" type="presOf" srcId="{92D39075-9BE3-4762-8FA1-826DF0D3DB4A}" destId="{148E0861-60DB-4A9E-9842-DE1E38F782A6}"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40DAD9DE-1B4E-4692-AC8D-D6CD188AE9C8}">
      <dgm:prSet phldrT="[Texte]" custT="1"/>
      <dgm:spPr>
        <a:solidFill>
          <a:srgbClr val="0099A9"/>
        </a:solidFill>
      </dgm:spPr>
      <dgm:t>
        <a:bodyPr/>
        <a:lstStyle/>
        <a:p>
          <a:r>
            <a:rPr lang="fr-FR" sz="1300" b="1" dirty="0"/>
            <a:t>Chercheurs, personnels et équipes de recherche</a:t>
          </a:r>
        </a:p>
      </dgm:t>
    </dgm:pt>
    <dgm:pt modelId="{506DE4FA-081E-4932-B758-FF8C63677719}" type="parTrans" cxnId="{2DC01B74-B5DA-49B9-83CF-DBB0B54E2EC7}">
      <dgm:prSet/>
      <dgm:spPr/>
      <dgm:t>
        <a:bodyPr/>
        <a:lstStyle/>
        <a:p>
          <a:endParaRPr lang="fr-FR"/>
        </a:p>
      </dgm:t>
    </dgm:pt>
    <dgm:pt modelId="{E0DD6A22-A124-44E9-9585-0EBF0151A29A}" type="sibTrans" cxnId="{2DC01B74-B5DA-49B9-83CF-DBB0B54E2EC7}">
      <dgm:prSet/>
      <dgm:spPr/>
      <dgm:t>
        <a:bodyPr/>
        <a:lstStyle/>
        <a:p>
          <a:endParaRPr lang="fr-FR"/>
        </a:p>
      </dgm:t>
    </dgm:pt>
    <dgm:pt modelId="{8908BAD7-19BF-46C4-9EB1-DFC0FAB38BDD}">
      <dgm:prSet phldrT="[Texte]" custT="1"/>
      <dgm:spPr>
        <a:solidFill>
          <a:srgbClr val="0099A9"/>
        </a:solidFill>
      </dgm:spPr>
      <dgm:t>
        <a:bodyPr/>
        <a:lstStyle/>
        <a:p>
          <a:r>
            <a:rPr lang="fr-FR" sz="1300" b="1" dirty="0"/>
            <a:t>Partenaires et financeurs</a:t>
          </a:r>
        </a:p>
      </dgm:t>
    </dgm:pt>
    <dgm:pt modelId="{8C6550B1-771D-4E87-B67C-3D5A3E0676E7}" type="parTrans" cxnId="{7DC879DF-066B-4983-9ED5-BA365293981E}">
      <dgm:prSet/>
      <dgm:spPr/>
      <dgm:t>
        <a:bodyPr/>
        <a:lstStyle/>
        <a:p>
          <a:endParaRPr lang="fr-FR"/>
        </a:p>
      </dgm:t>
    </dgm:pt>
    <dgm:pt modelId="{970F9BB3-3CD0-4728-BBD1-10D049653CFC}" type="sibTrans" cxnId="{7DC879DF-066B-4983-9ED5-BA365293981E}">
      <dgm:prSet/>
      <dgm:spPr/>
      <dgm:t>
        <a:bodyPr/>
        <a:lstStyle/>
        <a:p>
          <a:endParaRPr lang="fr-FR"/>
        </a:p>
      </dgm:t>
    </dgm:pt>
    <dgm:pt modelId="{AB5FF0A2-397A-4FA8-B6BB-654CF6848B5C}">
      <dgm:prSet phldrT="[Texte]" custT="1"/>
      <dgm:spPr>
        <a:solidFill>
          <a:srgbClr val="0099A9"/>
        </a:solidFill>
      </dgm:spPr>
      <dgm:t>
        <a:bodyPr/>
        <a:lstStyle/>
        <a:p>
          <a:r>
            <a:rPr lang="fr-FR" sz="1300" b="1" dirty="0"/>
            <a:t>Établisse-ment</a:t>
          </a:r>
        </a:p>
      </dgm:t>
    </dgm:pt>
    <dgm:pt modelId="{8DBBD7CC-5D22-417F-AA1C-6CA5CD8C15D7}" type="parTrans" cxnId="{F0A7F6C8-2A38-4900-ADDE-808E53B96241}">
      <dgm:prSet/>
      <dgm:spPr/>
      <dgm:t>
        <a:bodyPr/>
        <a:lstStyle/>
        <a:p>
          <a:endParaRPr lang="fr-FR"/>
        </a:p>
      </dgm:t>
    </dgm:pt>
    <dgm:pt modelId="{65DC82B3-F681-42CD-A2CB-FAA1562C2E83}" type="sibTrans" cxnId="{F0A7F6C8-2A38-4900-ADDE-808E53B96241}">
      <dgm:prSet/>
      <dgm:spPr/>
      <dgm:t>
        <a:bodyPr/>
        <a:lstStyle/>
        <a:p>
          <a:endParaRPr lang="fr-FR"/>
        </a:p>
      </dgm:t>
    </dgm:pt>
    <dgm:pt modelId="{F685C386-0F62-4D39-9A32-25F2AFF8813A}">
      <dgm:prSet phldrT="[Texte]" custT="1"/>
      <dgm:spPr>
        <a:solidFill>
          <a:srgbClr val="0099A9"/>
        </a:solidFill>
      </dgm:spPr>
      <dgm:t>
        <a:bodyPr/>
        <a:lstStyle/>
        <a:p>
          <a:r>
            <a:rPr lang="fr-FR" sz="1300" b="1" dirty="0"/>
            <a:t>Pouvoirs publics </a:t>
          </a:r>
        </a:p>
      </dgm:t>
    </dgm:pt>
    <dgm:pt modelId="{34EFBED2-4D96-41C7-9AEB-82DF9183F7C7}" type="parTrans" cxnId="{C19B82A8-A528-4F07-B3FC-E817187D6A23}">
      <dgm:prSet/>
      <dgm:spPr/>
      <dgm:t>
        <a:bodyPr/>
        <a:lstStyle/>
        <a:p>
          <a:endParaRPr lang="fr-FR"/>
        </a:p>
      </dgm:t>
    </dgm:pt>
    <dgm:pt modelId="{D9CB857E-D690-4393-ACA4-FE6CD9F16D10}" type="sibTrans" cxnId="{C19B82A8-A528-4F07-B3FC-E817187D6A23}">
      <dgm:prSet/>
      <dgm:spPr/>
      <dgm:t>
        <a:bodyPr/>
        <a:lstStyle/>
        <a:p>
          <a:endParaRPr lang="fr-FR"/>
        </a:p>
      </dgm:t>
    </dgm:pt>
    <dgm:pt modelId="{35B5C51A-1541-4BA0-9151-93B58CB42BF3}">
      <dgm:prSet phldrT="[Texte]" custT="1"/>
      <dgm:spPr>
        <a:solidFill>
          <a:srgbClr val="0099A9"/>
        </a:solidFill>
      </dgm:spPr>
      <dgm:t>
        <a:bodyPr/>
        <a:lstStyle/>
        <a:p>
          <a:r>
            <a:rPr lang="fr-FR" sz="1300" b="1" dirty="0"/>
            <a:t>Médias Grand Public</a:t>
          </a:r>
        </a:p>
      </dgm:t>
    </dgm:pt>
    <dgm:pt modelId="{13559D58-A1F1-4A91-A0EC-9DFC43C9CA48}" type="parTrans" cxnId="{03C637D6-C092-450C-BE53-F4C6B818FD59}">
      <dgm:prSet/>
      <dgm:spPr/>
      <dgm:t>
        <a:bodyPr/>
        <a:lstStyle/>
        <a:p>
          <a:endParaRPr lang="fr-FR"/>
        </a:p>
      </dgm:t>
    </dgm:pt>
    <dgm:pt modelId="{2E6F975C-29D6-4BC9-86E6-CBE8BFA467FD}" type="sibTrans" cxnId="{03C637D6-C092-450C-BE53-F4C6B818FD59}">
      <dgm:prSet/>
      <dgm:spPr/>
      <dgm:t>
        <a:bodyPr/>
        <a:lstStyle/>
        <a:p>
          <a:endParaRPr lang="fr-FR"/>
        </a:p>
      </dgm:t>
    </dgm:pt>
    <dgm:pt modelId="{699B95E3-BBE0-49D7-8DC7-C73EBF342B50}">
      <dgm:prSet phldrT="[Texte]" custT="1"/>
      <dgm:spPr>
        <a:solidFill>
          <a:srgbClr val="0099A9"/>
        </a:solidFill>
      </dgm:spPr>
      <dgm:t>
        <a:bodyPr/>
        <a:lstStyle/>
        <a:p>
          <a:r>
            <a:rPr lang="fr-FR" sz="1300" b="1" dirty="0"/>
            <a:t>Agences d’évaluation</a:t>
          </a:r>
        </a:p>
      </dgm:t>
    </dgm:pt>
    <dgm:pt modelId="{A80E019C-7978-46D0-8780-60EDA94D3973}" type="parTrans" cxnId="{4D0D5D9C-4128-497D-BF15-7FE4A8C3C09F}">
      <dgm:prSet/>
      <dgm:spPr/>
      <dgm:t>
        <a:bodyPr/>
        <a:lstStyle/>
        <a:p>
          <a:endParaRPr lang="fr-FR"/>
        </a:p>
      </dgm:t>
    </dgm:pt>
    <dgm:pt modelId="{BF53DAC2-BC9F-4527-B239-611F59AACFD3}" type="sibTrans" cxnId="{4D0D5D9C-4128-497D-BF15-7FE4A8C3C09F}">
      <dgm:prSet/>
      <dgm:spPr/>
      <dgm:t>
        <a:bodyPr/>
        <a:lstStyle/>
        <a:p>
          <a:endParaRPr lang="fr-FR"/>
        </a:p>
      </dgm:t>
    </dgm:pt>
    <dgm:pt modelId="{8F930545-4313-4D04-94AD-59475B5B2B12}">
      <dgm:prSet phldrT="[Texte]" custT="1"/>
      <dgm:spPr>
        <a:solidFill>
          <a:srgbClr val="0099A9"/>
        </a:solidFill>
      </dgm:spPr>
      <dgm:t>
        <a:bodyPr/>
        <a:lstStyle/>
        <a:p>
          <a:r>
            <a:rPr lang="fr-FR" sz="1300" b="1" dirty="0"/>
            <a:t>Maisons d’édition</a:t>
          </a:r>
        </a:p>
      </dgm:t>
    </dgm:pt>
    <dgm:pt modelId="{B4BFF82B-1009-4AB9-AE77-B2D8A6E3A82B}" type="sibTrans" cxnId="{EDD65EB7-6EDB-4131-BCC3-425A07B40438}">
      <dgm:prSet/>
      <dgm:spPr/>
      <dgm:t>
        <a:bodyPr/>
        <a:lstStyle/>
        <a:p>
          <a:endParaRPr lang="fr-FR"/>
        </a:p>
      </dgm:t>
    </dgm:pt>
    <dgm:pt modelId="{46AECBA3-C4CB-44C8-8AB8-060509DC5329}" type="parTrans" cxnId="{EDD65EB7-6EDB-4131-BCC3-425A07B40438}">
      <dgm:prSet/>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pt>
    <dgm:pt modelId="{BD4E1A22-B67C-4D6A-A433-EC58D1CF04EA}" type="pres">
      <dgm:prSet presAssocID="{40DAD9DE-1B4E-4692-AC8D-D6CD188AE9C8}" presName="centerShape" presStyleLbl="node0" presStyleIdx="0" presStyleCnt="1" custScaleX="67767" custScaleY="66219"/>
      <dgm:spPr/>
    </dgm:pt>
    <dgm:pt modelId="{93681AF6-A170-4D1B-B0FF-845C64DE0657}" type="pres">
      <dgm:prSet presAssocID="{8908BAD7-19BF-46C4-9EB1-DFC0FAB38BDD}" presName="node" presStyleLbl="node1" presStyleIdx="0" presStyleCnt="6" custScaleX="87965" custScaleY="87631" custRadScaleRad="100090" custRadScaleInc="12139">
        <dgm:presLayoutVars>
          <dgm:bulletEnabled val="1"/>
        </dgm:presLayoutVars>
      </dgm:prSet>
      <dgm:spPr/>
    </dgm:pt>
    <dgm:pt modelId="{7FD838E4-351B-4D9A-9F41-104B479C1ADE}" type="pres">
      <dgm:prSet presAssocID="{8908BAD7-19BF-46C4-9EB1-DFC0FAB38BDD}" presName="dummy" presStyleCnt="0"/>
      <dgm:spPr/>
    </dgm:pt>
    <dgm:pt modelId="{FF7B97D9-6E2E-4803-A45F-E900E66915DD}" type="pres">
      <dgm:prSet presAssocID="{970F9BB3-3CD0-4728-BBD1-10D049653CFC}" presName="sibTrans" presStyleLbl="sibTrans2D1" presStyleIdx="0" presStyleCnt="6"/>
      <dgm:spPr/>
    </dgm:pt>
    <dgm:pt modelId="{3135439E-6CD6-4376-9A36-C1F9D19CDDC9}" type="pres">
      <dgm:prSet presAssocID="{AB5FF0A2-397A-4FA8-B6BB-654CF6848B5C}" presName="node" presStyleLbl="node1" presStyleIdx="1" presStyleCnt="6" custScaleX="87965" custScaleY="87631" custRadScaleRad="103694" custRadScaleInc="5857">
        <dgm:presLayoutVars>
          <dgm:bulletEnabled val="1"/>
        </dgm:presLayoutVars>
      </dgm:prSet>
      <dgm:spPr/>
    </dgm:pt>
    <dgm:pt modelId="{2630033A-7C18-4984-8489-A1E434C0BDE3}" type="pres">
      <dgm:prSet presAssocID="{AB5FF0A2-397A-4FA8-B6BB-654CF6848B5C}" presName="dummy" presStyleCnt="0"/>
      <dgm:spPr/>
    </dgm:pt>
    <dgm:pt modelId="{AB7B55D6-4D77-4FC1-A764-0D82463788DA}" type="pres">
      <dgm:prSet presAssocID="{65DC82B3-F681-42CD-A2CB-FAA1562C2E83}" presName="sibTrans" presStyleLbl="sibTrans2D1" presStyleIdx="1" presStyleCnt="6"/>
      <dgm:spPr/>
    </dgm:pt>
    <dgm:pt modelId="{BFAD726F-F6F9-4846-A66E-DF7E7FC891FA}" type="pres">
      <dgm:prSet presAssocID="{8F930545-4313-4D04-94AD-59475B5B2B12}" presName="node" presStyleLbl="node1" presStyleIdx="2" presStyleCnt="6" custScaleX="87965" custScaleY="87631" custRadScaleRad="103694" custRadScaleInc="-5857">
        <dgm:presLayoutVars>
          <dgm:bulletEnabled val="1"/>
        </dgm:presLayoutVars>
      </dgm:prSet>
      <dgm:spPr/>
    </dgm:pt>
    <dgm:pt modelId="{5C3CBAF3-2696-4885-9F11-DF784375158B}" type="pres">
      <dgm:prSet presAssocID="{8F930545-4313-4D04-94AD-59475B5B2B12}" presName="dummy" presStyleCnt="0"/>
      <dgm:spPr/>
    </dgm:pt>
    <dgm:pt modelId="{A68FD14A-9F3F-4844-8BD9-5C4E8478FC72}" type="pres">
      <dgm:prSet presAssocID="{B4BFF82B-1009-4AB9-AE77-B2D8A6E3A82B}" presName="sibTrans" presStyleLbl="sibTrans2D1" presStyleIdx="2" presStyleCnt="6"/>
      <dgm:spPr/>
    </dgm:pt>
    <dgm:pt modelId="{0E068D5F-F1F6-4772-A37C-6FED2A536B7D}" type="pres">
      <dgm:prSet presAssocID="{699B95E3-BBE0-49D7-8DC7-C73EBF342B50}" presName="node" presStyleLbl="node1" presStyleIdx="3" presStyleCnt="6" custScaleX="93921" custScaleY="92623" custRadScaleRad="100090" custRadScaleInc="-12139">
        <dgm:presLayoutVars>
          <dgm:bulletEnabled val="1"/>
        </dgm:presLayoutVars>
      </dgm:prSet>
      <dgm:spPr/>
    </dgm:pt>
    <dgm:pt modelId="{8DF74CBD-6DDC-4575-A680-EA95227CE862}" type="pres">
      <dgm:prSet presAssocID="{699B95E3-BBE0-49D7-8DC7-C73EBF342B50}" presName="dummy" presStyleCnt="0"/>
      <dgm:spPr/>
    </dgm:pt>
    <dgm:pt modelId="{3BC13698-1ADF-4FC2-B6AF-E269CE6844AE}" type="pres">
      <dgm:prSet presAssocID="{BF53DAC2-BC9F-4527-B239-611F59AACFD3}" presName="sibTrans" presStyleLbl="sibTrans2D1" presStyleIdx="3" presStyleCnt="6"/>
      <dgm:spPr/>
    </dgm:pt>
    <dgm:pt modelId="{3FCA5DC0-9C26-47EF-918D-EB4293BA5CF5}" type="pres">
      <dgm:prSet presAssocID="{F685C386-0F62-4D39-9A32-25F2AFF8813A}" presName="node" presStyleLbl="node1" presStyleIdx="4" presStyleCnt="6" custScaleX="87965" custScaleY="87631">
        <dgm:presLayoutVars>
          <dgm:bulletEnabled val="1"/>
        </dgm:presLayoutVars>
      </dgm:prSet>
      <dgm:spPr/>
    </dgm:pt>
    <dgm:pt modelId="{1A293DFF-918E-40EB-ACC5-45CDA00136B6}" type="pres">
      <dgm:prSet presAssocID="{F685C386-0F62-4D39-9A32-25F2AFF8813A}" presName="dummy" presStyleCnt="0"/>
      <dgm:spPr/>
    </dgm:pt>
    <dgm:pt modelId="{E5673F5E-2EDA-4DD0-BDB0-D94E65B0E109}" type="pres">
      <dgm:prSet presAssocID="{D9CB857E-D690-4393-ACA4-FE6CD9F16D10}" presName="sibTrans" presStyleLbl="sibTrans2D1" presStyleIdx="4" presStyleCnt="6"/>
      <dgm:spPr/>
    </dgm:pt>
    <dgm:pt modelId="{BFAB0CC2-FD81-4F76-986D-CDCC8DE5D4E3}" type="pres">
      <dgm:prSet presAssocID="{35B5C51A-1541-4BA0-9151-93B58CB42BF3}" presName="node" presStyleLbl="node1" presStyleIdx="5" presStyleCnt="6" custScaleX="87965" custScaleY="87631" custRadScaleRad="95943" custRadScaleInc="4682">
        <dgm:presLayoutVars>
          <dgm:bulletEnabled val="1"/>
        </dgm:presLayoutVars>
      </dgm:prSet>
      <dgm:spPr/>
    </dgm:pt>
    <dgm:pt modelId="{81FD8003-5755-44E8-B740-BD275C747575}" type="pres">
      <dgm:prSet presAssocID="{35B5C51A-1541-4BA0-9151-93B58CB42BF3}" presName="dummy" presStyleCnt="0"/>
      <dgm:spPr/>
    </dgm:pt>
    <dgm:pt modelId="{C79825ED-BB9C-482A-BFC7-5A6145976D53}" type="pres">
      <dgm:prSet presAssocID="{2E6F975C-29D6-4BC9-86E6-CBE8BFA467FD}" presName="sibTrans" presStyleLbl="sibTrans2D1" presStyleIdx="5" presStyleCnt="6"/>
      <dgm:spPr/>
    </dgm:pt>
  </dgm:ptLst>
  <dgm:cxnLst>
    <dgm:cxn modelId="{B5E16F1D-AB70-47D5-A57D-84C8F58281E0}" type="presOf" srcId="{BF53DAC2-BC9F-4527-B239-611F59AACFD3}" destId="{3BC13698-1ADF-4FC2-B6AF-E269CE6844AE}" srcOrd="0" destOrd="0" presId="urn:microsoft.com/office/officeart/2005/8/layout/radial6"/>
    <dgm:cxn modelId="{1A6A9029-BE1D-45F9-9B65-251F5FF4FC0E}" type="presOf" srcId="{B4BFF82B-1009-4AB9-AE77-B2D8A6E3A82B}" destId="{A68FD14A-9F3F-4844-8BD9-5C4E8478FC72}" srcOrd="0" destOrd="0" presId="urn:microsoft.com/office/officeart/2005/8/layout/radial6"/>
    <dgm:cxn modelId="{6BBBE73B-E260-4A77-9FB4-3D9DB75E5622}" type="presOf" srcId="{699B95E3-BBE0-49D7-8DC7-C73EBF342B50}" destId="{0E068D5F-F1F6-4772-A37C-6FED2A536B7D}" srcOrd="0" destOrd="0" presId="urn:microsoft.com/office/officeart/2005/8/layout/radial6"/>
    <dgm:cxn modelId="{CDA0835E-C822-40ED-9970-DFCE9C70E425}" type="presOf" srcId="{65DC82B3-F681-42CD-A2CB-FAA1562C2E83}" destId="{AB7B55D6-4D77-4FC1-A764-0D82463788DA}" srcOrd="0" destOrd="0" presId="urn:microsoft.com/office/officeart/2005/8/layout/radial6"/>
    <dgm:cxn modelId="{3E7E3062-EA1B-4C23-B70C-A9D3B4DBCC29}" type="presOf" srcId="{AB5FF0A2-397A-4FA8-B6BB-654CF6848B5C}" destId="{3135439E-6CD6-4376-9A36-C1F9D19CDDC9}" srcOrd="0" destOrd="0" presId="urn:microsoft.com/office/officeart/2005/8/layout/radial6"/>
    <dgm:cxn modelId="{A45A7165-9049-401E-B28E-DC39C3FDFCC0}" type="presOf" srcId="{D9CB857E-D690-4393-ACA4-FE6CD9F16D10}" destId="{E5673F5E-2EDA-4DD0-BDB0-D94E65B0E109}" srcOrd="0" destOrd="0" presId="urn:microsoft.com/office/officeart/2005/8/layout/radial6"/>
    <dgm:cxn modelId="{2DC01B74-B5DA-49B9-83CF-DBB0B54E2EC7}" srcId="{92D39075-9BE3-4762-8FA1-826DF0D3DB4A}" destId="{40DAD9DE-1B4E-4692-AC8D-D6CD188AE9C8}" srcOrd="0" destOrd="0" parTransId="{506DE4FA-081E-4932-B758-FF8C63677719}" sibTransId="{E0DD6A22-A124-44E9-9585-0EBF0151A29A}"/>
    <dgm:cxn modelId="{C6D67D77-CBD5-4403-A278-0AB10FB351F6}" type="presOf" srcId="{8908BAD7-19BF-46C4-9EB1-DFC0FAB38BDD}" destId="{93681AF6-A170-4D1B-B0FF-845C64DE0657}" srcOrd="0" destOrd="0" presId="urn:microsoft.com/office/officeart/2005/8/layout/radial6"/>
    <dgm:cxn modelId="{1CA0A07B-A422-4FE5-9DD8-DF5391AAFC4B}" type="presOf" srcId="{40DAD9DE-1B4E-4692-AC8D-D6CD188AE9C8}" destId="{BD4E1A22-B67C-4D6A-A433-EC58D1CF04EA}" srcOrd="0" destOrd="0" presId="urn:microsoft.com/office/officeart/2005/8/layout/radial6"/>
    <dgm:cxn modelId="{9EABD77C-B228-453D-9F63-42CA823AE671}" type="presOf" srcId="{970F9BB3-3CD0-4728-BBD1-10D049653CFC}" destId="{FF7B97D9-6E2E-4803-A45F-E900E66915DD}" srcOrd="0" destOrd="0" presId="urn:microsoft.com/office/officeart/2005/8/layout/radial6"/>
    <dgm:cxn modelId="{DCB2DA90-AFE4-4AC1-B5AA-19FD8D24C23B}" type="presOf" srcId="{92D39075-9BE3-4762-8FA1-826DF0D3DB4A}" destId="{148E0861-60DB-4A9E-9842-DE1E38F782A6}" srcOrd="0" destOrd="0" presId="urn:microsoft.com/office/officeart/2005/8/layout/radial6"/>
    <dgm:cxn modelId="{71467291-7048-49B6-81CD-6B032292C770}" type="presOf" srcId="{2E6F975C-29D6-4BC9-86E6-CBE8BFA467FD}" destId="{C79825ED-BB9C-482A-BFC7-5A6145976D53}" srcOrd="0" destOrd="0" presId="urn:microsoft.com/office/officeart/2005/8/layout/radial6"/>
    <dgm:cxn modelId="{902E5E92-E434-4AEC-BF8F-CE837E506534}" type="presOf" srcId="{F685C386-0F62-4D39-9A32-25F2AFF8813A}" destId="{3FCA5DC0-9C26-47EF-918D-EB4293BA5CF5}" srcOrd="0" destOrd="0" presId="urn:microsoft.com/office/officeart/2005/8/layout/radial6"/>
    <dgm:cxn modelId="{4D0D5D9C-4128-497D-BF15-7FE4A8C3C09F}" srcId="{40DAD9DE-1B4E-4692-AC8D-D6CD188AE9C8}" destId="{699B95E3-BBE0-49D7-8DC7-C73EBF342B50}" srcOrd="3" destOrd="0" parTransId="{A80E019C-7978-46D0-8780-60EDA94D3973}" sibTransId="{BF53DAC2-BC9F-4527-B239-611F59AACFD3}"/>
    <dgm:cxn modelId="{AF0ED6A7-8558-4CE2-9753-8249320F347E}" type="presOf" srcId="{35B5C51A-1541-4BA0-9151-93B58CB42BF3}" destId="{BFAB0CC2-FD81-4F76-986D-CDCC8DE5D4E3}" srcOrd="0" destOrd="0" presId="urn:microsoft.com/office/officeart/2005/8/layout/radial6"/>
    <dgm:cxn modelId="{C19B82A8-A528-4F07-B3FC-E817187D6A23}" srcId="{40DAD9DE-1B4E-4692-AC8D-D6CD188AE9C8}" destId="{F685C386-0F62-4D39-9A32-25F2AFF8813A}" srcOrd="4" destOrd="0" parTransId="{34EFBED2-4D96-41C7-9AEB-82DF9183F7C7}" sibTransId="{D9CB857E-D690-4393-ACA4-FE6CD9F16D10}"/>
    <dgm:cxn modelId="{EDD65EB7-6EDB-4131-BCC3-425A07B40438}" srcId="{40DAD9DE-1B4E-4692-AC8D-D6CD188AE9C8}" destId="{8F930545-4313-4D04-94AD-59475B5B2B12}" srcOrd="2" destOrd="0" parTransId="{46AECBA3-C4CB-44C8-8AB8-060509DC5329}" sibTransId="{B4BFF82B-1009-4AB9-AE77-B2D8A6E3A82B}"/>
    <dgm:cxn modelId="{277509BA-A972-451C-9984-016E2909F1BB}" type="presOf" srcId="{8F930545-4313-4D04-94AD-59475B5B2B12}" destId="{BFAD726F-F6F9-4846-A66E-DF7E7FC891FA}" srcOrd="0" destOrd="0" presId="urn:microsoft.com/office/officeart/2005/8/layout/radial6"/>
    <dgm:cxn modelId="{F0A7F6C8-2A38-4900-ADDE-808E53B96241}" srcId="{40DAD9DE-1B4E-4692-AC8D-D6CD188AE9C8}" destId="{AB5FF0A2-397A-4FA8-B6BB-654CF6848B5C}" srcOrd="1" destOrd="0" parTransId="{8DBBD7CC-5D22-417F-AA1C-6CA5CD8C15D7}" sibTransId="{65DC82B3-F681-42CD-A2CB-FAA1562C2E83}"/>
    <dgm:cxn modelId="{03C637D6-C092-450C-BE53-F4C6B818FD59}" srcId="{40DAD9DE-1B4E-4692-AC8D-D6CD188AE9C8}" destId="{35B5C51A-1541-4BA0-9151-93B58CB42BF3}" srcOrd="5" destOrd="0" parTransId="{13559D58-A1F1-4A91-A0EC-9DFC43C9CA48}" sibTransId="{2E6F975C-29D6-4BC9-86E6-CBE8BFA467FD}"/>
    <dgm:cxn modelId="{7DC879DF-066B-4983-9ED5-BA365293981E}" srcId="{40DAD9DE-1B4E-4692-AC8D-D6CD188AE9C8}" destId="{8908BAD7-19BF-46C4-9EB1-DFC0FAB38BDD}" srcOrd="0" destOrd="0" parTransId="{8C6550B1-771D-4E87-B67C-3D5A3E0676E7}" sibTransId="{970F9BB3-3CD0-4728-BBD1-10D049653CFC}"/>
    <dgm:cxn modelId="{5B995C60-E57A-43E3-87F9-FC1C75B1B67D}" type="presParOf" srcId="{148E0861-60DB-4A9E-9842-DE1E38F782A6}" destId="{BD4E1A22-B67C-4D6A-A433-EC58D1CF04EA}" srcOrd="0" destOrd="0" presId="urn:microsoft.com/office/officeart/2005/8/layout/radial6"/>
    <dgm:cxn modelId="{5EE0B937-4196-425B-BC5E-6CFA257CF0C1}" type="presParOf" srcId="{148E0861-60DB-4A9E-9842-DE1E38F782A6}" destId="{93681AF6-A170-4D1B-B0FF-845C64DE0657}" srcOrd="1" destOrd="0" presId="urn:microsoft.com/office/officeart/2005/8/layout/radial6"/>
    <dgm:cxn modelId="{87806F2B-0A4B-4A90-9DEA-372DD46CBEAC}" type="presParOf" srcId="{148E0861-60DB-4A9E-9842-DE1E38F782A6}" destId="{7FD838E4-351B-4D9A-9F41-104B479C1ADE}" srcOrd="2" destOrd="0" presId="urn:microsoft.com/office/officeart/2005/8/layout/radial6"/>
    <dgm:cxn modelId="{9EA0840E-6A77-4219-8ACC-ABEE88E64CAF}" type="presParOf" srcId="{148E0861-60DB-4A9E-9842-DE1E38F782A6}" destId="{FF7B97D9-6E2E-4803-A45F-E900E66915DD}" srcOrd="3" destOrd="0" presId="urn:microsoft.com/office/officeart/2005/8/layout/radial6"/>
    <dgm:cxn modelId="{4121FA11-0E36-41AB-ACE6-1CC0DA20DEFC}" type="presParOf" srcId="{148E0861-60DB-4A9E-9842-DE1E38F782A6}" destId="{3135439E-6CD6-4376-9A36-C1F9D19CDDC9}" srcOrd="4" destOrd="0" presId="urn:microsoft.com/office/officeart/2005/8/layout/radial6"/>
    <dgm:cxn modelId="{6996EC5B-DA38-46D0-A70C-1ACC0895915B}" type="presParOf" srcId="{148E0861-60DB-4A9E-9842-DE1E38F782A6}" destId="{2630033A-7C18-4984-8489-A1E434C0BDE3}" srcOrd="5" destOrd="0" presId="urn:microsoft.com/office/officeart/2005/8/layout/radial6"/>
    <dgm:cxn modelId="{4146687A-6E94-435A-B89B-CB6CAA59F7AC}" type="presParOf" srcId="{148E0861-60DB-4A9E-9842-DE1E38F782A6}" destId="{AB7B55D6-4D77-4FC1-A764-0D82463788DA}" srcOrd="6" destOrd="0" presId="urn:microsoft.com/office/officeart/2005/8/layout/radial6"/>
    <dgm:cxn modelId="{BE8FCB6E-8026-4E6C-AE21-577E1FCF0034}" type="presParOf" srcId="{148E0861-60DB-4A9E-9842-DE1E38F782A6}" destId="{BFAD726F-F6F9-4846-A66E-DF7E7FC891FA}" srcOrd="7" destOrd="0" presId="urn:microsoft.com/office/officeart/2005/8/layout/radial6"/>
    <dgm:cxn modelId="{3E4613A5-0327-4798-A1B1-87DA77029748}" type="presParOf" srcId="{148E0861-60DB-4A9E-9842-DE1E38F782A6}" destId="{5C3CBAF3-2696-4885-9F11-DF784375158B}" srcOrd="8" destOrd="0" presId="urn:microsoft.com/office/officeart/2005/8/layout/radial6"/>
    <dgm:cxn modelId="{4CC3F8BD-9F11-4B19-8349-23D46D874E88}" type="presParOf" srcId="{148E0861-60DB-4A9E-9842-DE1E38F782A6}" destId="{A68FD14A-9F3F-4844-8BD9-5C4E8478FC72}" srcOrd="9" destOrd="0" presId="urn:microsoft.com/office/officeart/2005/8/layout/radial6"/>
    <dgm:cxn modelId="{44EB220D-52EE-45A5-B932-236F2491AA2D}" type="presParOf" srcId="{148E0861-60DB-4A9E-9842-DE1E38F782A6}" destId="{0E068D5F-F1F6-4772-A37C-6FED2A536B7D}" srcOrd="10" destOrd="0" presId="urn:microsoft.com/office/officeart/2005/8/layout/radial6"/>
    <dgm:cxn modelId="{C2CC2DA6-8245-4698-B507-BA67567166DD}" type="presParOf" srcId="{148E0861-60DB-4A9E-9842-DE1E38F782A6}" destId="{8DF74CBD-6DDC-4575-A680-EA95227CE862}" srcOrd="11" destOrd="0" presId="urn:microsoft.com/office/officeart/2005/8/layout/radial6"/>
    <dgm:cxn modelId="{62C934C5-073A-45C2-ABD0-D008A9580BA7}" type="presParOf" srcId="{148E0861-60DB-4A9E-9842-DE1E38F782A6}" destId="{3BC13698-1ADF-4FC2-B6AF-E269CE6844AE}" srcOrd="12" destOrd="0" presId="urn:microsoft.com/office/officeart/2005/8/layout/radial6"/>
    <dgm:cxn modelId="{9CCB4B4C-50B2-4512-B961-EA0FFB365C62}" type="presParOf" srcId="{148E0861-60DB-4A9E-9842-DE1E38F782A6}" destId="{3FCA5DC0-9C26-47EF-918D-EB4293BA5CF5}" srcOrd="13" destOrd="0" presId="urn:microsoft.com/office/officeart/2005/8/layout/radial6"/>
    <dgm:cxn modelId="{61B606C3-6A8B-4884-A741-D9D1570F5401}" type="presParOf" srcId="{148E0861-60DB-4A9E-9842-DE1E38F782A6}" destId="{1A293DFF-918E-40EB-ACC5-45CDA00136B6}" srcOrd="14" destOrd="0" presId="urn:microsoft.com/office/officeart/2005/8/layout/radial6"/>
    <dgm:cxn modelId="{F4F88753-FF90-417F-876C-A6F4F3D3F683}" type="presParOf" srcId="{148E0861-60DB-4A9E-9842-DE1E38F782A6}" destId="{E5673F5E-2EDA-4DD0-BDB0-D94E65B0E109}" srcOrd="15" destOrd="0" presId="urn:microsoft.com/office/officeart/2005/8/layout/radial6"/>
    <dgm:cxn modelId="{BE7FB0BC-4CD5-4FA7-B885-335D20B8A939}" type="presParOf" srcId="{148E0861-60DB-4A9E-9842-DE1E38F782A6}" destId="{BFAB0CC2-FD81-4F76-986D-CDCC8DE5D4E3}" srcOrd="16" destOrd="0" presId="urn:microsoft.com/office/officeart/2005/8/layout/radial6"/>
    <dgm:cxn modelId="{5F1126DC-5FE7-4655-A9BB-685F89E13617}" type="presParOf" srcId="{148E0861-60DB-4A9E-9842-DE1E38F782A6}" destId="{81FD8003-5755-44E8-B740-BD275C747575}" srcOrd="17" destOrd="0" presId="urn:microsoft.com/office/officeart/2005/8/layout/radial6"/>
    <dgm:cxn modelId="{E3E69BF2-9370-40B2-B80B-25DBE4720971}" type="presParOf" srcId="{148E0861-60DB-4A9E-9842-DE1E38F782A6}" destId="{C79825ED-BB9C-482A-BFC7-5A6145976D53}"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507AC1-E8C7-4831-A774-91DC522DAB80}" type="doc">
      <dgm:prSet loTypeId="urn:microsoft.com/office/officeart/2005/8/layout/venn1" loCatId="relationship" qsTypeId="urn:microsoft.com/office/officeart/2005/8/quickstyle/simple1" qsCatId="simple" csTypeId="urn:microsoft.com/office/officeart/2005/8/colors/accent1_2" csCatId="accent1" phldr="1"/>
      <dgm:spPr/>
    </dgm:pt>
    <dgm:pt modelId="{847E26DD-BBAA-48AE-8059-89B4F33AB212}">
      <dgm:prSet phldrT="[Texte]"/>
      <dgm:spPr>
        <a:noFill/>
        <a:ln w="44450">
          <a:solidFill>
            <a:srgbClr val="009BAC"/>
          </a:solidFill>
        </a:ln>
      </dgm:spPr>
      <dgm:t>
        <a:bodyPr/>
        <a:lstStyle/>
        <a:p>
          <a:r>
            <a:rPr lang="fr-FR" dirty="0"/>
            <a:t> </a:t>
          </a:r>
        </a:p>
      </dgm:t>
    </dgm:pt>
    <dgm:pt modelId="{DCE4C96E-C403-418E-8F63-D9B22E4BFB68}" type="parTrans" cxnId="{919C0BF4-8A50-4728-9D16-B17D8B2485BC}">
      <dgm:prSet/>
      <dgm:spPr/>
      <dgm:t>
        <a:bodyPr/>
        <a:lstStyle/>
        <a:p>
          <a:endParaRPr lang="fr-FR"/>
        </a:p>
      </dgm:t>
    </dgm:pt>
    <dgm:pt modelId="{8465799E-2B9E-414F-885B-30489B3D090B}" type="sibTrans" cxnId="{919C0BF4-8A50-4728-9D16-B17D8B2485BC}">
      <dgm:prSet/>
      <dgm:spPr/>
      <dgm:t>
        <a:bodyPr/>
        <a:lstStyle/>
        <a:p>
          <a:endParaRPr lang="fr-FR"/>
        </a:p>
      </dgm:t>
    </dgm:pt>
    <dgm:pt modelId="{0A4E20C9-D15B-4863-A025-73C6902924A7}">
      <dgm:prSet phldrT="[Texte]"/>
      <dgm:spPr>
        <a:noFill/>
        <a:ln w="44450">
          <a:solidFill>
            <a:srgbClr val="E50051"/>
          </a:solidFill>
        </a:ln>
      </dgm:spPr>
      <dgm:t>
        <a:bodyPr/>
        <a:lstStyle/>
        <a:p>
          <a:r>
            <a:rPr lang="fr-FR" dirty="0"/>
            <a:t> </a:t>
          </a:r>
        </a:p>
      </dgm:t>
    </dgm:pt>
    <dgm:pt modelId="{7552E861-BF88-48CE-AB3F-3B79B1F2E0AC}" type="parTrans" cxnId="{FED1D6D1-5A26-4AE2-ABD1-BE8754F7E0D1}">
      <dgm:prSet/>
      <dgm:spPr/>
      <dgm:t>
        <a:bodyPr/>
        <a:lstStyle/>
        <a:p>
          <a:endParaRPr lang="fr-FR"/>
        </a:p>
      </dgm:t>
    </dgm:pt>
    <dgm:pt modelId="{64AF335A-29A4-42D4-9110-9E9AF08C5BFE}" type="sibTrans" cxnId="{FED1D6D1-5A26-4AE2-ABD1-BE8754F7E0D1}">
      <dgm:prSet/>
      <dgm:spPr/>
      <dgm:t>
        <a:bodyPr/>
        <a:lstStyle/>
        <a:p>
          <a:endParaRPr lang="fr-FR"/>
        </a:p>
      </dgm:t>
    </dgm:pt>
    <dgm:pt modelId="{387783C9-1226-4234-B44B-1F015D91F3D6}">
      <dgm:prSet phldrT="[Texte]"/>
      <dgm:spPr>
        <a:noFill/>
        <a:ln w="44450">
          <a:solidFill>
            <a:srgbClr val="28367B"/>
          </a:solidFill>
        </a:ln>
      </dgm:spPr>
      <dgm:t>
        <a:bodyPr/>
        <a:lstStyle/>
        <a:p>
          <a:r>
            <a:rPr lang="fr-FR" dirty="0"/>
            <a:t> </a:t>
          </a:r>
        </a:p>
      </dgm:t>
    </dgm:pt>
    <dgm:pt modelId="{5BBF0066-556D-44B2-A404-0547397745B9}" type="sibTrans" cxnId="{3542E997-9AC7-4719-802D-1F45D1956A2C}">
      <dgm:prSet/>
      <dgm:spPr/>
      <dgm:t>
        <a:bodyPr/>
        <a:lstStyle/>
        <a:p>
          <a:endParaRPr lang="fr-FR"/>
        </a:p>
      </dgm:t>
    </dgm:pt>
    <dgm:pt modelId="{B6AEF2FB-C5F8-4D85-BA1E-BD4E0BCCC920}" type="parTrans" cxnId="{3542E997-9AC7-4719-802D-1F45D1956A2C}">
      <dgm:prSet/>
      <dgm:spPr/>
      <dgm:t>
        <a:bodyPr/>
        <a:lstStyle/>
        <a:p>
          <a:endParaRPr lang="fr-FR"/>
        </a:p>
      </dgm:t>
    </dgm:pt>
    <dgm:pt modelId="{341DAB6B-5026-4B88-8BA7-7A15449CFEE2}" type="pres">
      <dgm:prSet presAssocID="{23507AC1-E8C7-4831-A774-91DC522DAB80}" presName="compositeShape" presStyleCnt="0">
        <dgm:presLayoutVars>
          <dgm:chMax val="7"/>
          <dgm:dir/>
          <dgm:resizeHandles val="exact"/>
        </dgm:presLayoutVars>
      </dgm:prSet>
      <dgm:spPr/>
    </dgm:pt>
    <dgm:pt modelId="{E089F556-E2DF-4267-8D2B-8B88D26FDDE4}" type="pres">
      <dgm:prSet presAssocID="{847E26DD-BBAA-48AE-8059-89B4F33AB212}" presName="circ1" presStyleLbl="vennNode1" presStyleIdx="0" presStyleCnt="3" custScaleX="93392" custScaleY="92942" custLinFactNeighborY="-4333"/>
      <dgm:spPr/>
    </dgm:pt>
    <dgm:pt modelId="{0734A4F0-664F-46E6-AAA9-EF210D85F17B}" type="pres">
      <dgm:prSet presAssocID="{847E26DD-BBAA-48AE-8059-89B4F33AB212}" presName="circ1Tx" presStyleLbl="revTx" presStyleIdx="0" presStyleCnt="0">
        <dgm:presLayoutVars>
          <dgm:chMax val="0"/>
          <dgm:chPref val="0"/>
          <dgm:bulletEnabled val="1"/>
        </dgm:presLayoutVars>
      </dgm:prSet>
      <dgm:spPr/>
    </dgm:pt>
    <dgm:pt modelId="{90989810-E9A7-440D-B010-96F050B1B0AB}" type="pres">
      <dgm:prSet presAssocID="{0A4E20C9-D15B-4863-A025-73C6902924A7}" presName="circ2" presStyleLbl="vennNode1" presStyleIdx="1" presStyleCnt="3" custScaleX="95321" custScaleY="94290" custLinFactNeighborX="5421" custLinFactNeighborY="-28"/>
      <dgm:spPr/>
    </dgm:pt>
    <dgm:pt modelId="{9E2C9155-B81D-40CD-8A23-8ACF0C501BA8}" type="pres">
      <dgm:prSet presAssocID="{0A4E20C9-D15B-4863-A025-73C6902924A7}" presName="circ2Tx" presStyleLbl="revTx" presStyleIdx="0" presStyleCnt="0">
        <dgm:presLayoutVars>
          <dgm:chMax val="0"/>
          <dgm:chPref val="0"/>
          <dgm:bulletEnabled val="1"/>
        </dgm:presLayoutVars>
      </dgm:prSet>
      <dgm:spPr/>
    </dgm:pt>
    <dgm:pt modelId="{C41A22BB-B0A8-4B29-9386-EC5FDD2789F8}" type="pres">
      <dgm:prSet presAssocID="{387783C9-1226-4234-B44B-1F015D91F3D6}" presName="circ3" presStyleLbl="vennNode1" presStyleIdx="2" presStyleCnt="3" custScaleX="93114" custScaleY="93612" custLinFactNeighborX="-369" custLinFactNeighborY="1665"/>
      <dgm:spPr/>
    </dgm:pt>
    <dgm:pt modelId="{F95299A4-967E-4DB4-BDDD-FF1BBFB4800D}" type="pres">
      <dgm:prSet presAssocID="{387783C9-1226-4234-B44B-1F015D91F3D6}" presName="circ3Tx" presStyleLbl="revTx" presStyleIdx="0" presStyleCnt="0">
        <dgm:presLayoutVars>
          <dgm:chMax val="0"/>
          <dgm:chPref val="0"/>
          <dgm:bulletEnabled val="1"/>
        </dgm:presLayoutVars>
      </dgm:prSet>
      <dgm:spPr/>
    </dgm:pt>
  </dgm:ptLst>
  <dgm:cxnLst>
    <dgm:cxn modelId="{F9DB3F0A-D90B-4A5F-8DEE-3E7C34F24508}" type="presOf" srcId="{387783C9-1226-4234-B44B-1F015D91F3D6}" destId="{C41A22BB-B0A8-4B29-9386-EC5FDD2789F8}" srcOrd="0" destOrd="0" presId="urn:microsoft.com/office/officeart/2005/8/layout/venn1"/>
    <dgm:cxn modelId="{4F252718-7EB9-430B-A881-264672025BAF}" type="presOf" srcId="{0A4E20C9-D15B-4863-A025-73C6902924A7}" destId="{90989810-E9A7-440D-B010-96F050B1B0AB}" srcOrd="0" destOrd="0" presId="urn:microsoft.com/office/officeart/2005/8/layout/venn1"/>
    <dgm:cxn modelId="{AB3ED32B-893F-41ED-8427-7DD28F9F348C}" type="presOf" srcId="{387783C9-1226-4234-B44B-1F015D91F3D6}" destId="{F95299A4-967E-4DB4-BDDD-FF1BBFB4800D}" srcOrd="1" destOrd="0" presId="urn:microsoft.com/office/officeart/2005/8/layout/venn1"/>
    <dgm:cxn modelId="{B365DF6B-E723-49D5-B0DC-6F2BE056ED4B}" type="presOf" srcId="{23507AC1-E8C7-4831-A774-91DC522DAB80}" destId="{341DAB6B-5026-4B88-8BA7-7A15449CFEE2}" srcOrd="0" destOrd="0" presId="urn:microsoft.com/office/officeart/2005/8/layout/venn1"/>
    <dgm:cxn modelId="{C2510B6E-4006-4253-9B91-258E13347D13}" type="presOf" srcId="{0A4E20C9-D15B-4863-A025-73C6902924A7}" destId="{9E2C9155-B81D-40CD-8A23-8ACF0C501BA8}" srcOrd="1" destOrd="0" presId="urn:microsoft.com/office/officeart/2005/8/layout/venn1"/>
    <dgm:cxn modelId="{BEA1287E-A6FA-4BB0-BC9D-2293A398B57F}" type="presOf" srcId="{847E26DD-BBAA-48AE-8059-89B4F33AB212}" destId="{0734A4F0-664F-46E6-AAA9-EF210D85F17B}" srcOrd="1" destOrd="0" presId="urn:microsoft.com/office/officeart/2005/8/layout/venn1"/>
    <dgm:cxn modelId="{3542E997-9AC7-4719-802D-1F45D1956A2C}" srcId="{23507AC1-E8C7-4831-A774-91DC522DAB80}" destId="{387783C9-1226-4234-B44B-1F015D91F3D6}" srcOrd="2" destOrd="0" parTransId="{B6AEF2FB-C5F8-4D85-BA1E-BD4E0BCCC920}" sibTransId="{5BBF0066-556D-44B2-A404-0547397745B9}"/>
    <dgm:cxn modelId="{C066C69D-DEC9-47DE-BE70-ECA0ECA70B63}" type="presOf" srcId="{847E26DD-BBAA-48AE-8059-89B4F33AB212}" destId="{E089F556-E2DF-4267-8D2B-8B88D26FDDE4}" srcOrd="0" destOrd="0" presId="urn:microsoft.com/office/officeart/2005/8/layout/venn1"/>
    <dgm:cxn modelId="{FED1D6D1-5A26-4AE2-ABD1-BE8754F7E0D1}" srcId="{23507AC1-E8C7-4831-A774-91DC522DAB80}" destId="{0A4E20C9-D15B-4863-A025-73C6902924A7}" srcOrd="1" destOrd="0" parTransId="{7552E861-BF88-48CE-AB3F-3B79B1F2E0AC}" sibTransId="{64AF335A-29A4-42D4-9110-9E9AF08C5BFE}"/>
    <dgm:cxn modelId="{919C0BF4-8A50-4728-9D16-B17D8B2485BC}" srcId="{23507AC1-E8C7-4831-A774-91DC522DAB80}" destId="{847E26DD-BBAA-48AE-8059-89B4F33AB212}" srcOrd="0" destOrd="0" parTransId="{DCE4C96E-C403-418E-8F63-D9B22E4BFB68}" sibTransId="{8465799E-2B9E-414F-885B-30489B3D090B}"/>
    <dgm:cxn modelId="{59D66A3C-4E8E-4EAB-A91B-D964397DB5CF}" type="presParOf" srcId="{341DAB6B-5026-4B88-8BA7-7A15449CFEE2}" destId="{E089F556-E2DF-4267-8D2B-8B88D26FDDE4}" srcOrd="0" destOrd="0" presId="urn:microsoft.com/office/officeart/2005/8/layout/venn1"/>
    <dgm:cxn modelId="{20675554-7F39-44F8-9207-8F01B68514E2}" type="presParOf" srcId="{341DAB6B-5026-4B88-8BA7-7A15449CFEE2}" destId="{0734A4F0-664F-46E6-AAA9-EF210D85F17B}" srcOrd="1" destOrd="0" presId="urn:microsoft.com/office/officeart/2005/8/layout/venn1"/>
    <dgm:cxn modelId="{3FFFB9CB-36B3-4B9A-9524-F49CC8925319}" type="presParOf" srcId="{341DAB6B-5026-4B88-8BA7-7A15449CFEE2}" destId="{90989810-E9A7-440D-B010-96F050B1B0AB}" srcOrd="2" destOrd="0" presId="urn:microsoft.com/office/officeart/2005/8/layout/venn1"/>
    <dgm:cxn modelId="{DAD4CD39-95C3-4CAC-87C9-5AF471621B49}" type="presParOf" srcId="{341DAB6B-5026-4B88-8BA7-7A15449CFEE2}" destId="{9E2C9155-B81D-40CD-8A23-8ACF0C501BA8}" srcOrd="3" destOrd="0" presId="urn:microsoft.com/office/officeart/2005/8/layout/venn1"/>
    <dgm:cxn modelId="{6B1EABB4-8387-4128-A29C-450AC4333A66}" type="presParOf" srcId="{341DAB6B-5026-4B88-8BA7-7A15449CFEE2}" destId="{C41A22BB-B0A8-4B29-9386-EC5FDD2789F8}" srcOrd="4" destOrd="0" presId="urn:microsoft.com/office/officeart/2005/8/layout/venn1"/>
    <dgm:cxn modelId="{BF10B348-CD90-447A-A6C6-2F38A80F74F9}" type="presParOf" srcId="{341DAB6B-5026-4B88-8BA7-7A15449CFEE2}" destId="{F95299A4-967E-4DB4-BDDD-FF1BBFB4800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825ED-BB9C-482A-BFC7-5A6145976D53}">
      <dsp:nvSpPr>
        <dsp:cNvPr id="0" name=""/>
        <dsp:cNvSpPr/>
      </dsp:nvSpPr>
      <dsp:spPr>
        <a:xfrm>
          <a:off x="2171614" y="609508"/>
          <a:ext cx="4281327" cy="4281327"/>
        </a:xfrm>
        <a:prstGeom prst="blockArc">
          <a:avLst>
            <a:gd name="adj1" fmla="val 12573138"/>
            <a:gd name="adj2" fmla="val 16184299"/>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73F5E-2EDA-4DD0-BDB0-D94E65B0E109}">
      <dsp:nvSpPr>
        <dsp:cNvPr id="0" name=""/>
        <dsp:cNvSpPr/>
      </dsp:nvSpPr>
      <dsp:spPr>
        <a:xfrm>
          <a:off x="2120228" y="695294"/>
          <a:ext cx="4281327" cy="4281327"/>
        </a:xfrm>
        <a:prstGeom prst="blockArc">
          <a:avLst>
            <a:gd name="adj1" fmla="val 9160605"/>
            <a:gd name="adj2" fmla="val 12737461"/>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C13698-1ADF-4FC2-B6AF-E269CE6844AE}">
      <dsp:nvSpPr>
        <dsp:cNvPr id="0" name=""/>
        <dsp:cNvSpPr/>
      </dsp:nvSpPr>
      <dsp:spPr>
        <a:xfrm>
          <a:off x="2074411" y="611373"/>
          <a:ext cx="4281327" cy="4281327"/>
        </a:xfrm>
        <a:prstGeom prst="blockArc">
          <a:avLst>
            <a:gd name="adj1" fmla="val 5255946"/>
            <a:gd name="adj2" fmla="val 900349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FD14A-9F3F-4844-8BD9-5C4E8478FC72}">
      <dsp:nvSpPr>
        <dsp:cNvPr id="0" name=""/>
        <dsp:cNvSpPr/>
      </dsp:nvSpPr>
      <dsp:spPr>
        <a:xfrm>
          <a:off x="2162068" y="609537"/>
          <a:ext cx="4281327" cy="4281327"/>
        </a:xfrm>
        <a:prstGeom prst="blockArc">
          <a:avLst>
            <a:gd name="adj1" fmla="val 1800006"/>
            <a:gd name="adj2" fmla="val 5400017"/>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7B55D6-4D77-4FC1-A764-0D82463788DA}">
      <dsp:nvSpPr>
        <dsp:cNvPr id="0" name=""/>
        <dsp:cNvSpPr/>
      </dsp:nvSpPr>
      <dsp:spPr>
        <a:xfrm>
          <a:off x="2162070" y="609534"/>
          <a:ext cx="4281327" cy="4281327"/>
        </a:xfrm>
        <a:prstGeom prst="blockArc">
          <a:avLst>
            <a:gd name="adj1" fmla="val 19799987"/>
            <a:gd name="adj2" fmla="val 1800013"/>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B97D9-6E2E-4803-A45F-E900E66915DD}">
      <dsp:nvSpPr>
        <dsp:cNvPr id="0" name=""/>
        <dsp:cNvSpPr/>
      </dsp:nvSpPr>
      <dsp:spPr>
        <a:xfrm>
          <a:off x="2162068" y="609530"/>
          <a:ext cx="4281327" cy="4281327"/>
        </a:xfrm>
        <a:prstGeom prst="blockArc">
          <a:avLst>
            <a:gd name="adj1" fmla="val 16199983"/>
            <a:gd name="adj2" fmla="val 19799994"/>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E1A22-B67C-4D6A-A433-EC58D1CF04EA}">
      <dsp:nvSpPr>
        <dsp:cNvPr id="0" name=""/>
        <dsp:cNvSpPr/>
      </dsp:nvSpPr>
      <dsp:spPr>
        <a:xfrm>
          <a:off x="3562834" y="2113892"/>
          <a:ext cx="1302360" cy="1272610"/>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Chercheurs, personnels et équipes de recherche</a:t>
          </a:r>
        </a:p>
      </dsp:txBody>
      <dsp:txXfrm>
        <a:off x="3753560" y="2300261"/>
        <a:ext cx="920908" cy="899872"/>
      </dsp:txXfrm>
    </dsp:sp>
    <dsp:sp modelId="{93681AF6-A170-4D1B-B0FF-845C64DE0657}">
      <dsp:nvSpPr>
        <dsp:cNvPr id="0" name=""/>
        <dsp:cNvSpPr/>
      </dsp:nvSpPr>
      <dsp:spPr>
        <a:xfrm>
          <a:off x="3711036" y="68521"/>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Partenaires et financeurs</a:t>
          </a:r>
        </a:p>
      </dsp:txBody>
      <dsp:txXfrm>
        <a:off x="3884337" y="241164"/>
        <a:ext cx="836768" cy="833591"/>
      </dsp:txXfrm>
    </dsp:sp>
    <dsp:sp modelId="{3135439E-6CD6-4376-9A36-C1F9D19CDDC9}">
      <dsp:nvSpPr>
        <dsp:cNvPr id="0" name=""/>
        <dsp:cNvSpPr/>
      </dsp:nvSpPr>
      <dsp:spPr>
        <a:xfrm>
          <a:off x="5522973" y="1114635"/>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Établisse-ment</a:t>
          </a:r>
        </a:p>
      </dsp:txBody>
      <dsp:txXfrm>
        <a:off x="5696274" y="1287278"/>
        <a:ext cx="836768" cy="833591"/>
      </dsp:txXfrm>
    </dsp:sp>
    <dsp:sp modelId="{BFAD726F-F6F9-4846-A66E-DF7E7FC891FA}">
      <dsp:nvSpPr>
        <dsp:cNvPr id="0" name=""/>
        <dsp:cNvSpPr/>
      </dsp:nvSpPr>
      <dsp:spPr>
        <a:xfrm>
          <a:off x="5522973" y="3206882"/>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Maisons d’édition</a:t>
          </a:r>
        </a:p>
      </dsp:txBody>
      <dsp:txXfrm>
        <a:off x="5696274" y="3379525"/>
        <a:ext cx="836768" cy="833591"/>
      </dsp:txXfrm>
    </dsp:sp>
    <dsp:sp modelId="{0E068D5F-F1F6-4772-A37C-6FED2A536B7D}">
      <dsp:nvSpPr>
        <dsp:cNvPr id="0" name=""/>
        <dsp:cNvSpPr/>
      </dsp:nvSpPr>
      <dsp:spPr>
        <a:xfrm>
          <a:off x="3670974" y="4219418"/>
          <a:ext cx="1263495" cy="1246033"/>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Agences d’évaluation</a:t>
          </a:r>
        </a:p>
      </dsp:txBody>
      <dsp:txXfrm>
        <a:off x="3856009" y="4401895"/>
        <a:ext cx="893425" cy="881079"/>
      </dsp:txXfrm>
    </dsp:sp>
    <dsp:sp modelId="{3FCA5DC0-9C26-47EF-918D-EB4293BA5CF5}">
      <dsp:nvSpPr>
        <dsp:cNvPr id="0" name=""/>
        <dsp:cNvSpPr/>
      </dsp:nvSpPr>
      <dsp:spPr>
        <a:xfrm>
          <a:off x="1810401" y="3206876"/>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Pouvoirs publics </a:t>
          </a:r>
        </a:p>
      </dsp:txBody>
      <dsp:txXfrm>
        <a:off x="1983702" y="3379519"/>
        <a:ext cx="836768" cy="833591"/>
      </dsp:txXfrm>
    </dsp:sp>
    <dsp:sp modelId="{BFAB0CC2-FD81-4F76-986D-CDCC8DE5D4E3}">
      <dsp:nvSpPr>
        <dsp:cNvPr id="0" name=""/>
        <dsp:cNvSpPr/>
      </dsp:nvSpPr>
      <dsp:spPr>
        <a:xfrm>
          <a:off x="1900545" y="1128806"/>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Médias Grand Public</a:t>
          </a:r>
        </a:p>
      </dsp:txBody>
      <dsp:txXfrm>
        <a:off x="2073846" y="1301449"/>
        <a:ext cx="836768" cy="833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825ED-BB9C-482A-BFC7-5A6145976D53}">
      <dsp:nvSpPr>
        <dsp:cNvPr id="0" name=""/>
        <dsp:cNvSpPr/>
      </dsp:nvSpPr>
      <dsp:spPr>
        <a:xfrm>
          <a:off x="2171614" y="609508"/>
          <a:ext cx="4281327" cy="4281327"/>
        </a:xfrm>
        <a:prstGeom prst="blockArc">
          <a:avLst>
            <a:gd name="adj1" fmla="val 12573138"/>
            <a:gd name="adj2" fmla="val 16184299"/>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73F5E-2EDA-4DD0-BDB0-D94E65B0E109}">
      <dsp:nvSpPr>
        <dsp:cNvPr id="0" name=""/>
        <dsp:cNvSpPr/>
      </dsp:nvSpPr>
      <dsp:spPr>
        <a:xfrm>
          <a:off x="2120228" y="695294"/>
          <a:ext cx="4281327" cy="4281327"/>
        </a:xfrm>
        <a:prstGeom prst="blockArc">
          <a:avLst>
            <a:gd name="adj1" fmla="val 9160605"/>
            <a:gd name="adj2" fmla="val 12737461"/>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C13698-1ADF-4FC2-B6AF-E269CE6844AE}">
      <dsp:nvSpPr>
        <dsp:cNvPr id="0" name=""/>
        <dsp:cNvSpPr/>
      </dsp:nvSpPr>
      <dsp:spPr>
        <a:xfrm>
          <a:off x="2074411" y="611373"/>
          <a:ext cx="4281327" cy="4281327"/>
        </a:xfrm>
        <a:prstGeom prst="blockArc">
          <a:avLst>
            <a:gd name="adj1" fmla="val 5255946"/>
            <a:gd name="adj2" fmla="val 900349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FD14A-9F3F-4844-8BD9-5C4E8478FC72}">
      <dsp:nvSpPr>
        <dsp:cNvPr id="0" name=""/>
        <dsp:cNvSpPr/>
      </dsp:nvSpPr>
      <dsp:spPr>
        <a:xfrm>
          <a:off x="2162068" y="609537"/>
          <a:ext cx="4281327" cy="4281327"/>
        </a:xfrm>
        <a:prstGeom prst="blockArc">
          <a:avLst>
            <a:gd name="adj1" fmla="val 1800006"/>
            <a:gd name="adj2" fmla="val 5400017"/>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7B55D6-4D77-4FC1-A764-0D82463788DA}">
      <dsp:nvSpPr>
        <dsp:cNvPr id="0" name=""/>
        <dsp:cNvSpPr/>
      </dsp:nvSpPr>
      <dsp:spPr>
        <a:xfrm>
          <a:off x="2162070" y="609534"/>
          <a:ext cx="4281327" cy="4281327"/>
        </a:xfrm>
        <a:prstGeom prst="blockArc">
          <a:avLst>
            <a:gd name="adj1" fmla="val 19799987"/>
            <a:gd name="adj2" fmla="val 1800013"/>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B97D9-6E2E-4803-A45F-E900E66915DD}">
      <dsp:nvSpPr>
        <dsp:cNvPr id="0" name=""/>
        <dsp:cNvSpPr/>
      </dsp:nvSpPr>
      <dsp:spPr>
        <a:xfrm>
          <a:off x="2162068" y="609530"/>
          <a:ext cx="4281327" cy="4281327"/>
        </a:xfrm>
        <a:prstGeom prst="blockArc">
          <a:avLst>
            <a:gd name="adj1" fmla="val 16199983"/>
            <a:gd name="adj2" fmla="val 19799994"/>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E1A22-B67C-4D6A-A433-EC58D1CF04EA}">
      <dsp:nvSpPr>
        <dsp:cNvPr id="0" name=""/>
        <dsp:cNvSpPr/>
      </dsp:nvSpPr>
      <dsp:spPr>
        <a:xfrm>
          <a:off x="3562834" y="2113892"/>
          <a:ext cx="1302360" cy="1272610"/>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Chercheurs, personnels et équipes de recherche</a:t>
          </a:r>
        </a:p>
      </dsp:txBody>
      <dsp:txXfrm>
        <a:off x="3753560" y="2300261"/>
        <a:ext cx="920908" cy="899872"/>
      </dsp:txXfrm>
    </dsp:sp>
    <dsp:sp modelId="{93681AF6-A170-4D1B-B0FF-845C64DE0657}">
      <dsp:nvSpPr>
        <dsp:cNvPr id="0" name=""/>
        <dsp:cNvSpPr/>
      </dsp:nvSpPr>
      <dsp:spPr>
        <a:xfrm>
          <a:off x="3711036" y="68521"/>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Partenaires et financeurs</a:t>
          </a:r>
        </a:p>
      </dsp:txBody>
      <dsp:txXfrm>
        <a:off x="3884337" y="241164"/>
        <a:ext cx="836768" cy="833591"/>
      </dsp:txXfrm>
    </dsp:sp>
    <dsp:sp modelId="{3135439E-6CD6-4376-9A36-C1F9D19CDDC9}">
      <dsp:nvSpPr>
        <dsp:cNvPr id="0" name=""/>
        <dsp:cNvSpPr/>
      </dsp:nvSpPr>
      <dsp:spPr>
        <a:xfrm>
          <a:off x="5522973" y="1114635"/>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Établisse-ment</a:t>
          </a:r>
        </a:p>
      </dsp:txBody>
      <dsp:txXfrm>
        <a:off x="5696274" y="1287278"/>
        <a:ext cx="836768" cy="833591"/>
      </dsp:txXfrm>
    </dsp:sp>
    <dsp:sp modelId="{BFAD726F-F6F9-4846-A66E-DF7E7FC891FA}">
      <dsp:nvSpPr>
        <dsp:cNvPr id="0" name=""/>
        <dsp:cNvSpPr/>
      </dsp:nvSpPr>
      <dsp:spPr>
        <a:xfrm>
          <a:off x="5522973" y="3206882"/>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Maisons d’édition</a:t>
          </a:r>
        </a:p>
      </dsp:txBody>
      <dsp:txXfrm>
        <a:off x="5696274" y="3379525"/>
        <a:ext cx="836768" cy="833591"/>
      </dsp:txXfrm>
    </dsp:sp>
    <dsp:sp modelId="{0E068D5F-F1F6-4772-A37C-6FED2A536B7D}">
      <dsp:nvSpPr>
        <dsp:cNvPr id="0" name=""/>
        <dsp:cNvSpPr/>
      </dsp:nvSpPr>
      <dsp:spPr>
        <a:xfrm>
          <a:off x="3670974" y="4219418"/>
          <a:ext cx="1263495" cy="1246033"/>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Agences d’évaluation</a:t>
          </a:r>
        </a:p>
      </dsp:txBody>
      <dsp:txXfrm>
        <a:off x="3856009" y="4401895"/>
        <a:ext cx="893425" cy="881079"/>
      </dsp:txXfrm>
    </dsp:sp>
    <dsp:sp modelId="{3FCA5DC0-9C26-47EF-918D-EB4293BA5CF5}">
      <dsp:nvSpPr>
        <dsp:cNvPr id="0" name=""/>
        <dsp:cNvSpPr/>
      </dsp:nvSpPr>
      <dsp:spPr>
        <a:xfrm>
          <a:off x="1810401" y="3206876"/>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Pouvoirs publics </a:t>
          </a:r>
        </a:p>
      </dsp:txBody>
      <dsp:txXfrm>
        <a:off x="1983702" y="3379519"/>
        <a:ext cx="836768" cy="833591"/>
      </dsp:txXfrm>
    </dsp:sp>
    <dsp:sp modelId="{BFAB0CC2-FD81-4F76-986D-CDCC8DE5D4E3}">
      <dsp:nvSpPr>
        <dsp:cNvPr id="0" name=""/>
        <dsp:cNvSpPr/>
      </dsp:nvSpPr>
      <dsp:spPr>
        <a:xfrm>
          <a:off x="1900545" y="1128806"/>
          <a:ext cx="1183370" cy="1178877"/>
        </a:xfrm>
        <a:prstGeom prst="ellipse">
          <a:avLst/>
        </a:prstGeom>
        <a:solidFill>
          <a:srgbClr val="0099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Médias Grand Public</a:t>
          </a:r>
        </a:p>
      </dsp:txBody>
      <dsp:txXfrm>
        <a:off x="2073846" y="1301449"/>
        <a:ext cx="836768" cy="833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9F556-E2DF-4267-8D2B-8B88D26FDDE4}">
      <dsp:nvSpPr>
        <dsp:cNvPr id="0" name=""/>
        <dsp:cNvSpPr/>
      </dsp:nvSpPr>
      <dsp:spPr>
        <a:xfrm>
          <a:off x="2643399" y="43560"/>
          <a:ext cx="4317123" cy="4296322"/>
        </a:xfrm>
        <a:prstGeom prst="ellipse">
          <a:avLst/>
        </a:prstGeom>
        <a:noFill/>
        <a:ln w="44450" cap="flat" cmpd="sng" algn="ctr">
          <a:solidFill>
            <a:srgbClr val="009BAC"/>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3219015" y="795416"/>
        <a:ext cx="3165890" cy="1933344"/>
      </dsp:txXfrm>
    </dsp:sp>
    <dsp:sp modelId="{90989810-E9A7-440D-B010-96F050B1B0AB}">
      <dsp:nvSpPr>
        <dsp:cNvPr id="0" name=""/>
        <dsp:cNvSpPr/>
      </dsp:nvSpPr>
      <dsp:spPr>
        <a:xfrm>
          <a:off x="4517387" y="3100521"/>
          <a:ext cx="4406293" cy="4358634"/>
        </a:xfrm>
        <a:prstGeom prst="ellipse">
          <a:avLst/>
        </a:prstGeom>
        <a:noFill/>
        <a:ln w="44450" cap="flat" cmpd="sng" algn="ctr">
          <a:solidFill>
            <a:srgbClr val="E5005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5864978" y="4226501"/>
        <a:ext cx="2643776" cy="2397249"/>
      </dsp:txXfrm>
    </dsp:sp>
    <dsp:sp modelId="{C41A22BB-B0A8-4B29-9386-EC5FDD2789F8}">
      <dsp:nvSpPr>
        <dsp:cNvPr id="0" name=""/>
        <dsp:cNvSpPr/>
      </dsp:nvSpPr>
      <dsp:spPr>
        <a:xfrm>
          <a:off x="964785" y="3194452"/>
          <a:ext cx="4304273" cy="4327293"/>
        </a:xfrm>
        <a:prstGeom prst="ellipse">
          <a:avLst/>
        </a:prstGeom>
        <a:noFill/>
        <a:ln w="44450" cap="flat" cmpd="sng" algn="ctr">
          <a:solidFill>
            <a:srgbClr val="28367B"/>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1370104" y="4312336"/>
        <a:ext cx="2582563" cy="23800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hape 116"/>
          <p:cNvSpPr>
            <a:spLocks noGrp="1" noRot="1" noChangeAspect="1"/>
          </p:cNvSpPr>
          <p:nvPr>
            <p:ph type="sldImg"/>
          </p:nvPr>
        </p:nvSpPr>
        <p:spPr bwMode="auto">
          <a:xfrm>
            <a:off x="1143000" y="685800"/>
            <a:ext cx="4572000" cy="3429000"/>
          </a:xfrm>
          <a:prstGeom prst="rect">
            <a:avLst/>
          </a:prstGeom>
          <a:noFill/>
          <a:ln w="9525">
            <a:noFill/>
            <a:miter lim="800000"/>
            <a:headEnd/>
            <a:tailEnd/>
          </a:ln>
        </p:spPr>
      </p:sp>
      <p:sp>
        <p:nvSpPr>
          <p:cNvPr id="14339" name="Shape 117"/>
          <p:cNvSpPr>
            <a:spLocks noGrp="1"/>
          </p:cNvSpPr>
          <p:nvPr>
            <p:ph type="body" sz="quarter" idx="1"/>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fr-FR">
              <a:sym typeface="Helvetica Neu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Texte du titre</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10"/>
          </p:nvPr>
        </p:nvSpPr>
        <p:spPr>
          <a:ln/>
        </p:spPr>
        <p:txBody>
          <a:bodyPr/>
          <a:lstStyle>
            <a:lvl1pPr>
              <a:defRPr/>
            </a:lvl1pPr>
          </a:lstStyle>
          <a:p>
            <a:pPr>
              <a:defRPr/>
            </a:pPr>
            <a:fld id="{934D489B-B919-44AD-8E88-34F7E8BDBB23}" type="slidenum">
              <a:rPr/>
              <a:pPr>
                <a:def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pPr lvl="0"/>
            <a:endParaRPr noProof="0">
              <a:sym typeface="Helvetica Light"/>
            </a:endParaRPr>
          </a:p>
        </p:txBody>
      </p:sp>
      <p:sp>
        <p:nvSpPr>
          <p:cNvPr id="3" name="Shape 4"/>
          <p:cNvSpPr>
            <a:spLocks noGrp="1"/>
          </p:cNvSpPr>
          <p:nvPr>
            <p:ph type="sldNum" sz="quarter" idx="14"/>
          </p:nvPr>
        </p:nvSpPr>
        <p:spPr>
          <a:ln/>
        </p:spPr>
        <p:txBody>
          <a:bodyPr/>
          <a:lstStyle>
            <a:lvl1pPr>
              <a:defRPr/>
            </a:lvl1pPr>
          </a:lstStyle>
          <a:p>
            <a:pPr>
              <a:defRPr/>
            </a:pPr>
            <a:fld id="{6D1B4FF1-97F9-4DCE-9C3C-3C1EF9110826}" type="slidenum">
              <a:rPr/>
              <a:pPr>
                <a:def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2" name="Shape 4"/>
          <p:cNvSpPr>
            <a:spLocks noGrp="1"/>
          </p:cNvSpPr>
          <p:nvPr>
            <p:ph type="sldNum" sz="quarter" idx="10"/>
          </p:nvPr>
        </p:nvSpPr>
        <p:spPr>
          <a:ln/>
        </p:spPr>
        <p:txBody>
          <a:bodyPr/>
          <a:lstStyle>
            <a:lvl1pPr>
              <a:defRPr/>
            </a:lvl1pPr>
          </a:lstStyle>
          <a:p>
            <a:pPr>
              <a:defRPr/>
            </a:pPr>
            <a:fld id="{2BE9E6AF-9E45-40FE-8EA9-1D00FE3BF727}" type="slidenum">
              <a:rPr/>
              <a:pPr>
                <a:def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54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pPr lvl="0"/>
            <a:endParaRPr noProof="0">
              <a:sym typeface="Helvetica Light"/>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Texte du titre</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5" name="Shape 23"/>
          <p:cNvSpPr>
            <a:spLocks noGrp="1"/>
          </p:cNvSpPr>
          <p:nvPr>
            <p:ph type="sldNum" sz="quarter" idx="14"/>
          </p:nvPr>
        </p:nvSpPr>
        <p:spPr>
          <a:xfrm>
            <a:off x="6311900" y="9245600"/>
            <a:ext cx="368300" cy="381000"/>
          </a:xfrm>
        </p:spPr>
        <p:txBody>
          <a:bodyPr/>
          <a:lstStyle>
            <a:lvl1pPr>
              <a:defRPr/>
            </a:lvl1pPr>
          </a:lstStyle>
          <a:p>
            <a:pPr>
              <a:defRPr/>
            </a:pPr>
            <a:fld id="{FDA01821-08E6-4B37-85D5-305361E3373A}" type="slidenum">
              <a:rPr/>
              <a:pPr>
                <a:def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Texte du titre</a:t>
            </a:r>
          </a:p>
        </p:txBody>
      </p:sp>
      <p:sp>
        <p:nvSpPr>
          <p:cNvPr id="3" name="Shape 4"/>
          <p:cNvSpPr>
            <a:spLocks noGrp="1"/>
          </p:cNvSpPr>
          <p:nvPr>
            <p:ph type="sldNum" sz="quarter" idx="10"/>
          </p:nvPr>
        </p:nvSpPr>
        <p:spPr>
          <a:ln/>
        </p:spPr>
        <p:txBody>
          <a:bodyPr/>
          <a:lstStyle>
            <a:lvl1pPr>
              <a:defRPr/>
            </a:lvl1pPr>
          </a:lstStyle>
          <a:p>
            <a:pPr>
              <a:defRPr/>
            </a:pPr>
            <a:fld id="{97B97E52-88AC-4441-852B-34F7318A2CF1}" type="slidenum">
              <a:rPr/>
              <a:pPr>
                <a:def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pPr lvl="0"/>
            <a:endParaRPr noProof="0">
              <a:sym typeface="Helvetica Light"/>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Texte du titre</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5" name="Shape 4"/>
          <p:cNvSpPr>
            <a:spLocks noGrp="1"/>
          </p:cNvSpPr>
          <p:nvPr>
            <p:ph type="sldNum" sz="quarter" idx="14"/>
          </p:nvPr>
        </p:nvSpPr>
        <p:spPr>
          <a:ln/>
        </p:spPr>
        <p:txBody>
          <a:bodyPr/>
          <a:lstStyle>
            <a:lvl1pPr>
              <a:defRPr/>
            </a:lvl1pPr>
          </a:lstStyle>
          <a:p>
            <a:pPr>
              <a:defRPr/>
            </a:pPr>
            <a:fld id="{4245E662-B5B2-4BB0-8D7A-6E089F36D0C0}" type="slidenum">
              <a:rPr/>
              <a:pPr>
                <a:def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Texte du titre</a:t>
            </a:r>
          </a:p>
        </p:txBody>
      </p:sp>
      <p:sp>
        <p:nvSpPr>
          <p:cNvPr id="3" name="Shape 4"/>
          <p:cNvSpPr>
            <a:spLocks noGrp="1"/>
          </p:cNvSpPr>
          <p:nvPr>
            <p:ph type="sldNum" sz="quarter" idx="10"/>
          </p:nvPr>
        </p:nvSpPr>
        <p:spPr>
          <a:ln/>
        </p:spPr>
        <p:txBody>
          <a:bodyPr/>
          <a:lstStyle>
            <a:lvl1pPr>
              <a:defRPr/>
            </a:lvl1pPr>
          </a:lstStyle>
          <a:p>
            <a:pPr>
              <a:defRPr/>
            </a:pPr>
            <a:fld id="{2560FE60-A609-45C0-BDA4-225D5CC73671}" type="slidenum">
              <a:rPr/>
              <a:pPr>
                <a:def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pPr lvl="0"/>
            <a:endParaRPr noProof="0">
              <a:sym typeface="Helvetica Light"/>
            </a:endParaRPr>
          </a:p>
        </p:txBody>
      </p:sp>
      <p:sp>
        <p:nvSpPr>
          <p:cNvPr id="66" name="Shape 66"/>
          <p:cNvSpPr>
            <a:spLocks noGrp="1"/>
          </p:cNvSpPr>
          <p:nvPr>
            <p:ph type="title"/>
          </p:nvPr>
        </p:nvSpPr>
        <p:spPr>
          <a:prstGeom prst="rect">
            <a:avLst/>
          </a:prstGeom>
        </p:spPr>
        <p:txBody>
          <a:bodyPr/>
          <a:lstStyle/>
          <a:p>
            <a:r>
              <a:t>Texte du titre</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Texte niveau 1</a:t>
            </a:r>
          </a:p>
          <a:p>
            <a:pPr lvl="1"/>
            <a:r>
              <a:t>Texte niveau 2</a:t>
            </a:r>
          </a:p>
          <a:p>
            <a:pPr lvl="2"/>
            <a:r>
              <a:t>Texte niveau 3</a:t>
            </a:r>
          </a:p>
          <a:p>
            <a:pPr lvl="3"/>
            <a:r>
              <a:t>Texte niveau 4</a:t>
            </a:r>
          </a:p>
          <a:p>
            <a:pPr lvl="4"/>
            <a:r>
              <a:t>Texte niveau 5</a:t>
            </a:r>
          </a:p>
        </p:txBody>
      </p:sp>
      <p:sp>
        <p:nvSpPr>
          <p:cNvPr id="5" name="Shape 4"/>
          <p:cNvSpPr>
            <a:spLocks noGrp="1"/>
          </p:cNvSpPr>
          <p:nvPr>
            <p:ph type="sldNum" sz="quarter" idx="14"/>
          </p:nvPr>
        </p:nvSpPr>
        <p:spPr>
          <a:ln/>
        </p:spPr>
        <p:txBody>
          <a:bodyPr/>
          <a:lstStyle>
            <a:lvl1pPr>
              <a:defRPr/>
            </a:lvl1pPr>
          </a:lstStyle>
          <a:p>
            <a:pPr>
              <a:defRPr/>
            </a:pPr>
            <a:fld id="{498AA332-B2D3-406F-9488-AC49C18BF9A5}" type="slidenum">
              <a:rPr/>
              <a:pPr>
                <a:def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 name="Shape 4"/>
          <p:cNvSpPr>
            <a:spLocks noGrp="1"/>
          </p:cNvSpPr>
          <p:nvPr>
            <p:ph type="sldNum" sz="quarter" idx="10"/>
          </p:nvPr>
        </p:nvSpPr>
        <p:spPr>
          <a:ln/>
        </p:spPr>
        <p:txBody>
          <a:bodyPr/>
          <a:lstStyle>
            <a:lvl1pPr>
              <a:defRPr/>
            </a:lvl1pPr>
          </a:lstStyle>
          <a:p>
            <a:pPr>
              <a:defRPr/>
            </a:pPr>
            <a:fld id="{9C0F99AD-9807-4DF4-824F-273D2EAD04A4}" type="slidenum">
              <a:rPr/>
              <a:pPr>
                <a:def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pPr lvl="0"/>
            <a:endParaRPr noProof="0">
              <a:sym typeface="Helvetica Light"/>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pPr lvl="0"/>
            <a:endParaRPr noProof="0">
              <a:sym typeface="Helvetica Light"/>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pPr lvl="0"/>
            <a:endParaRPr noProof="0">
              <a:sym typeface="Helvetica Light"/>
            </a:endParaRPr>
          </a:p>
        </p:txBody>
      </p:sp>
      <p:sp>
        <p:nvSpPr>
          <p:cNvPr id="5" name="Shape 4"/>
          <p:cNvSpPr>
            <a:spLocks noGrp="1"/>
          </p:cNvSpPr>
          <p:nvPr>
            <p:ph type="sldNum" sz="quarter" idx="16"/>
          </p:nvPr>
        </p:nvSpPr>
        <p:spPr>
          <a:ln/>
        </p:spPr>
        <p:txBody>
          <a:bodyPr/>
          <a:lstStyle>
            <a:lvl1pPr>
              <a:defRPr/>
            </a:lvl1pPr>
          </a:lstStyle>
          <a:p>
            <a:pPr>
              <a:defRPr/>
            </a:pPr>
            <a:fld id="{5BAD5D2B-BA68-4EF1-BC08-E8BD1851D807}" type="slidenum">
              <a:rPr/>
              <a:pPr>
                <a:def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-Gilles Allain</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 Saisissez une citation ici. » </a:t>
            </a:r>
          </a:p>
        </p:txBody>
      </p:sp>
      <p:sp>
        <p:nvSpPr>
          <p:cNvPr id="4" name="Shape 4"/>
          <p:cNvSpPr>
            <a:spLocks noGrp="1"/>
          </p:cNvSpPr>
          <p:nvPr>
            <p:ph type="sldNum" sz="quarter" idx="15"/>
          </p:nvPr>
        </p:nvSpPr>
        <p:spPr>
          <a:ln/>
        </p:spPr>
        <p:txBody>
          <a:bodyPr/>
          <a:lstStyle>
            <a:lvl1pPr>
              <a:defRPr/>
            </a:lvl1pPr>
          </a:lstStyle>
          <a:p>
            <a:pPr>
              <a:defRPr/>
            </a:pPr>
            <a:fld id="{98293FC4-C771-4552-8489-A213ED22D8C1}" type="slidenum">
              <a:rPr/>
              <a:pPr>
                <a:def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952500" y="444500"/>
            <a:ext cx="11099800" cy="2159000"/>
          </a:xfrm>
          <a:prstGeom prst="rect">
            <a:avLst/>
          </a:prstGeom>
          <a:noFill/>
          <a:ln w="12700">
            <a:noFill/>
            <a:miter lim="400000"/>
            <a:headEnd/>
            <a:tailEnd/>
          </a:ln>
        </p:spPr>
        <p:txBody>
          <a:bodyPr vert="horz" wrap="square" lIns="50800" tIns="50800" rIns="50800" bIns="50800" numCol="1" anchor="ctr" anchorCtr="0" compatLnSpc="1">
            <a:prstTxWarp prst="textNoShape">
              <a:avLst/>
            </a:prstTxWarp>
          </a:bodyPr>
          <a:lstStyle/>
          <a:p>
            <a:pPr lvl="0"/>
            <a:r>
              <a:rPr lang="fr-FR">
                <a:sym typeface="Helvetica Light"/>
              </a:rPr>
              <a:t>Texte du titre</a:t>
            </a:r>
          </a:p>
        </p:txBody>
      </p:sp>
      <p:sp>
        <p:nvSpPr>
          <p:cNvPr id="1027" name="Shape 3"/>
          <p:cNvSpPr>
            <a:spLocks noGrp="1"/>
          </p:cNvSpPr>
          <p:nvPr>
            <p:ph type="body" idx="1"/>
          </p:nvPr>
        </p:nvSpPr>
        <p:spPr bwMode="auto">
          <a:xfrm>
            <a:off x="952500" y="2603500"/>
            <a:ext cx="11099800" cy="6286500"/>
          </a:xfrm>
          <a:prstGeom prst="rect">
            <a:avLst/>
          </a:prstGeom>
          <a:noFill/>
          <a:ln w="12700">
            <a:noFill/>
            <a:miter lim="400000"/>
            <a:headEnd/>
            <a:tailEnd/>
          </a:ln>
        </p:spPr>
        <p:txBody>
          <a:bodyPr vert="horz" wrap="square" lIns="50800" tIns="50800" rIns="50800" bIns="50800" numCol="1" anchor="ctr" anchorCtr="0" compatLnSpc="1">
            <a:prstTxWarp prst="textNoShape">
              <a:avLst/>
            </a:prstTxWarp>
          </a:bodyPr>
          <a:lstStyle/>
          <a:p>
            <a:pPr lvl="0"/>
            <a:r>
              <a:rPr lang="fr-FR">
                <a:sym typeface="Helvetica Light"/>
              </a:rPr>
              <a:t>Texte niveau 1</a:t>
            </a:r>
          </a:p>
          <a:p>
            <a:pPr lvl="1"/>
            <a:r>
              <a:rPr lang="fr-FR">
                <a:sym typeface="Helvetica Light"/>
              </a:rPr>
              <a:t>Texte niveau 2</a:t>
            </a:r>
          </a:p>
          <a:p>
            <a:pPr lvl="2"/>
            <a:r>
              <a:rPr lang="fr-FR">
                <a:sym typeface="Helvetica Light"/>
              </a:rPr>
              <a:t>Texte niveau 3</a:t>
            </a:r>
          </a:p>
          <a:p>
            <a:pPr lvl="3"/>
            <a:r>
              <a:rPr lang="fr-FR">
                <a:sym typeface="Helvetica Light"/>
              </a:rPr>
              <a:t>Texte niveau 4</a:t>
            </a:r>
          </a:p>
          <a:p>
            <a:pPr lvl="4"/>
            <a:r>
              <a:rPr lang="fr-FR">
                <a:sym typeface="Helvetica Light"/>
              </a:rPr>
              <a:t>Texte niveau 5</a:t>
            </a:r>
          </a:p>
        </p:txBody>
      </p:sp>
      <p:sp>
        <p:nvSpPr>
          <p:cNvPr id="4" name="Shape 4"/>
          <p:cNvSpPr>
            <a:spLocks noGrp="1"/>
          </p:cNvSpPr>
          <p:nvPr>
            <p:ph type="sldNum" sz="quarter" idx="2"/>
          </p:nvPr>
        </p:nvSpPr>
        <p:spPr>
          <a:xfrm>
            <a:off x="6311900" y="9251950"/>
            <a:ext cx="368300" cy="381000"/>
          </a:xfrm>
          <a:prstGeom prst="rect">
            <a:avLst/>
          </a:prstGeom>
          <a:ln w="12700">
            <a:miter lim="400000"/>
          </a:ln>
        </p:spPr>
        <p:txBody>
          <a:bodyPr wrap="none" lIns="50800" tIns="50800" rIns="50800" bIns="50800">
            <a:spAutoFit/>
          </a:bodyPr>
          <a:lstStyle>
            <a:lvl1pPr algn="ctr" fontAlgn="auto" hangingPunct="0">
              <a:spcBef>
                <a:spcPts val="0"/>
              </a:spcBef>
              <a:spcAft>
                <a:spcPts val="0"/>
              </a:spcAft>
              <a:defRPr sz="1800" kern="0">
                <a:latin typeface="+mn-lt"/>
                <a:ea typeface="+mn-ea"/>
                <a:cs typeface="+mn-cs"/>
              </a:defRPr>
            </a:lvl1pPr>
          </a:lstStyle>
          <a:p>
            <a:pPr>
              <a:defRPr/>
            </a:pPr>
            <a:fld id="{B222708F-736A-4DA9-A3EE-02772FF94AAE}"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5" r:id="rId6"/>
    <p:sldLayoutId id="2147483654" r:id="rId7"/>
    <p:sldLayoutId id="2147483653" r:id="rId8"/>
    <p:sldLayoutId id="2147483652" r:id="rId9"/>
    <p:sldLayoutId id="2147483651" r:id="rId10"/>
    <p:sldLayoutId id="2147483650" r:id="rId11"/>
    <p:sldLayoutId id="2147483662" r:id="rId12"/>
  </p:sldLayoutIdLst>
  <p:transition spd="med"/>
  <p:txStyles>
    <p:titleStyle>
      <a:lvl1pPr algn="ctr" defTabSz="584200" rtl="0" eaLnBrk="0" fontAlgn="base" hangingPunct="0">
        <a:spcBef>
          <a:spcPct val="0"/>
        </a:spcBef>
        <a:spcAft>
          <a:spcPct val="0"/>
        </a:spcAft>
        <a:defRPr sz="8000">
          <a:solidFill>
            <a:srgbClr val="000000"/>
          </a:solidFill>
          <a:latin typeface="+mn-lt"/>
          <a:ea typeface="+mn-ea"/>
          <a:cs typeface="+mn-cs"/>
          <a:sym typeface="Helvetica Light"/>
        </a:defRPr>
      </a:lvl1pPr>
      <a:lvl2pPr algn="ctr" defTabSz="584200" rtl="0" eaLnBrk="0" fontAlgn="base" hangingPunct="0">
        <a:spcBef>
          <a:spcPct val="0"/>
        </a:spcBef>
        <a:spcAft>
          <a:spcPct val="0"/>
        </a:spcAft>
        <a:defRPr sz="8000">
          <a:solidFill>
            <a:srgbClr val="000000"/>
          </a:solidFill>
          <a:latin typeface="+mn-lt"/>
          <a:ea typeface="+mn-ea"/>
          <a:cs typeface="+mn-cs"/>
          <a:sym typeface="Helvetica Light"/>
        </a:defRPr>
      </a:lvl2pPr>
      <a:lvl3pPr algn="ctr" defTabSz="584200" rtl="0" eaLnBrk="0" fontAlgn="base" hangingPunct="0">
        <a:spcBef>
          <a:spcPct val="0"/>
        </a:spcBef>
        <a:spcAft>
          <a:spcPct val="0"/>
        </a:spcAft>
        <a:defRPr sz="8000">
          <a:solidFill>
            <a:srgbClr val="000000"/>
          </a:solidFill>
          <a:latin typeface="+mn-lt"/>
          <a:ea typeface="+mn-ea"/>
          <a:cs typeface="+mn-cs"/>
          <a:sym typeface="Helvetica Light"/>
        </a:defRPr>
      </a:lvl3pPr>
      <a:lvl4pPr algn="ctr" defTabSz="584200" rtl="0" eaLnBrk="0" fontAlgn="base" hangingPunct="0">
        <a:spcBef>
          <a:spcPct val="0"/>
        </a:spcBef>
        <a:spcAft>
          <a:spcPct val="0"/>
        </a:spcAft>
        <a:defRPr sz="8000">
          <a:solidFill>
            <a:srgbClr val="000000"/>
          </a:solidFill>
          <a:latin typeface="+mn-lt"/>
          <a:ea typeface="+mn-ea"/>
          <a:cs typeface="+mn-cs"/>
          <a:sym typeface="Helvetica Light"/>
        </a:defRPr>
      </a:lvl4pPr>
      <a:lvl5pPr algn="ctr" defTabSz="584200" rtl="0" eaLnBrk="0" fontAlgn="base" hangingPunct="0">
        <a:spcBef>
          <a:spcPct val="0"/>
        </a:spcBef>
        <a:spcAft>
          <a:spcPct val="0"/>
        </a:spcAft>
        <a:defRPr sz="8000">
          <a:solidFill>
            <a:srgbClr val="000000"/>
          </a:solidFill>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1pPr>
      <a:lvl2pPr marL="8890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2pPr>
      <a:lvl3pPr marL="1333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3pPr>
      <a:lvl4pPr marL="17780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4pPr>
      <a:lvl5pPr marL="2222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a.coutte@parisnanterre.fr" TargetMode="External"/><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hyperlink" Target="mailto:cyrille.bouvet@parisnanterre.fr" TargetMode="External"/><Relationship Id="rId3" Type="http://schemas.openxmlformats.org/officeDocument/2006/relationships/image" Target="../media/image2.jpeg"/><Relationship Id="rId7" Type="http://schemas.openxmlformats.org/officeDocument/2006/relationships/hyperlink" Target="mailto:cerbureau@liste.parisnanterre.fr" TargetMode="Externa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mailto:a.coutte@parisnanterre.fr" TargetMode="External"/><Relationship Id="rId5" Type="http://schemas.openxmlformats.org/officeDocument/2006/relationships/hyperlink" Target="mailto:c.girard@parisnanterre.fr" TargetMode="External"/><Relationship Id="rId4" Type="http://schemas.openxmlformats.org/officeDocument/2006/relationships/hyperlink" Target="mailto:chidiac.christelle@parisnanterre.f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1371/journal.pone.0005738" TargetMode="External"/><Relationship Id="rId3" Type="http://schemas.openxmlformats.org/officeDocument/2006/relationships/image" Target="../media/image24.png"/><Relationship Id="rId7" Type="http://schemas.openxmlformats.org/officeDocument/2006/relationships/hyperlink" Target="https://doi.org/10.12688/f1000research.128733.1" TargetMode="Externa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https://doi.org/10.1371/journal.pone.0263023"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diagramData" Target="../diagrams/data1.xml"/><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1.png"/><Relationship Id="rId10" Type="http://schemas.openxmlformats.org/officeDocument/2006/relationships/diagramColors" Target="../diagrams/colors2.xml"/><Relationship Id="rId19"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diagramData" Target="../diagrams/data3.xml"/><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11.png"/><Relationship Id="rId10" Type="http://schemas.openxmlformats.org/officeDocument/2006/relationships/diagramColors" Target="../diagrams/colors4.xml"/><Relationship Id="rId19" Type="http://schemas.openxmlformats.org/officeDocument/2006/relationships/image" Target="../media/image15.pn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535A-A880-0006-6FBD-709B0815E371}"/>
            </a:ext>
          </a:extLst>
        </p:cNvPr>
        <p:cNvGrpSpPr/>
        <p:nvPr/>
      </p:nvGrpSpPr>
      <p:grpSpPr>
        <a:xfrm>
          <a:off x="0" y="0"/>
          <a:ext cx="0" cy="0"/>
          <a:chOff x="0" y="0"/>
          <a:chExt cx="0" cy="0"/>
        </a:xfrm>
      </p:grpSpPr>
      <p:pic>
        <p:nvPicPr>
          <p:cNvPr id="15373" name="Picture 13" descr="Photo univ retouchee1">
            <a:extLst>
              <a:ext uri="{FF2B5EF4-FFF2-40B4-BE49-F238E27FC236}">
                <a16:creationId xmlns:a16="http://schemas.microsoft.com/office/drawing/2014/main" id="{235E27B0-8820-8000-5A78-A99D95FB74F8}"/>
              </a:ext>
            </a:extLst>
          </p:cNvPr>
          <p:cNvPicPr>
            <a:picLocks noChangeAspect="1" noChangeArrowheads="1"/>
          </p:cNvPicPr>
          <p:nvPr/>
        </p:nvPicPr>
        <p:blipFill>
          <a:blip r:embed="rId2"/>
          <a:srcRect/>
          <a:stretch>
            <a:fillRect/>
          </a:stretch>
        </p:blipFill>
        <p:spPr bwMode="auto">
          <a:xfrm>
            <a:off x="2259013" y="-4763"/>
            <a:ext cx="10745787" cy="7167563"/>
          </a:xfrm>
          <a:prstGeom prst="rect">
            <a:avLst/>
          </a:prstGeom>
          <a:noFill/>
        </p:spPr>
      </p:pic>
      <p:sp>
        <p:nvSpPr>
          <p:cNvPr id="15362" name="Shape 143">
            <a:extLst>
              <a:ext uri="{FF2B5EF4-FFF2-40B4-BE49-F238E27FC236}">
                <a16:creationId xmlns:a16="http://schemas.microsoft.com/office/drawing/2014/main" id="{1E5A439A-6CB8-9FA7-C996-2AEE549C054C}"/>
              </a:ext>
            </a:extLst>
          </p:cNvPr>
          <p:cNvSpPr>
            <a:spLocks/>
          </p:cNvSpPr>
          <p:nvPr/>
        </p:nvSpPr>
        <p:spPr bwMode="auto">
          <a:xfrm>
            <a:off x="-82550" y="4486275"/>
            <a:ext cx="13944600" cy="5297488"/>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FFFFFF"/>
          </a:solidFill>
          <a:ln w="12700">
            <a:noFill/>
            <a:miter lim="400000"/>
            <a:headEnd/>
            <a:tailEnd/>
          </a:ln>
        </p:spPr>
        <p:txBody>
          <a:bodyPr lIns="50800" tIns="50800" rIns="50800" bIns="50800" anchor="ctr"/>
          <a:lstStyle/>
          <a:p>
            <a:endParaRPr lang="fr-FR"/>
          </a:p>
        </p:txBody>
      </p:sp>
      <p:sp>
        <p:nvSpPr>
          <p:cNvPr id="15363" name="Shape 145">
            <a:extLst>
              <a:ext uri="{FF2B5EF4-FFF2-40B4-BE49-F238E27FC236}">
                <a16:creationId xmlns:a16="http://schemas.microsoft.com/office/drawing/2014/main" id="{2D26342F-0923-CB0F-CECE-A1C295D9A5F0}"/>
              </a:ext>
            </a:extLst>
          </p:cNvPr>
          <p:cNvSpPr>
            <a:spLocks/>
          </p:cNvSpPr>
          <p:nvPr/>
        </p:nvSpPr>
        <p:spPr bwMode="auto">
          <a:xfrm>
            <a:off x="-42863" y="-4763"/>
            <a:ext cx="13090526"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5364" name="Shape 136">
            <a:extLst>
              <a:ext uri="{FF2B5EF4-FFF2-40B4-BE49-F238E27FC236}">
                <a16:creationId xmlns:a16="http://schemas.microsoft.com/office/drawing/2014/main" id="{FB144FC8-9951-FF2B-BE3C-B5CBCDF76AE7}"/>
              </a:ext>
            </a:extLst>
          </p:cNvPr>
          <p:cNvSpPr>
            <a:spLocks noChangeArrowheads="1"/>
          </p:cNvSpPr>
          <p:nvPr/>
        </p:nvSpPr>
        <p:spPr bwMode="auto">
          <a:xfrm>
            <a:off x="755650" y="4083472"/>
            <a:ext cx="6701218" cy="2364750"/>
          </a:xfrm>
          <a:prstGeom prst="rect">
            <a:avLst/>
          </a:prstGeom>
          <a:noFill/>
          <a:ln w="12700">
            <a:noFill/>
            <a:miter lim="400000"/>
            <a:headEnd/>
            <a:tailEnd/>
          </a:ln>
        </p:spPr>
        <p:txBody>
          <a:bodyPr wrap="square" lIns="50800" tIns="50800" rIns="50800" bIns="50800" anchor="ctr">
            <a:spAutoFit/>
          </a:bodyPr>
          <a:lstStyle/>
          <a:p>
            <a:pPr hangingPunct="0"/>
            <a:r>
              <a:rPr lang="fr-FR" sz="4900" dirty="0">
                <a:solidFill>
                  <a:srgbClr val="FFFFFF"/>
                </a:solidFill>
                <a:sym typeface="Averta"/>
              </a:rPr>
              <a:t>Quels défis contemporains pour l’intégrité scientifique ?</a:t>
            </a:r>
          </a:p>
        </p:txBody>
      </p:sp>
      <p:sp>
        <p:nvSpPr>
          <p:cNvPr id="15367" name="Shape 137">
            <a:extLst>
              <a:ext uri="{FF2B5EF4-FFF2-40B4-BE49-F238E27FC236}">
                <a16:creationId xmlns:a16="http://schemas.microsoft.com/office/drawing/2014/main" id="{8D1630A4-8EDB-0C27-F611-8439C6B04EEC}"/>
              </a:ext>
            </a:extLst>
          </p:cNvPr>
          <p:cNvSpPr>
            <a:spLocks noChangeArrowheads="1"/>
          </p:cNvSpPr>
          <p:nvPr/>
        </p:nvSpPr>
        <p:spPr bwMode="auto">
          <a:xfrm>
            <a:off x="781050" y="6507233"/>
            <a:ext cx="5759451" cy="1118255"/>
          </a:xfrm>
          <a:prstGeom prst="rect">
            <a:avLst/>
          </a:prstGeom>
          <a:noFill/>
          <a:ln w="12700">
            <a:noFill/>
            <a:miter lim="400000"/>
            <a:headEnd/>
            <a:tailEnd/>
          </a:ln>
        </p:spPr>
        <p:txBody>
          <a:bodyPr lIns="50800" tIns="50800" rIns="50800" bIns="50800" anchor="ctr">
            <a:spAutoFit/>
          </a:bodyPr>
          <a:lstStyle/>
          <a:p>
            <a:pPr hangingPunct="0"/>
            <a:r>
              <a:rPr lang="fr-FR" sz="2200" dirty="0">
                <a:solidFill>
                  <a:srgbClr val="FFFFFF"/>
                </a:solidFill>
                <a:sym typeface="Averta-Semibold"/>
              </a:rPr>
              <a:t>Alexandre Coutté – PU STAPS – RIS UPN </a:t>
            </a:r>
          </a:p>
          <a:p>
            <a:pPr hangingPunct="0"/>
            <a:r>
              <a:rPr lang="fr-FR" sz="2200" dirty="0">
                <a:solidFill>
                  <a:srgbClr val="FFFFFF"/>
                </a:solidFill>
                <a:sym typeface="Averta-Semibold"/>
                <a:hlinkClick r:id="rId3"/>
              </a:rPr>
              <a:t>a.coutte@parisnanterre.fr</a:t>
            </a:r>
            <a:r>
              <a:rPr lang="fr-FR" sz="2200" dirty="0">
                <a:solidFill>
                  <a:srgbClr val="FFFFFF"/>
                </a:solidFill>
                <a:sym typeface="Averta-Semibold"/>
              </a:rPr>
              <a:t> </a:t>
            </a:r>
          </a:p>
          <a:p>
            <a:pPr hangingPunct="0"/>
            <a:r>
              <a:rPr lang="fr-FR" sz="2200" dirty="0">
                <a:solidFill>
                  <a:srgbClr val="FFFFFF"/>
                </a:solidFill>
                <a:sym typeface="Averta-Semibold"/>
              </a:rPr>
              <a:t>03/11/2025</a:t>
            </a:r>
          </a:p>
        </p:txBody>
      </p:sp>
      <p:pic>
        <p:nvPicPr>
          <p:cNvPr id="15366" name="Image 13">
            <a:extLst>
              <a:ext uri="{FF2B5EF4-FFF2-40B4-BE49-F238E27FC236}">
                <a16:creationId xmlns:a16="http://schemas.microsoft.com/office/drawing/2014/main" id="{58F3DB21-4B61-D7B2-1FB8-97BFEC17A562}"/>
              </a:ext>
            </a:extLst>
          </p:cNvPr>
          <p:cNvPicPr>
            <a:picLocks noChangeAspect="1"/>
          </p:cNvPicPr>
          <p:nvPr/>
        </p:nvPicPr>
        <p:blipFill>
          <a:blip r:embed="rId4"/>
          <a:srcRect/>
          <a:stretch>
            <a:fillRect/>
          </a:stretch>
        </p:blipFill>
        <p:spPr bwMode="auto">
          <a:xfrm>
            <a:off x="879475" y="8139113"/>
            <a:ext cx="3052763" cy="654050"/>
          </a:xfrm>
          <a:prstGeom prst="rect">
            <a:avLst/>
          </a:prstGeom>
          <a:noFill/>
          <a:ln w="9525">
            <a:noFill/>
            <a:miter lim="800000"/>
            <a:headEnd/>
            <a:tailEnd/>
          </a:ln>
        </p:spPr>
      </p:pic>
      <p:pic>
        <p:nvPicPr>
          <p:cNvPr id="3" name="Image 2">
            <a:extLst>
              <a:ext uri="{FF2B5EF4-FFF2-40B4-BE49-F238E27FC236}">
                <a16:creationId xmlns:a16="http://schemas.microsoft.com/office/drawing/2014/main" id="{DDDA4200-19CA-CF5E-9607-E6AFAB1F023A}"/>
              </a:ext>
            </a:extLst>
          </p:cNvPr>
          <p:cNvPicPr>
            <a:picLocks noChangeAspect="1"/>
          </p:cNvPicPr>
          <p:nvPr/>
        </p:nvPicPr>
        <p:blipFill>
          <a:blip r:embed="rId5"/>
          <a:stretch>
            <a:fillRect/>
          </a:stretch>
        </p:blipFill>
        <p:spPr>
          <a:xfrm>
            <a:off x="10780144" y="6909624"/>
            <a:ext cx="2184728" cy="617060"/>
          </a:xfrm>
          <a:prstGeom prst="rect">
            <a:avLst/>
          </a:prstGeom>
        </p:spPr>
      </p:pic>
      <p:pic>
        <p:nvPicPr>
          <p:cNvPr id="5" name="Image 4">
            <a:extLst>
              <a:ext uri="{FF2B5EF4-FFF2-40B4-BE49-F238E27FC236}">
                <a16:creationId xmlns:a16="http://schemas.microsoft.com/office/drawing/2014/main" id="{67667B97-F768-6FD0-8E25-AEA36F4EE7EE}"/>
              </a:ext>
            </a:extLst>
          </p:cNvPr>
          <p:cNvPicPr>
            <a:picLocks noChangeAspect="1"/>
          </p:cNvPicPr>
          <p:nvPr/>
        </p:nvPicPr>
        <p:blipFill>
          <a:blip r:embed="rId6"/>
          <a:stretch>
            <a:fillRect/>
          </a:stretch>
        </p:blipFill>
        <p:spPr>
          <a:xfrm>
            <a:off x="10168002" y="6138143"/>
            <a:ext cx="2796870" cy="577781"/>
          </a:xfrm>
          <a:prstGeom prst="rect">
            <a:avLst/>
          </a:prstGeom>
        </p:spPr>
      </p:pic>
      <p:pic>
        <p:nvPicPr>
          <p:cNvPr id="7" name="Image 6">
            <a:extLst>
              <a:ext uri="{FF2B5EF4-FFF2-40B4-BE49-F238E27FC236}">
                <a16:creationId xmlns:a16="http://schemas.microsoft.com/office/drawing/2014/main" id="{1F5F7F22-95EC-DFD9-E35F-88962BA54CB1}"/>
              </a:ext>
            </a:extLst>
          </p:cNvPr>
          <p:cNvPicPr>
            <a:picLocks noChangeAspect="1"/>
          </p:cNvPicPr>
          <p:nvPr/>
        </p:nvPicPr>
        <p:blipFill>
          <a:blip r:embed="rId7"/>
          <a:stretch>
            <a:fillRect/>
          </a:stretch>
        </p:blipFill>
        <p:spPr>
          <a:xfrm>
            <a:off x="11525377" y="7679303"/>
            <a:ext cx="1480787" cy="681770"/>
          </a:xfrm>
          <a:prstGeom prst="rect">
            <a:avLst/>
          </a:prstGeom>
        </p:spPr>
      </p:pic>
      <p:pic>
        <p:nvPicPr>
          <p:cNvPr id="9" name="Image 8">
            <a:extLst>
              <a:ext uri="{FF2B5EF4-FFF2-40B4-BE49-F238E27FC236}">
                <a16:creationId xmlns:a16="http://schemas.microsoft.com/office/drawing/2014/main" id="{AF92F2E1-BDC0-769A-6ABA-A92CC1185248}"/>
              </a:ext>
            </a:extLst>
          </p:cNvPr>
          <p:cNvPicPr>
            <a:picLocks noChangeAspect="1"/>
          </p:cNvPicPr>
          <p:nvPr/>
        </p:nvPicPr>
        <p:blipFill>
          <a:blip r:embed="rId8"/>
          <a:stretch>
            <a:fillRect/>
          </a:stretch>
        </p:blipFill>
        <p:spPr>
          <a:xfrm>
            <a:off x="11533427" y="5205866"/>
            <a:ext cx="1431445" cy="821569"/>
          </a:xfrm>
          <a:prstGeom prst="rect">
            <a:avLst/>
          </a:prstGeom>
        </p:spPr>
      </p:pic>
    </p:spTree>
    <p:extLst>
      <p:ext uri="{BB962C8B-B14F-4D97-AF65-F5344CB8AC3E}">
        <p14:creationId xmlns:p14="http://schemas.microsoft.com/office/powerpoint/2010/main" val="17631507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83B9-AA97-A6F7-3820-81D2AC81CBA6}"/>
            </a:ext>
          </a:extLst>
        </p:cNvPr>
        <p:cNvGrpSpPr/>
        <p:nvPr/>
      </p:nvGrpSpPr>
      <p:grpSpPr>
        <a:xfrm>
          <a:off x="0" y="0"/>
          <a:ext cx="0" cy="0"/>
          <a:chOff x="0" y="0"/>
          <a:chExt cx="0" cy="0"/>
        </a:xfrm>
      </p:grpSpPr>
      <p:sp>
        <p:nvSpPr>
          <p:cNvPr id="60" name="ZoneTexte 59">
            <a:extLst>
              <a:ext uri="{FF2B5EF4-FFF2-40B4-BE49-F238E27FC236}">
                <a16:creationId xmlns:a16="http://schemas.microsoft.com/office/drawing/2014/main" id="{D838038B-8E3A-0CC1-C8FC-EF824D32126D}"/>
              </a:ext>
            </a:extLst>
          </p:cNvPr>
          <p:cNvSpPr txBox="1"/>
          <p:nvPr/>
        </p:nvSpPr>
        <p:spPr>
          <a:xfrm>
            <a:off x="1091769" y="1465215"/>
            <a:ext cx="3124217" cy="7722328"/>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18" dirty="0">
              <a:solidFill>
                <a:srgbClr val="009BAC"/>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lang="fr-FR" sz="2584" b="1" spc="-18" dirty="0">
                <a:solidFill>
                  <a:schemeClr val="bg1">
                    <a:lumMod val="50000"/>
                  </a:schemeClr>
                </a:solidFill>
                <a:latin typeface="Arial" panose="020B0604020202020204" pitchFamily="34" charset="0"/>
                <a:ea typeface="+mn-ea"/>
                <a:cs typeface="Arial" panose="020B0604020202020204" pitchFamily="34" charset="0"/>
              </a:rPr>
              <a:t>Éthique</a:t>
            </a:r>
            <a:r>
              <a:rPr lang="fr-FR" sz="2584" b="1" spc="-95" dirty="0">
                <a:solidFill>
                  <a:schemeClr val="bg1">
                    <a:lumMod val="50000"/>
                  </a:schemeClr>
                </a:solidFill>
                <a:latin typeface="Arial" panose="020B0604020202020204" pitchFamily="34" charset="0"/>
                <a:ea typeface="+mn-ea"/>
                <a:cs typeface="Arial" panose="020B0604020202020204" pitchFamily="34" charset="0"/>
              </a:rPr>
              <a:t> </a:t>
            </a:r>
            <a:r>
              <a:rPr lang="fr-FR" sz="2584" b="1" spc="-23" dirty="0">
                <a:solidFill>
                  <a:schemeClr val="bg1">
                    <a:lumMod val="50000"/>
                  </a:schemeClr>
                </a:solidFill>
                <a:latin typeface="Arial" panose="020B0604020202020204" pitchFamily="34" charset="0"/>
                <a:ea typeface="+mn-ea"/>
                <a:cs typeface="Arial" panose="020B0604020202020204" pitchFamily="34" charset="0"/>
              </a:rPr>
              <a:t>de </a:t>
            </a:r>
            <a:r>
              <a:rPr lang="fr-FR" sz="2584" b="1" dirty="0">
                <a:solidFill>
                  <a:schemeClr val="bg1">
                    <a:lumMod val="50000"/>
                  </a:schemeClr>
                </a:solidFill>
                <a:latin typeface="Arial" panose="020B0604020202020204" pitchFamily="34" charset="0"/>
                <a:ea typeface="+mn-ea"/>
                <a:cs typeface="Arial" panose="020B0604020202020204" pitchFamily="34" charset="0"/>
              </a:rPr>
              <a:t>la</a:t>
            </a:r>
            <a:r>
              <a:rPr lang="fr-FR" sz="2584" b="1" spc="-77" dirty="0">
                <a:solidFill>
                  <a:schemeClr val="bg1">
                    <a:lumMod val="50000"/>
                  </a:schemeClr>
                </a:solidFill>
                <a:latin typeface="Arial" panose="020B0604020202020204" pitchFamily="34" charset="0"/>
                <a:ea typeface="+mn-ea"/>
                <a:cs typeface="Arial" panose="020B0604020202020204" pitchFamily="34" charset="0"/>
              </a:rPr>
              <a:t> </a:t>
            </a:r>
            <a:r>
              <a:rPr lang="fr-FR" sz="2584" b="1" spc="-9" dirty="0">
                <a:solidFill>
                  <a:schemeClr val="bg1">
                    <a:lumMod val="50000"/>
                  </a:schemeClr>
                </a:solidFill>
                <a:latin typeface="Arial" panose="020B0604020202020204" pitchFamily="34" charset="0"/>
                <a:ea typeface="+mn-ea"/>
                <a:cs typeface="Arial" panose="020B0604020202020204" pitchFamily="34" charset="0"/>
              </a:rPr>
              <a:t>recherche</a:t>
            </a:r>
            <a:endParaRPr kumimoji="0" lang="fr-FR" sz="2584" b="1" i="0" u="none" strike="noStrike" kern="1200" cap="none" spc="-9"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9" dirty="0">
              <a:solidFill>
                <a:srgbClr val="E50051"/>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r>
              <a:rPr kumimoji="0" lang="fr-FR" sz="2584" b="1" i="0" u="none" strike="noStrike" kern="1200" cap="none" spc="-27"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Déontologie</a:t>
            </a: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kumimoji="0" lang="fr-FR" sz="258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Intégrité scientifique</a:t>
            </a:r>
            <a:endParaRPr kumimoji="0" lang="fr-FR" sz="2584"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385" name="Shape 164">
            <a:extLst>
              <a:ext uri="{FF2B5EF4-FFF2-40B4-BE49-F238E27FC236}">
                <a16:creationId xmlns:a16="http://schemas.microsoft.com/office/drawing/2014/main" id="{C9300AA6-5D1E-A2A2-D00E-7D1F40820942}"/>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F33DCBF8-9FFC-1C85-DAE6-A6C352F4D223}"/>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8" name="Espace réservé du numéro de diapositive 10">
            <a:extLst>
              <a:ext uri="{FF2B5EF4-FFF2-40B4-BE49-F238E27FC236}">
                <a16:creationId xmlns:a16="http://schemas.microsoft.com/office/drawing/2014/main" id="{DCCBE0C6-3E40-6346-DB2C-68777506AD0C}"/>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5" name="object 10">
            <a:extLst>
              <a:ext uri="{FF2B5EF4-FFF2-40B4-BE49-F238E27FC236}">
                <a16:creationId xmlns:a16="http://schemas.microsoft.com/office/drawing/2014/main" id="{CB6A3C30-B9A4-0712-C85F-067CAF054BAE}"/>
              </a:ext>
            </a:extLst>
          </p:cNvPr>
          <p:cNvSpPr/>
          <p:nvPr/>
        </p:nvSpPr>
        <p:spPr>
          <a:xfrm>
            <a:off x="9451350" y="2328227"/>
            <a:ext cx="45719" cy="369166"/>
          </a:xfrm>
          <a:custGeom>
            <a:avLst/>
            <a:gdLst/>
            <a:ahLst/>
            <a:cxnLst/>
            <a:rect l="l" t="t" r="r" b="b"/>
            <a:pathLst>
              <a:path h="385444">
                <a:moveTo>
                  <a:pt x="0" y="0"/>
                </a:moveTo>
                <a:lnTo>
                  <a:pt x="0" y="385203"/>
                </a:lnTo>
              </a:path>
            </a:pathLst>
          </a:custGeom>
          <a:ln w="9042">
            <a:solidFill>
              <a:srgbClr val="FFFFFF"/>
            </a:solidFill>
          </a:ln>
        </p:spPr>
        <p:txBody>
          <a:bodyPr wrap="square" lIns="0" tIns="0" rIns="0" bIns="0" rtlCol="0"/>
          <a:lstStyle/>
          <a:p>
            <a:endParaRPr sz="1632" dirty="0"/>
          </a:p>
        </p:txBody>
      </p:sp>
      <p:sp>
        <p:nvSpPr>
          <p:cNvPr id="6" name="object 11">
            <a:extLst>
              <a:ext uri="{FF2B5EF4-FFF2-40B4-BE49-F238E27FC236}">
                <a16:creationId xmlns:a16="http://schemas.microsoft.com/office/drawing/2014/main" id="{B7D5C9FC-214B-2F76-19B6-49D93C06127B}"/>
              </a:ext>
            </a:extLst>
          </p:cNvPr>
          <p:cNvSpPr/>
          <p:nvPr/>
        </p:nvSpPr>
        <p:spPr>
          <a:xfrm>
            <a:off x="9009925" y="3070589"/>
            <a:ext cx="0" cy="210750"/>
          </a:xfrm>
          <a:custGeom>
            <a:avLst/>
            <a:gdLst/>
            <a:ahLst/>
            <a:cxnLst/>
            <a:rect l="l" t="t" r="r" b="b"/>
            <a:pathLst>
              <a:path h="232410">
                <a:moveTo>
                  <a:pt x="0" y="0"/>
                </a:moveTo>
                <a:lnTo>
                  <a:pt x="0" y="232067"/>
                </a:lnTo>
              </a:path>
            </a:pathLst>
          </a:custGeom>
          <a:ln w="9042">
            <a:solidFill>
              <a:srgbClr val="FFFFFF"/>
            </a:solidFill>
          </a:ln>
        </p:spPr>
        <p:txBody>
          <a:bodyPr wrap="square" lIns="0" tIns="0" rIns="0" bIns="0" rtlCol="0"/>
          <a:lstStyle/>
          <a:p>
            <a:endParaRPr sz="1632" dirty="0"/>
          </a:p>
        </p:txBody>
      </p:sp>
      <p:sp>
        <p:nvSpPr>
          <p:cNvPr id="7" name="object 12">
            <a:extLst>
              <a:ext uri="{FF2B5EF4-FFF2-40B4-BE49-F238E27FC236}">
                <a16:creationId xmlns:a16="http://schemas.microsoft.com/office/drawing/2014/main" id="{FBC3306F-5B06-462A-FA58-8292451347BD}"/>
              </a:ext>
            </a:extLst>
          </p:cNvPr>
          <p:cNvSpPr/>
          <p:nvPr/>
        </p:nvSpPr>
        <p:spPr>
          <a:xfrm>
            <a:off x="9009240" y="3391055"/>
            <a:ext cx="57487" cy="1027667"/>
          </a:xfrm>
          <a:custGeom>
            <a:avLst/>
            <a:gdLst/>
            <a:ahLst/>
            <a:cxnLst/>
            <a:rect l="l" t="t" r="r" b="b"/>
            <a:pathLst>
              <a:path h="914400">
                <a:moveTo>
                  <a:pt x="0" y="0"/>
                </a:moveTo>
                <a:lnTo>
                  <a:pt x="0" y="914400"/>
                </a:lnTo>
              </a:path>
            </a:pathLst>
          </a:custGeom>
          <a:ln w="9042">
            <a:solidFill>
              <a:srgbClr val="FFFFFF"/>
            </a:solidFill>
          </a:ln>
        </p:spPr>
        <p:txBody>
          <a:bodyPr wrap="square" lIns="0" tIns="0" rIns="0" bIns="0" rtlCol="0"/>
          <a:lstStyle/>
          <a:p>
            <a:endParaRPr sz="1632" dirty="0"/>
          </a:p>
        </p:txBody>
      </p:sp>
      <p:sp>
        <p:nvSpPr>
          <p:cNvPr id="11" name="object 21">
            <a:extLst>
              <a:ext uri="{FF2B5EF4-FFF2-40B4-BE49-F238E27FC236}">
                <a16:creationId xmlns:a16="http://schemas.microsoft.com/office/drawing/2014/main" id="{2F90D38D-574F-6F14-F452-E6B42194F676}"/>
              </a:ext>
            </a:extLst>
          </p:cNvPr>
          <p:cNvSpPr/>
          <p:nvPr/>
        </p:nvSpPr>
        <p:spPr>
          <a:xfrm>
            <a:off x="2869075" y="6320337"/>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12" name="object 22">
            <a:extLst>
              <a:ext uri="{FF2B5EF4-FFF2-40B4-BE49-F238E27FC236}">
                <a16:creationId xmlns:a16="http://schemas.microsoft.com/office/drawing/2014/main" id="{CA98AA46-1197-79F5-E4ED-2CD5F9ADCC4B}"/>
              </a:ext>
            </a:extLst>
          </p:cNvPr>
          <p:cNvSpPr/>
          <p:nvPr/>
        </p:nvSpPr>
        <p:spPr>
          <a:xfrm>
            <a:off x="2875965" y="6758155"/>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grpSp>
        <p:nvGrpSpPr>
          <p:cNvPr id="18" name="object 32">
            <a:extLst>
              <a:ext uri="{FF2B5EF4-FFF2-40B4-BE49-F238E27FC236}">
                <a16:creationId xmlns:a16="http://schemas.microsoft.com/office/drawing/2014/main" id="{98182F8A-B533-27B3-7A6E-1A308F9B816F}"/>
              </a:ext>
            </a:extLst>
          </p:cNvPr>
          <p:cNvGrpSpPr/>
          <p:nvPr/>
        </p:nvGrpSpPr>
        <p:grpSpPr>
          <a:xfrm>
            <a:off x="8048602" y="6271337"/>
            <a:ext cx="8637" cy="1365842"/>
            <a:chOff x="6869100" y="5470603"/>
            <a:chExt cx="9525" cy="1506220"/>
          </a:xfrm>
        </p:grpSpPr>
        <p:sp>
          <p:nvSpPr>
            <p:cNvPr id="19" name="object 33">
              <a:extLst>
                <a:ext uri="{FF2B5EF4-FFF2-40B4-BE49-F238E27FC236}">
                  <a16:creationId xmlns:a16="http://schemas.microsoft.com/office/drawing/2014/main" id="{851818D2-F023-211D-C345-F5353C0B2702}"/>
                </a:ext>
              </a:extLst>
            </p:cNvPr>
            <p:cNvSpPr/>
            <p:nvPr/>
          </p:nvSpPr>
          <p:spPr>
            <a:xfrm>
              <a:off x="6873862" y="5475366"/>
              <a:ext cx="0" cy="234950"/>
            </a:xfrm>
            <a:custGeom>
              <a:avLst/>
              <a:gdLst/>
              <a:ahLst/>
              <a:cxnLst/>
              <a:rect l="l" t="t" r="r" b="b"/>
              <a:pathLst>
                <a:path h="234950">
                  <a:moveTo>
                    <a:pt x="0" y="0"/>
                  </a:moveTo>
                  <a:lnTo>
                    <a:pt x="0" y="234899"/>
                  </a:lnTo>
                </a:path>
              </a:pathLst>
            </a:custGeom>
            <a:ln w="9042">
              <a:solidFill>
                <a:srgbClr val="FFFFFF"/>
              </a:solidFill>
            </a:ln>
          </p:spPr>
          <p:txBody>
            <a:bodyPr wrap="square" lIns="0" tIns="0" rIns="0" bIns="0" rtlCol="0"/>
            <a:lstStyle/>
            <a:p>
              <a:endParaRPr sz="1632" dirty="0"/>
            </a:p>
          </p:txBody>
        </p:sp>
        <p:sp>
          <p:nvSpPr>
            <p:cNvPr id="29" name="object 34">
              <a:extLst>
                <a:ext uri="{FF2B5EF4-FFF2-40B4-BE49-F238E27FC236}">
                  <a16:creationId xmlns:a16="http://schemas.microsoft.com/office/drawing/2014/main" id="{53F26E70-22E8-3B0B-A788-CEB5A3F3002D}"/>
                </a:ext>
              </a:extLst>
            </p:cNvPr>
            <p:cNvSpPr/>
            <p:nvPr/>
          </p:nvSpPr>
          <p:spPr>
            <a:xfrm>
              <a:off x="6873862" y="6079263"/>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sp>
          <p:nvSpPr>
            <p:cNvPr id="39" name="object 35">
              <a:extLst>
                <a:ext uri="{FF2B5EF4-FFF2-40B4-BE49-F238E27FC236}">
                  <a16:creationId xmlns:a16="http://schemas.microsoft.com/office/drawing/2014/main" id="{F97E2B23-3C1E-9C14-2B45-37014AE0C400}"/>
                </a:ext>
              </a:extLst>
            </p:cNvPr>
            <p:cNvSpPr/>
            <p:nvPr/>
          </p:nvSpPr>
          <p:spPr>
            <a:xfrm>
              <a:off x="6873862" y="6595865"/>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grpSp>
      <p:sp>
        <p:nvSpPr>
          <p:cNvPr id="44" name="Titre 25">
            <a:extLst>
              <a:ext uri="{FF2B5EF4-FFF2-40B4-BE49-F238E27FC236}">
                <a16:creationId xmlns:a16="http://schemas.microsoft.com/office/drawing/2014/main" id="{0B910B43-2C6F-B1F4-888A-AAB17EDB4782}"/>
              </a:ext>
            </a:extLst>
          </p:cNvPr>
          <p:cNvSpPr>
            <a:spLocks noGrp="1"/>
          </p:cNvSpPr>
          <p:nvPr>
            <p:ph type="title"/>
          </p:nvPr>
        </p:nvSpPr>
        <p:spPr>
          <a:xfrm>
            <a:off x="681183" y="1277219"/>
            <a:ext cx="0" cy="0"/>
          </a:xfrm>
        </p:spPr>
        <p:txBody>
          <a:bodyPr/>
          <a:lstStyle/>
          <a:p>
            <a:r>
              <a:rPr lang="fr-FR" dirty="0"/>
              <a:t> </a:t>
            </a:r>
          </a:p>
        </p:txBody>
      </p:sp>
      <p:sp>
        <p:nvSpPr>
          <p:cNvPr id="16392" name="ZoneTexte 16391">
            <a:extLst>
              <a:ext uri="{FF2B5EF4-FFF2-40B4-BE49-F238E27FC236}">
                <a16:creationId xmlns:a16="http://schemas.microsoft.com/office/drawing/2014/main" id="{A80B1395-B2E0-984F-DCFE-D87AB9FB441C}"/>
              </a:ext>
            </a:extLst>
          </p:cNvPr>
          <p:cNvSpPr txBox="1"/>
          <p:nvPr/>
        </p:nvSpPr>
        <p:spPr>
          <a:xfrm>
            <a:off x="-4374408" y="7764205"/>
            <a:ext cx="2620268" cy="181462"/>
          </a:xfrm>
          <a:prstGeom prst="rect">
            <a:avLst/>
          </a:prstGeom>
          <a:noFill/>
        </p:spPr>
        <p:txBody>
          <a:bodyPr wrap="square" lIns="0" rIns="216000" rtlCol="0">
            <a:noAutofit/>
          </a:bodyPr>
          <a:lstStyle/>
          <a:p>
            <a:pPr marL="11516" marR="4607">
              <a:spcBef>
                <a:spcPts val="91"/>
              </a:spcBef>
            </a:pPr>
            <a:endParaRPr lang="fr-FR" sz="1000" dirty="0">
              <a:solidFill>
                <a:srgbClr val="FFFFFF"/>
              </a:solidFill>
              <a:cs typeface="Museo Sans 500"/>
            </a:endParaRPr>
          </a:p>
        </p:txBody>
      </p:sp>
      <p:sp>
        <p:nvSpPr>
          <p:cNvPr id="16394" name="ZoneTexte 16393">
            <a:extLst>
              <a:ext uri="{FF2B5EF4-FFF2-40B4-BE49-F238E27FC236}">
                <a16:creationId xmlns:a16="http://schemas.microsoft.com/office/drawing/2014/main" id="{5AC8FD62-7C4B-951F-68F2-F15F5D740EFD}"/>
              </a:ext>
            </a:extLst>
          </p:cNvPr>
          <p:cNvSpPr txBox="1"/>
          <p:nvPr/>
        </p:nvSpPr>
        <p:spPr>
          <a:xfrm>
            <a:off x="4396724" y="1385090"/>
            <a:ext cx="3714751" cy="2062103"/>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spc="-27" dirty="0">
                <a:solidFill>
                  <a:schemeClr val="bg1">
                    <a:lumMod val="50000"/>
                  </a:schemeClr>
                </a:solidFill>
                <a:latin typeface="Arial" panose="020B0604020202020204" pitchFamily="34" charset="0"/>
                <a:cs typeface="Arial" panose="020B0604020202020204" pitchFamily="34" charset="0"/>
              </a:rPr>
              <a:t>Réflexion collégiale:</a:t>
            </a:r>
          </a:p>
          <a:p>
            <a:pPr marL="285750" indent="-285750">
              <a:buFontTx/>
              <a:buChar char="-"/>
            </a:pPr>
            <a:r>
              <a:rPr lang="fr-FR" sz="1600" spc="-27" dirty="0">
                <a:solidFill>
                  <a:schemeClr val="bg1">
                    <a:lumMod val="50000"/>
                  </a:schemeClr>
                </a:solidFill>
                <a:latin typeface="Arial" panose="020B0604020202020204" pitchFamily="34" charset="0"/>
                <a:cs typeface="Arial" panose="020B0604020202020204" pitchFamily="34" charset="0"/>
              </a:rPr>
              <a:t>Questions soulevées par les</a:t>
            </a:r>
            <a:r>
              <a:rPr lang="fr-FR" sz="160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déve</a:t>
            </a:r>
            <a:r>
              <a:rPr lang="fr-FR" sz="1600" dirty="0">
                <a:solidFill>
                  <a:schemeClr val="bg1">
                    <a:lumMod val="50000"/>
                  </a:schemeClr>
                </a:solidFill>
                <a:latin typeface="Arial" panose="020B0604020202020204" pitchFamily="34" charset="0"/>
                <a:cs typeface="Arial" panose="020B0604020202020204" pitchFamily="34" charset="0"/>
              </a:rPr>
              <a:t>loppements scientifiques</a:t>
            </a:r>
            <a:r>
              <a:rPr lang="fr-FR" sz="1600" spc="-18" dirty="0">
                <a:solidFill>
                  <a:schemeClr val="bg1">
                    <a:lumMod val="50000"/>
                  </a:schemeClr>
                </a:solidFill>
                <a:latin typeface="Arial" panose="020B0604020202020204" pitchFamily="34" charset="0"/>
                <a:cs typeface="Arial" panose="020B0604020202020204" pitchFamily="34" charset="0"/>
              </a:rPr>
              <a:t> </a:t>
            </a:r>
          </a:p>
          <a:p>
            <a:pPr marL="285750" indent="-285750">
              <a:buFontTx/>
              <a:buChar char="-"/>
            </a:pPr>
            <a:endParaRPr lang="fr-FR" sz="1600" spc="-18" dirty="0">
              <a:solidFill>
                <a:schemeClr val="bg1">
                  <a:lumMod val="50000"/>
                </a:schemeClr>
              </a:solidFill>
              <a:latin typeface="Arial" panose="020B0604020202020204" pitchFamily="34" charset="0"/>
              <a:cs typeface="Arial" panose="020B0604020202020204" pitchFamily="34" charset="0"/>
            </a:endParaRPr>
          </a:p>
          <a:p>
            <a:pPr marL="285750" indent="-285750">
              <a:buFontTx/>
              <a:buChar char="-"/>
            </a:pPr>
            <a:r>
              <a:rPr lang="fr-FR" sz="1600" spc="-23" dirty="0">
                <a:solidFill>
                  <a:schemeClr val="bg1">
                    <a:lumMod val="50000"/>
                  </a:schemeClr>
                </a:solidFill>
                <a:latin typeface="Arial" panose="020B0604020202020204" pitchFamily="34" charset="0"/>
                <a:cs typeface="Arial" panose="020B0604020202020204" pitchFamily="34" charset="0"/>
              </a:rPr>
              <a:t>Questions </a:t>
            </a:r>
            <a:r>
              <a:rPr lang="fr-FR" sz="1600" dirty="0">
                <a:solidFill>
                  <a:schemeClr val="bg1">
                    <a:lumMod val="50000"/>
                  </a:schemeClr>
                </a:solidFill>
                <a:latin typeface="Arial" panose="020B0604020202020204" pitchFamily="34" charset="0"/>
                <a:cs typeface="Arial" panose="020B0604020202020204" pitchFamily="34" charset="0"/>
              </a:rPr>
              <a:t>opérationnelles de</a:t>
            </a:r>
            <a:r>
              <a:rPr lang="fr-FR" sz="1600" spc="-32"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conformité des</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protocoles</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de</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recherche</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au </a:t>
            </a:r>
            <a:r>
              <a:rPr lang="fr-FR" sz="1600" spc="-9" dirty="0">
                <a:solidFill>
                  <a:schemeClr val="bg1">
                    <a:lumMod val="50000"/>
                  </a:schemeClr>
                </a:solidFill>
                <a:latin typeface="Arial" panose="020B0604020202020204" pitchFamily="34" charset="0"/>
                <a:cs typeface="Arial" panose="020B0604020202020204" pitchFamily="34" charset="0"/>
              </a:rPr>
              <a:t>droit </a:t>
            </a:r>
            <a:r>
              <a:rPr lang="fr-FR" sz="1600" dirty="0">
                <a:solidFill>
                  <a:schemeClr val="bg1">
                    <a:lumMod val="50000"/>
                  </a:schemeClr>
                </a:solidFill>
                <a:latin typeface="Arial" panose="020B0604020202020204" pitchFamily="34" charset="0"/>
                <a:cs typeface="Arial" panose="020B0604020202020204" pitchFamily="34" charset="0"/>
              </a:rPr>
              <a:t>et</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aux recommandations</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dirty="0">
                <a:solidFill>
                  <a:schemeClr val="bg1">
                    <a:lumMod val="50000"/>
                  </a:schemeClr>
                </a:solidFill>
                <a:latin typeface="Arial" panose="020B0604020202020204" pitchFamily="34" charset="0"/>
                <a:cs typeface="Arial" panose="020B0604020202020204" pitchFamily="34" charset="0"/>
              </a:rPr>
              <a:t>éthiques</a:t>
            </a:r>
            <a:endParaRPr lang="fr-FR" sz="1600" spc="-9" dirty="0">
              <a:solidFill>
                <a:schemeClr val="bg1">
                  <a:lumMod val="50000"/>
                </a:schemeClr>
              </a:solidFill>
              <a:latin typeface="Arial" panose="020B0604020202020204" pitchFamily="34" charset="0"/>
              <a:cs typeface="Arial" panose="020B0604020202020204" pitchFamily="34" charset="0"/>
            </a:endParaRPr>
          </a:p>
        </p:txBody>
      </p:sp>
      <p:sp>
        <p:nvSpPr>
          <p:cNvPr id="16396" name="ZoneTexte 16395">
            <a:extLst>
              <a:ext uri="{FF2B5EF4-FFF2-40B4-BE49-F238E27FC236}">
                <a16:creationId xmlns:a16="http://schemas.microsoft.com/office/drawing/2014/main" id="{3B2614F1-B0AC-20FC-B20D-FE17FF3DF1AB}"/>
              </a:ext>
            </a:extLst>
          </p:cNvPr>
          <p:cNvSpPr txBox="1"/>
          <p:nvPr/>
        </p:nvSpPr>
        <p:spPr>
          <a:xfrm>
            <a:off x="4350618" y="4567048"/>
            <a:ext cx="3714751" cy="1323439"/>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dirty="0">
                <a:solidFill>
                  <a:srgbClr val="28367B"/>
                </a:solidFill>
                <a:latin typeface="Arial" panose="020B0604020202020204" pitchFamily="34" charset="0"/>
                <a:cs typeface="Arial" panose="020B0604020202020204" pitchFamily="34" charset="0"/>
              </a:rPr>
              <a:t>Ensemble</a:t>
            </a:r>
            <a:r>
              <a:rPr lang="fr-FR" sz="1600" b="1" spc="73"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d’obligations</a:t>
            </a:r>
            <a:r>
              <a:rPr lang="fr-FR" sz="1600" b="1" spc="-23"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propres</a:t>
            </a:r>
            <a:r>
              <a:rPr lang="fr-FR" sz="1600" b="1" spc="-23" dirty="0">
                <a:solidFill>
                  <a:srgbClr val="28367B"/>
                </a:solidFill>
                <a:latin typeface="Arial" panose="020B0604020202020204" pitchFamily="34" charset="0"/>
                <a:cs typeface="Arial" panose="020B0604020202020204" pitchFamily="34" charset="0"/>
              </a:rPr>
              <a:t> </a:t>
            </a:r>
            <a:r>
              <a:rPr lang="fr-FR" sz="1600" b="1" dirty="0">
                <a:solidFill>
                  <a:srgbClr val="28367B"/>
                </a:solidFill>
                <a:latin typeface="Arial" panose="020B0604020202020204" pitchFamily="34" charset="0"/>
                <a:cs typeface="Arial" panose="020B0604020202020204" pitchFamily="34" charset="0"/>
              </a:rPr>
              <a:t>à</a:t>
            </a:r>
            <a:r>
              <a:rPr lang="fr-FR" sz="1600" b="1" spc="-18"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une </a:t>
            </a:r>
            <a:r>
              <a:rPr lang="fr-FR" sz="1600" b="1" dirty="0">
                <a:solidFill>
                  <a:srgbClr val="28367B"/>
                </a:solidFill>
                <a:latin typeface="Arial" panose="020B0604020202020204" pitchFamily="34" charset="0"/>
                <a:cs typeface="Arial" panose="020B0604020202020204" pitchFamily="34" charset="0"/>
              </a:rPr>
              <a:t>profession: </a:t>
            </a:r>
          </a:p>
          <a:p>
            <a:r>
              <a:rPr lang="fr-FR" sz="1600" dirty="0">
                <a:solidFill>
                  <a:srgbClr val="28367B"/>
                </a:solidFill>
                <a:latin typeface="Arial" panose="020B0604020202020204" pitchFamily="34" charset="0"/>
                <a:cs typeface="Arial" panose="020B0604020202020204" pitchFamily="34" charset="0"/>
              </a:rPr>
              <a:t>Par</a:t>
            </a:r>
            <a:r>
              <a:rPr lang="fr-FR" sz="1600" spc="-36" dirty="0">
                <a:solidFill>
                  <a:srgbClr val="28367B"/>
                </a:solidFill>
                <a:latin typeface="Arial" panose="020B0604020202020204" pitchFamily="34" charset="0"/>
                <a:cs typeface="Arial" panose="020B0604020202020204" pitchFamily="34" charset="0"/>
              </a:rPr>
              <a:t> </a:t>
            </a:r>
            <a:r>
              <a:rPr lang="fr-FR" sz="1600" spc="-9" dirty="0">
                <a:solidFill>
                  <a:srgbClr val="28367B"/>
                </a:solidFill>
                <a:latin typeface="Arial" panose="020B0604020202020204" pitchFamily="34" charset="0"/>
                <a:cs typeface="Arial" panose="020B0604020202020204" pitchFamily="34" charset="0"/>
              </a:rPr>
              <a:t>exemple, l’activité d’</a:t>
            </a:r>
            <a:r>
              <a:rPr lang="fr-FR" sz="1600" dirty="0">
                <a:solidFill>
                  <a:srgbClr val="28367B"/>
                </a:solidFill>
                <a:latin typeface="Arial" panose="020B0604020202020204" pitchFamily="34" charset="0"/>
                <a:cs typeface="Arial" panose="020B0604020202020204" pitchFamily="34" charset="0"/>
              </a:rPr>
              <a:t>un</a:t>
            </a:r>
            <a:r>
              <a:rPr lang="fr-FR" sz="1600" spc="-5"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agent</a:t>
            </a:r>
            <a:r>
              <a:rPr lang="fr-FR" sz="1600" spc="-5" dirty="0">
                <a:solidFill>
                  <a:srgbClr val="28367B"/>
                </a:solidFill>
                <a:latin typeface="Arial" panose="020B0604020202020204" pitchFamily="34" charset="0"/>
                <a:cs typeface="Arial" panose="020B0604020202020204" pitchFamily="34" charset="0"/>
              </a:rPr>
              <a:t> public </a:t>
            </a:r>
            <a:r>
              <a:rPr lang="fr-FR" sz="1600" dirty="0">
                <a:solidFill>
                  <a:srgbClr val="28367B"/>
                </a:solidFill>
                <a:latin typeface="Arial" panose="020B0604020202020204" pitchFamily="34" charset="0"/>
                <a:cs typeface="Arial" panose="020B0604020202020204" pitchFamily="34" charset="0"/>
              </a:rPr>
              <a:t>est encadrée par</a:t>
            </a:r>
            <a:r>
              <a:rPr lang="fr-FR" sz="1600" spc="-27"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le Code</a:t>
            </a:r>
            <a:r>
              <a:rPr lang="fr-FR" sz="1600" spc="-27" dirty="0">
                <a:solidFill>
                  <a:srgbClr val="28367B"/>
                </a:solidFill>
                <a:latin typeface="Arial" panose="020B0604020202020204" pitchFamily="34" charset="0"/>
                <a:cs typeface="Arial" panose="020B0604020202020204" pitchFamily="34" charset="0"/>
              </a:rPr>
              <a:t> </a:t>
            </a:r>
            <a:r>
              <a:rPr lang="fr-FR" sz="1600" spc="-9" dirty="0">
                <a:solidFill>
                  <a:srgbClr val="28367B"/>
                </a:solidFill>
                <a:latin typeface="Arial" panose="020B0604020202020204" pitchFamily="34" charset="0"/>
                <a:cs typeface="Arial" panose="020B0604020202020204" pitchFamily="34" charset="0"/>
              </a:rPr>
              <a:t>général </a:t>
            </a:r>
            <a:r>
              <a:rPr lang="fr-FR" sz="1600" dirty="0">
                <a:solidFill>
                  <a:srgbClr val="28367B"/>
                </a:solidFill>
                <a:latin typeface="Arial" panose="020B0604020202020204" pitchFamily="34" charset="0"/>
                <a:cs typeface="Arial" panose="020B0604020202020204" pitchFamily="34" charset="0"/>
              </a:rPr>
              <a:t>de</a:t>
            </a:r>
            <a:r>
              <a:rPr lang="fr-FR" sz="1600" spc="-14"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la</a:t>
            </a:r>
            <a:r>
              <a:rPr lang="fr-FR" sz="1600" spc="-14"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fonction</a:t>
            </a:r>
            <a:r>
              <a:rPr lang="fr-FR" sz="1600" spc="-9" dirty="0">
                <a:solidFill>
                  <a:srgbClr val="28367B"/>
                </a:solidFill>
                <a:latin typeface="Arial" panose="020B0604020202020204" pitchFamily="34" charset="0"/>
                <a:cs typeface="Arial" panose="020B0604020202020204" pitchFamily="34" charset="0"/>
              </a:rPr>
              <a:t> publique.</a:t>
            </a:r>
          </a:p>
        </p:txBody>
      </p:sp>
      <p:sp>
        <p:nvSpPr>
          <p:cNvPr id="16400" name="ZoneTexte 16399">
            <a:extLst>
              <a:ext uri="{FF2B5EF4-FFF2-40B4-BE49-F238E27FC236}">
                <a16:creationId xmlns:a16="http://schemas.microsoft.com/office/drawing/2014/main" id="{2582E887-6A4F-A963-5228-045DE20C5AF8}"/>
              </a:ext>
            </a:extLst>
          </p:cNvPr>
          <p:cNvSpPr txBox="1"/>
          <p:nvPr/>
        </p:nvSpPr>
        <p:spPr>
          <a:xfrm>
            <a:off x="1149108"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3 notions</a:t>
            </a:r>
          </a:p>
          <a:p>
            <a:pPr marL="11516" marR="4607" algn="ctr">
              <a:spcBef>
                <a:spcPts val="91"/>
              </a:spcBef>
            </a:pPr>
            <a:endParaRPr lang="fr-FR" sz="1800" b="1" dirty="0">
              <a:solidFill>
                <a:srgbClr val="FFFFFF"/>
              </a:solidFill>
            </a:endParaRPr>
          </a:p>
        </p:txBody>
      </p:sp>
      <p:sp>
        <p:nvSpPr>
          <p:cNvPr id="16401" name="ZoneTexte 16400">
            <a:extLst>
              <a:ext uri="{FF2B5EF4-FFF2-40B4-BE49-F238E27FC236}">
                <a16:creationId xmlns:a16="http://schemas.microsoft.com/office/drawing/2014/main" id="{34F3F8A2-5CE9-0FC6-8DDD-36E8F04F7856}"/>
              </a:ext>
            </a:extLst>
          </p:cNvPr>
          <p:cNvSpPr txBox="1"/>
          <p:nvPr/>
        </p:nvSpPr>
        <p:spPr>
          <a:xfrm>
            <a:off x="5009923"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Définie comme</a:t>
            </a:r>
          </a:p>
          <a:p>
            <a:pPr marL="11516" marR="4607" algn="ctr">
              <a:spcBef>
                <a:spcPts val="91"/>
              </a:spcBef>
            </a:pPr>
            <a:endParaRPr lang="fr-FR" sz="1800" b="1" dirty="0">
              <a:solidFill>
                <a:srgbClr val="FFFFFF"/>
              </a:solidFill>
            </a:endParaRPr>
          </a:p>
        </p:txBody>
      </p:sp>
      <p:sp>
        <p:nvSpPr>
          <p:cNvPr id="16402" name="ZoneTexte 16401">
            <a:extLst>
              <a:ext uri="{FF2B5EF4-FFF2-40B4-BE49-F238E27FC236}">
                <a16:creationId xmlns:a16="http://schemas.microsoft.com/office/drawing/2014/main" id="{570CA5F3-F718-1B1B-F055-5E8C6A86CF99}"/>
              </a:ext>
            </a:extLst>
          </p:cNvPr>
          <p:cNvSpPr txBox="1"/>
          <p:nvPr/>
        </p:nvSpPr>
        <p:spPr>
          <a:xfrm>
            <a:off x="8870738" y="234959"/>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cs typeface="Museo Sans 900"/>
            </a:endParaRPr>
          </a:p>
          <a:p>
            <a:pPr marL="11516" marR="4607" algn="ctr">
              <a:spcBef>
                <a:spcPts val="91"/>
              </a:spcBef>
            </a:pPr>
            <a:r>
              <a:rPr lang="fr-FR" sz="1800" b="1" dirty="0">
                <a:solidFill>
                  <a:srgbClr val="FFFFFF"/>
                </a:solidFill>
                <a:cs typeface="Museo Sans 900"/>
              </a:rPr>
              <a:t>À</a:t>
            </a:r>
            <a:r>
              <a:rPr lang="fr-FR" sz="1800" b="1" spc="36" dirty="0">
                <a:solidFill>
                  <a:srgbClr val="FFFFFF"/>
                </a:solidFill>
                <a:cs typeface="Museo Sans 900"/>
              </a:rPr>
              <a:t> </a:t>
            </a:r>
            <a:r>
              <a:rPr lang="fr-FR" sz="1800" b="1" dirty="0">
                <a:solidFill>
                  <a:srgbClr val="FFFFFF"/>
                </a:solidFill>
                <a:cs typeface="Museo Sans 900"/>
              </a:rPr>
              <a:t>qui</a:t>
            </a:r>
            <a:r>
              <a:rPr lang="fr-FR" sz="1800" b="1" spc="36" dirty="0">
                <a:solidFill>
                  <a:srgbClr val="FFFFFF"/>
                </a:solidFill>
                <a:cs typeface="Museo Sans 900"/>
              </a:rPr>
              <a:t> </a:t>
            </a:r>
            <a:r>
              <a:rPr lang="fr-FR" sz="1800" b="1" spc="-9" dirty="0">
                <a:solidFill>
                  <a:srgbClr val="FFFFFF"/>
                </a:solidFill>
                <a:cs typeface="Museo Sans 900"/>
              </a:rPr>
              <a:t>m’adresser?</a:t>
            </a:r>
          </a:p>
          <a:p>
            <a:pPr marL="11516" marR="4607" algn="ctr">
              <a:spcBef>
                <a:spcPts val="91"/>
              </a:spcBef>
            </a:pPr>
            <a:endParaRPr lang="fr-FR" sz="1800" b="1" dirty="0">
              <a:solidFill>
                <a:srgbClr val="FFFFFF"/>
              </a:solidFill>
            </a:endParaRPr>
          </a:p>
        </p:txBody>
      </p:sp>
      <p:sp>
        <p:nvSpPr>
          <p:cNvPr id="16404" name="ZoneTexte 16403">
            <a:extLst>
              <a:ext uri="{FF2B5EF4-FFF2-40B4-BE49-F238E27FC236}">
                <a16:creationId xmlns:a16="http://schemas.microsoft.com/office/drawing/2014/main" id="{286875A3-37F1-65D7-8733-2CEDA4F00B98}"/>
              </a:ext>
            </a:extLst>
          </p:cNvPr>
          <p:cNvSpPr txBox="1"/>
          <p:nvPr/>
        </p:nvSpPr>
        <p:spPr>
          <a:xfrm>
            <a:off x="8497839" y="1385090"/>
            <a:ext cx="4072736" cy="2800767"/>
          </a:xfrm>
          <a:prstGeom prst="rect">
            <a:avLst/>
          </a:prstGeom>
          <a:solidFill>
            <a:schemeClr val="bg1">
              <a:lumMod val="50000"/>
            </a:schemeClr>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600" b="1" u="sng" spc="-27" dirty="0">
                <a:solidFill>
                  <a:schemeClr val="bg1"/>
                </a:solidFill>
                <a:latin typeface="Arial" panose="020B0604020202020204" pitchFamily="34" charset="0"/>
                <a:cs typeface="Arial" panose="020B0604020202020204" pitchFamily="34" charset="0"/>
              </a:rPr>
              <a:t>Comités d’éthique</a:t>
            </a:r>
            <a:endParaRPr lang="fr-FR" sz="1600" b="1" u="sng"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MISSION  =  examiner la conformité d’un protocole de recherche.</a:t>
            </a:r>
          </a:p>
          <a:p>
            <a:endParaRPr lang="fr-FR" sz="1600"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Plusieurs types: </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 Protection des Personnes (</a:t>
            </a:r>
            <a:r>
              <a:rPr lang="fr-FR" sz="1600" spc="-9" dirty="0" err="1">
                <a:solidFill>
                  <a:schemeClr val="bg1"/>
                </a:solidFill>
                <a:latin typeface="Arial" panose="020B0604020202020204" pitchFamily="34" charset="0"/>
                <a:cs typeface="Arial" panose="020B0604020202020204" pitchFamily="34" charset="0"/>
              </a:rPr>
              <a:t>CPPs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d’éthique de la recherche (</a:t>
            </a:r>
            <a:r>
              <a:rPr lang="fr-FR" sz="1600" spc="-9" dirty="0" err="1">
                <a:solidFill>
                  <a:schemeClr val="bg1"/>
                </a:solidFill>
                <a:latin typeface="Arial" panose="020B0604020202020204" pitchFamily="34" charset="0"/>
                <a:cs typeface="Arial" panose="020B0604020202020204" pitchFamily="34" charset="0"/>
              </a:rPr>
              <a:t>CERs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d’Ethique en Expérimentation Animale (</a:t>
            </a:r>
            <a:r>
              <a:rPr lang="fr-FR" sz="1600" spc="-9" dirty="0" err="1">
                <a:solidFill>
                  <a:schemeClr val="bg1"/>
                </a:solidFill>
                <a:latin typeface="Arial" panose="020B0604020202020204" pitchFamily="34" charset="0"/>
                <a:cs typeface="Arial" panose="020B0604020202020204" pitchFamily="34" charset="0"/>
              </a:rPr>
              <a:t>CEEAs</a:t>
            </a:r>
            <a:r>
              <a:rPr lang="fr-FR" sz="1600" spc="-9" dirty="0">
                <a:solidFill>
                  <a:schemeClr val="bg1"/>
                </a:solidFill>
                <a:latin typeface="Arial" panose="020B0604020202020204" pitchFamily="34" charset="0"/>
                <a:cs typeface="Arial" panose="020B0604020202020204" pitchFamily="34" charset="0"/>
              </a:rPr>
              <a:t>).</a:t>
            </a:r>
          </a:p>
        </p:txBody>
      </p:sp>
      <p:sp>
        <p:nvSpPr>
          <p:cNvPr id="16405" name="ZoneTexte 16404">
            <a:extLst>
              <a:ext uri="{FF2B5EF4-FFF2-40B4-BE49-F238E27FC236}">
                <a16:creationId xmlns:a16="http://schemas.microsoft.com/office/drawing/2014/main" id="{270ACE30-E1F2-6837-A2D1-67A8D3E186BB}"/>
              </a:ext>
            </a:extLst>
          </p:cNvPr>
          <p:cNvSpPr txBox="1"/>
          <p:nvPr/>
        </p:nvSpPr>
        <p:spPr>
          <a:xfrm>
            <a:off x="8497839" y="4560162"/>
            <a:ext cx="4072736" cy="1538883"/>
          </a:xfrm>
          <a:prstGeom prst="rect">
            <a:avLst/>
          </a:prstGeom>
          <a:solidFill>
            <a:schemeClr val="accent1"/>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600" b="1" u="sng" spc="-9" dirty="0">
                <a:solidFill>
                  <a:schemeClr val="bg1"/>
                </a:solidFill>
                <a:latin typeface="Arial" panose="020B0604020202020204" pitchFamily="34" charset="0"/>
                <a:cs typeface="Arial" panose="020B0604020202020204" pitchFamily="34" charset="0"/>
              </a:rPr>
              <a:t>référente déontologue</a:t>
            </a:r>
          </a:p>
          <a:p>
            <a:endParaRPr lang="fr-FR" sz="1600"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MISSION = Conseiller tout agent sur le bon respect des règles (e.g., neutralité, cumul de mandats, conflits d’intérêts etc.).</a:t>
            </a:r>
          </a:p>
          <a:p>
            <a:endParaRPr lang="fr-FR" sz="1400" b="1" spc="-9" dirty="0">
              <a:solidFill>
                <a:srgbClr val="2836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9877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AD26-8381-27BD-F58F-8C12CC852E22}"/>
            </a:ext>
          </a:extLst>
        </p:cNvPr>
        <p:cNvGrpSpPr/>
        <p:nvPr/>
      </p:nvGrpSpPr>
      <p:grpSpPr>
        <a:xfrm>
          <a:off x="0" y="0"/>
          <a:ext cx="0" cy="0"/>
          <a:chOff x="0" y="0"/>
          <a:chExt cx="0" cy="0"/>
        </a:xfrm>
      </p:grpSpPr>
      <p:sp>
        <p:nvSpPr>
          <p:cNvPr id="60" name="ZoneTexte 59">
            <a:extLst>
              <a:ext uri="{FF2B5EF4-FFF2-40B4-BE49-F238E27FC236}">
                <a16:creationId xmlns:a16="http://schemas.microsoft.com/office/drawing/2014/main" id="{6F074189-B8BC-4E3C-B083-171A2451332D}"/>
              </a:ext>
            </a:extLst>
          </p:cNvPr>
          <p:cNvSpPr txBox="1"/>
          <p:nvPr/>
        </p:nvSpPr>
        <p:spPr>
          <a:xfrm>
            <a:off x="1091769" y="1465215"/>
            <a:ext cx="3124217" cy="7722328"/>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18" dirty="0">
              <a:solidFill>
                <a:srgbClr val="009BAC"/>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lang="fr-FR" sz="2584" b="1" spc="-18" dirty="0">
                <a:solidFill>
                  <a:schemeClr val="bg1">
                    <a:lumMod val="50000"/>
                  </a:schemeClr>
                </a:solidFill>
                <a:latin typeface="Arial" panose="020B0604020202020204" pitchFamily="34" charset="0"/>
                <a:ea typeface="+mn-ea"/>
                <a:cs typeface="Arial" panose="020B0604020202020204" pitchFamily="34" charset="0"/>
              </a:rPr>
              <a:t>Éthique</a:t>
            </a:r>
            <a:r>
              <a:rPr lang="fr-FR" sz="2584" b="1" spc="-95" dirty="0">
                <a:solidFill>
                  <a:schemeClr val="bg1">
                    <a:lumMod val="50000"/>
                  </a:schemeClr>
                </a:solidFill>
                <a:latin typeface="Arial" panose="020B0604020202020204" pitchFamily="34" charset="0"/>
                <a:ea typeface="+mn-ea"/>
                <a:cs typeface="Arial" panose="020B0604020202020204" pitchFamily="34" charset="0"/>
              </a:rPr>
              <a:t> </a:t>
            </a:r>
            <a:r>
              <a:rPr lang="fr-FR" sz="2584" b="1" spc="-23" dirty="0">
                <a:solidFill>
                  <a:schemeClr val="bg1">
                    <a:lumMod val="50000"/>
                  </a:schemeClr>
                </a:solidFill>
                <a:latin typeface="Arial" panose="020B0604020202020204" pitchFamily="34" charset="0"/>
                <a:ea typeface="+mn-ea"/>
                <a:cs typeface="Arial" panose="020B0604020202020204" pitchFamily="34" charset="0"/>
              </a:rPr>
              <a:t>de </a:t>
            </a:r>
            <a:r>
              <a:rPr lang="fr-FR" sz="2584" b="1" dirty="0">
                <a:solidFill>
                  <a:schemeClr val="bg1">
                    <a:lumMod val="50000"/>
                  </a:schemeClr>
                </a:solidFill>
                <a:latin typeface="Arial" panose="020B0604020202020204" pitchFamily="34" charset="0"/>
                <a:ea typeface="+mn-ea"/>
                <a:cs typeface="Arial" panose="020B0604020202020204" pitchFamily="34" charset="0"/>
              </a:rPr>
              <a:t>la</a:t>
            </a:r>
            <a:r>
              <a:rPr lang="fr-FR" sz="2584" b="1" spc="-77" dirty="0">
                <a:solidFill>
                  <a:schemeClr val="bg1">
                    <a:lumMod val="50000"/>
                  </a:schemeClr>
                </a:solidFill>
                <a:latin typeface="Arial" panose="020B0604020202020204" pitchFamily="34" charset="0"/>
                <a:ea typeface="+mn-ea"/>
                <a:cs typeface="Arial" panose="020B0604020202020204" pitchFamily="34" charset="0"/>
              </a:rPr>
              <a:t> </a:t>
            </a:r>
            <a:r>
              <a:rPr lang="fr-FR" sz="2584" b="1" spc="-9" dirty="0">
                <a:solidFill>
                  <a:schemeClr val="bg1">
                    <a:lumMod val="50000"/>
                  </a:schemeClr>
                </a:solidFill>
                <a:latin typeface="Arial" panose="020B0604020202020204" pitchFamily="34" charset="0"/>
                <a:ea typeface="+mn-ea"/>
                <a:cs typeface="Arial" panose="020B0604020202020204" pitchFamily="34" charset="0"/>
              </a:rPr>
              <a:t>recherche</a:t>
            </a:r>
            <a:endParaRPr kumimoji="0" lang="fr-FR" sz="2584" b="1" i="0" u="none" strike="noStrike" kern="1200" cap="none" spc="-9"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9" dirty="0">
              <a:solidFill>
                <a:srgbClr val="E50051"/>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r>
              <a:rPr kumimoji="0" lang="fr-FR" sz="2584" b="1" i="0" u="none" strike="noStrike" kern="1200" cap="none" spc="-27"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Déontologie</a:t>
            </a: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kumimoji="0" lang="fr-FR" sz="258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Intégrité scientifique</a:t>
            </a:r>
            <a:endParaRPr kumimoji="0" lang="fr-FR" sz="2584"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385" name="Shape 164">
            <a:extLst>
              <a:ext uri="{FF2B5EF4-FFF2-40B4-BE49-F238E27FC236}">
                <a16:creationId xmlns:a16="http://schemas.microsoft.com/office/drawing/2014/main" id="{10BE6676-758A-6800-7D83-B9C09B855EF2}"/>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D03701C1-AAFA-DAA6-A8BC-E0BA37F4D930}"/>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8" name="Espace réservé du numéro de diapositive 10">
            <a:extLst>
              <a:ext uri="{FF2B5EF4-FFF2-40B4-BE49-F238E27FC236}">
                <a16:creationId xmlns:a16="http://schemas.microsoft.com/office/drawing/2014/main" id="{80641851-8DD6-B09D-47E7-B612E71B37F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5" name="object 10">
            <a:extLst>
              <a:ext uri="{FF2B5EF4-FFF2-40B4-BE49-F238E27FC236}">
                <a16:creationId xmlns:a16="http://schemas.microsoft.com/office/drawing/2014/main" id="{7AE8B8E2-59BA-B97D-0494-3F09DAE46E4E}"/>
              </a:ext>
            </a:extLst>
          </p:cNvPr>
          <p:cNvSpPr/>
          <p:nvPr/>
        </p:nvSpPr>
        <p:spPr>
          <a:xfrm>
            <a:off x="9451350" y="2328227"/>
            <a:ext cx="45719" cy="369166"/>
          </a:xfrm>
          <a:custGeom>
            <a:avLst/>
            <a:gdLst/>
            <a:ahLst/>
            <a:cxnLst/>
            <a:rect l="l" t="t" r="r" b="b"/>
            <a:pathLst>
              <a:path h="385444">
                <a:moveTo>
                  <a:pt x="0" y="0"/>
                </a:moveTo>
                <a:lnTo>
                  <a:pt x="0" y="385203"/>
                </a:lnTo>
              </a:path>
            </a:pathLst>
          </a:custGeom>
          <a:ln w="9042">
            <a:solidFill>
              <a:srgbClr val="FFFFFF"/>
            </a:solidFill>
          </a:ln>
        </p:spPr>
        <p:txBody>
          <a:bodyPr wrap="square" lIns="0" tIns="0" rIns="0" bIns="0" rtlCol="0"/>
          <a:lstStyle/>
          <a:p>
            <a:endParaRPr sz="1632" dirty="0"/>
          </a:p>
        </p:txBody>
      </p:sp>
      <p:sp>
        <p:nvSpPr>
          <p:cNvPr id="6" name="object 11">
            <a:extLst>
              <a:ext uri="{FF2B5EF4-FFF2-40B4-BE49-F238E27FC236}">
                <a16:creationId xmlns:a16="http://schemas.microsoft.com/office/drawing/2014/main" id="{CB912609-122A-5380-6B1C-EDEF1446D995}"/>
              </a:ext>
            </a:extLst>
          </p:cNvPr>
          <p:cNvSpPr/>
          <p:nvPr/>
        </p:nvSpPr>
        <p:spPr>
          <a:xfrm>
            <a:off x="9009925" y="3070589"/>
            <a:ext cx="0" cy="210750"/>
          </a:xfrm>
          <a:custGeom>
            <a:avLst/>
            <a:gdLst/>
            <a:ahLst/>
            <a:cxnLst/>
            <a:rect l="l" t="t" r="r" b="b"/>
            <a:pathLst>
              <a:path h="232410">
                <a:moveTo>
                  <a:pt x="0" y="0"/>
                </a:moveTo>
                <a:lnTo>
                  <a:pt x="0" y="232067"/>
                </a:lnTo>
              </a:path>
            </a:pathLst>
          </a:custGeom>
          <a:ln w="9042">
            <a:solidFill>
              <a:srgbClr val="FFFFFF"/>
            </a:solidFill>
          </a:ln>
        </p:spPr>
        <p:txBody>
          <a:bodyPr wrap="square" lIns="0" tIns="0" rIns="0" bIns="0" rtlCol="0"/>
          <a:lstStyle/>
          <a:p>
            <a:endParaRPr sz="1632" dirty="0"/>
          </a:p>
        </p:txBody>
      </p:sp>
      <p:sp>
        <p:nvSpPr>
          <p:cNvPr id="7" name="object 12">
            <a:extLst>
              <a:ext uri="{FF2B5EF4-FFF2-40B4-BE49-F238E27FC236}">
                <a16:creationId xmlns:a16="http://schemas.microsoft.com/office/drawing/2014/main" id="{C94BC8CF-A1EC-A34D-9410-4850D238A8AD}"/>
              </a:ext>
            </a:extLst>
          </p:cNvPr>
          <p:cNvSpPr/>
          <p:nvPr/>
        </p:nvSpPr>
        <p:spPr>
          <a:xfrm>
            <a:off x="9009240" y="3391055"/>
            <a:ext cx="57487" cy="1027667"/>
          </a:xfrm>
          <a:custGeom>
            <a:avLst/>
            <a:gdLst/>
            <a:ahLst/>
            <a:cxnLst/>
            <a:rect l="l" t="t" r="r" b="b"/>
            <a:pathLst>
              <a:path h="914400">
                <a:moveTo>
                  <a:pt x="0" y="0"/>
                </a:moveTo>
                <a:lnTo>
                  <a:pt x="0" y="914400"/>
                </a:lnTo>
              </a:path>
            </a:pathLst>
          </a:custGeom>
          <a:ln w="9042">
            <a:solidFill>
              <a:srgbClr val="FFFFFF"/>
            </a:solidFill>
          </a:ln>
        </p:spPr>
        <p:txBody>
          <a:bodyPr wrap="square" lIns="0" tIns="0" rIns="0" bIns="0" rtlCol="0"/>
          <a:lstStyle/>
          <a:p>
            <a:endParaRPr sz="1632" dirty="0"/>
          </a:p>
        </p:txBody>
      </p:sp>
      <p:sp>
        <p:nvSpPr>
          <p:cNvPr id="11" name="object 21">
            <a:extLst>
              <a:ext uri="{FF2B5EF4-FFF2-40B4-BE49-F238E27FC236}">
                <a16:creationId xmlns:a16="http://schemas.microsoft.com/office/drawing/2014/main" id="{289862A7-972C-4D35-AC7E-774ED2515EF1}"/>
              </a:ext>
            </a:extLst>
          </p:cNvPr>
          <p:cNvSpPr/>
          <p:nvPr/>
        </p:nvSpPr>
        <p:spPr>
          <a:xfrm>
            <a:off x="2869075" y="6320337"/>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12" name="object 22">
            <a:extLst>
              <a:ext uri="{FF2B5EF4-FFF2-40B4-BE49-F238E27FC236}">
                <a16:creationId xmlns:a16="http://schemas.microsoft.com/office/drawing/2014/main" id="{14D7E790-FB9B-42CC-5020-2A30D4DE1219}"/>
              </a:ext>
            </a:extLst>
          </p:cNvPr>
          <p:cNvSpPr/>
          <p:nvPr/>
        </p:nvSpPr>
        <p:spPr>
          <a:xfrm>
            <a:off x="2875965" y="6758155"/>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grpSp>
        <p:nvGrpSpPr>
          <p:cNvPr id="18" name="object 32">
            <a:extLst>
              <a:ext uri="{FF2B5EF4-FFF2-40B4-BE49-F238E27FC236}">
                <a16:creationId xmlns:a16="http://schemas.microsoft.com/office/drawing/2014/main" id="{C24289DA-1C69-4750-BE9E-0BF224FCD4C7}"/>
              </a:ext>
            </a:extLst>
          </p:cNvPr>
          <p:cNvGrpSpPr/>
          <p:nvPr/>
        </p:nvGrpSpPr>
        <p:grpSpPr>
          <a:xfrm>
            <a:off x="8048602" y="6271337"/>
            <a:ext cx="8637" cy="1365842"/>
            <a:chOff x="6869100" y="5470603"/>
            <a:chExt cx="9525" cy="1506220"/>
          </a:xfrm>
        </p:grpSpPr>
        <p:sp>
          <p:nvSpPr>
            <p:cNvPr id="19" name="object 33">
              <a:extLst>
                <a:ext uri="{FF2B5EF4-FFF2-40B4-BE49-F238E27FC236}">
                  <a16:creationId xmlns:a16="http://schemas.microsoft.com/office/drawing/2014/main" id="{66CB6EB0-ED78-636E-E476-04C5A37D882D}"/>
                </a:ext>
              </a:extLst>
            </p:cNvPr>
            <p:cNvSpPr/>
            <p:nvPr/>
          </p:nvSpPr>
          <p:spPr>
            <a:xfrm>
              <a:off x="6873862" y="5475366"/>
              <a:ext cx="0" cy="234950"/>
            </a:xfrm>
            <a:custGeom>
              <a:avLst/>
              <a:gdLst/>
              <a:ahLst/>
              <a:cxnLst/>
              <a:rect l="l" t="t" r="r" b="b"/>
              <a:pathLst>
                <a:path h="234950">
                  <a:moveTo>
                    <a:pt x="0" y="0"/>
                  </a:moveTo>
                  <a:lnTo>
                    <a:pt x="0" y="234899"/>
                  </a:lnTo>
                </a:path>
              </a:pathLst>
            </a:custGeom>
            <a:ln w="9042">
              <a:solidFill>
                <a:srgbClr val="FFFFFF"/>
              </a:solidFill>
            </a:ln>
          </p:spPr>
          <p:txBody>
            <a:bodyPr wrap="square" lIns="0" tIns="0" rIns="0" bIns="0" rtlCol="0"/>
            <a:lstStyle/>
            <a:p>
              <a:endParaRPr sz="1632" dirty="0"/>
            </a:p>
          </p:txBody>
        </p:sp>
        <p:sp>
          <p:nvSpPr>
            <p:cNvPr id="29" name="object 34">
              <a:extLst>
                <a:ext uri="{FF2B5EF4-FFF2-40B4-BE49-F238E27FC236}">
                  <a16:creationId xmlns:a16="http://schemas.microsoft.com/office/drawing/2014/main" id="{C567D86D-2637-C14A-5BEF-0DD183C92513}"/>
                </a:ext>
              </a:extLst>
            </p:cNvPr>
            <p:cNvSpPr/>
            <p:nvPr/>
          </p:nvSpPr>
          <p:spPr>
            <a:xfrm>
              <a:off x="6873862" y="6079263"/>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sp>
          <p:nvSpPr>
            <p:cNvPr id="39" name="object 35">
              <a:extLst>
                <a:ext uri="{FF2B5EF4-FFF2-40B4-BE49-F238E27FC236}">
                  <a16:creationId xmlns:a16="http://schemas.microsoft.com/office/drawing/2014/main" id="{717702F9-8877-9AE0-1066-81D674C7CB8D}"/>
                </a:ext>
              </a:extLst>
            </p:cNvPr>
            <p:cNvSpPr/>
            <p:nvPr/>
          </p:nvSpPr>
          <p:spPr>
            <a:xfrm>
              <a:off x="6873862" y="6595865"/>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grpSp>
      <p:sp>
        <p:nvSpPr>
          <p:cNvPr id="44" name="Titre 25">
            <a:extLst>
              <a:ext uri="{FF2B5EF4-FFF2-40B4-BE49-F238E27FC236}">
                <a16:creationId xmlns:a16="http://schemas.microsoft.com/office/drawing/2014/main" id="{C8101B21-FB2A-465A-61A2-BA1C023F608D}"/>
              </a:ext>
            </a:extLst>
          </p:cNvPr>
          <p:cNvSpPr>
            <a:spLocks noGrp="1"/>
          </p:cNvSpPr>
          <p:nvPr>
            <p:ph type="title"/>
          </p:nvPr>
        </p:nvSpPr>
        <p:spPr>
          <a:xfrm>
            <a:off x="681183" y="1277219"/>
            <a:ext cx="0" cy="0"/>
          </a:xfrm>
        </p:spPr>
        <p:txBody>
          <a:bodyPr/>
          <a:lstStyle/>
          <a:p>
            <a:r>
              <a:rPr lang="fr-FR" dirty="0"/>
              <a:t> </a:t>
            </a:r>
          </a:p>
        </p:txBody>
      </p:sp>
      <p:sp>
        <p:nvSpPr>
          <p:cNvPr id="55" name="ZoneTexte 54">
            <a:extLst>
              <a:ext uri="{FF2B5EF4-FFF2-40B4-BE49-F238E27FC236}">
                <a16:creationId xmlns:a16="http://schemas.microsoft.com/office/drawing/2014/main" id="{963DF0B3-9B59-8DC6-07D5-332CE5ACDED8}"/>
              </a:ext>
            </a:extLst>
          </p:cNvPr>
          <p:cNvSpPr txBox="1"/>
          <p:nvPr/>
        </p:nvSpPr>
        <p:spPr>
          <a:xfrm>
            <a:off x="8152490" y="6194126"/>
            <a:ext cx="1444795" cy="421486"/>
          </a:xfrm>
          <a:prstGeom prst="rect">
            <a:avLst/>
          </a:prstGeom>
          <a:noFill/>
        </p:spPr>
        <p:txBody>
          <a:bodyPr wrap="square" lIns="0" rIns="216000" rtlCol="0">
            <a:noAutofit/>
          </a:bodyPr>
          <a:lstStyle/>
          <a:p>
            <a:pPr marL="73129" marR="4607">
              <a:spcBef>
                <a:spcPts val="91"/>
              </a:spcBef>
            </a:pPr>
            <a:endParaRPr lang="fr-FR" sz="861" dirty="0">
              <a:cs typeface="Museo Sans 500"/>
            </a:endParaRPr>
          </a:p>
        </p:txBody>
      </p:sp>
      <p:sp>
        <p:nvSpPr>
          <p:cNvPr id="16392" name="ZoneTexte 16391">
            <a:extLst>
              <a:ext uri="{FF2B5EF4-FFF2-40B4-BE49-F238E27FC236}">
                <a16:creationId xmlns:a16="http://schemas.microsoft.com/office/drawing/2014/main" id="{7046E836-D8F4-F203-40D7-243757829DF9}"/>
              </a:ext>
            </a:extLst>
          </p:cNvPr>
          <p:cNvSpPr txBox="1"/>
          <p:nvPr/>
        </p:nvSpPr>
        <p:spPr>
          <a:xfrm>
            <a:off x="-4374408" y="7764205"/>
            <a:ext cx="2620268" cy="181462"/>
          </a:xfrm>
          <a:prstGeom prst="rect">
            <a:avLst/>
          </a:prstGeom>
          <a:noFill/>
        </p:spPr>
        <p:txBody>
          <a:bodyPr wrap="square" lIns="0" rIns="216000" rtlCol="0">
            <a:noAutofit/>
          </a:bodyPr>
          <a:lstStyle/>
          <a:p>
            <a:pPr marL="11516" marR="4607">
              <a:spcBef>
                <a:spcPts val="91"/>
              </a:spcBef>
            </a:pPr>
            <a:endParaRPr lang="fr-FR" sz="1000" dirty="0">
              <a:solidFill>
                <a:srgbClr val="FFFFFF"/>
              </a:solidFill>
              <a:cs typeface="Museo Sans 500"/>
            </a:endParaRPr>
          </a:p>
        </p:txBody>
      </p:sp>
      <p:sp>
        <p:nvSpPr>
          <p:cNvPr id="16394" name="ZoneTexte 16393">
            <a:extLst>
              <a:ext uri="{FF2B5EF4-FFF2-40B4-BE49-F238E27FC236}">
                <a16:creationId xmlns:a16="http://schemas.microsoft.com/office/drawing/2014/main" id="{B964328F-9377-7F20-A51D-E2E746E046B1}"/>
              </a:ext>
            </a:extLst>
          </p:cNvPr>
          <p:cNvSpPr txBox="1"/>
          <p:nvPr/>
        </p:nvSpPr>
        <p:spPr>
          <a:xfrm>
            <a:off x="4396724" y="1385090"/>
            <a:ext cx="3714751" cy="2062103"/>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spc="-27" dirty="0">
                <a:solidFill>
                  <a:schemeClr val="bg1">
                    <a:lumMod val="50000"/>
                  </a:schemeClr>
                </a:solidFill>
                <a:latin typeface="Arial" panose="020B0604020202020204" pitchFamily="34" charset="0"/>
                <a:cs typeface="Arial" panose="020B0604020202020204" pitchFamily="34" charset="0"/>
              </a:rPr>
              <a:t>Réflexion collégiale:</a:t>
            </a:r>
          </a:p>
          <a:p>
            <a:pPr marL="285750" indent="-285750">
              <a:buFontTx/>
              <a:buChar char="-"/>
            </a:pPr>
            <a:r>
              <a:rPr lang="fr-FR" sz="1600" spc="-27" dirty="0">
                <a:solidFill>
                  <a:schemeClr val="bg1">
                    <a:lumMod val="50000"/>
                  </a:schemeClr>
                </a:solidFill>
                <a:latin typeface="Arial" panose="020B0604020202020204" pitchFamily="34" charset="0"/>
                <a:cs typeface="Arial" panose="020B0604020202020204" pitchFamily="34" charset="0"/>
              </a:rPr>
              <a:t>Questions soulevées par les</a:t>
            </a:r>
            <a:r>
              <a:rPr lang="fr-FR" sz="160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déve</a:t>
            </a:r>
            <a:r>
              <a:rPr lang="fr-FR" sz="1600" dirty="0">
                <a:solidFill>
                  <a:schemeClr val="bg1">
                    <a:lumMod val="50000"/>
                  </a:schemeClr>
                </a:solidFill>
                <a:latin typeface="Arial" panose="020B0604020202020204" pitchFamily="34" charset="0"/>
                <a:cs typeface="Arial" panose="020B0604020202020204" pitchFamily="34" charset="0"/>
              </a:rPr>
              <a:t>loppements scientifiques</a:t>
            </a:r>
            <a:r>
              <a:rPr lang="fr-FR" sz="1600" spc="-18" dirty="0">
                <a:solidFill>
                  <a:schemeClr val="bg1">
                    <a:lumMod val="50000"/>
                  </a:schemeClr>
                </a:solidFill>
                <a:latin typeface="Arial" panose="020B0604020202020204" pitchFamily="34" charset="0"/>
                <a:cs typeface="Arial" panose="020B0604020202020204" pitchFamily="34" charset="0"/>
              </a:rPr>
              <a:t> </a:t>
            </a:r>
          </a:p>
          <a:p>
            <a:pPr marL="285750" indent="-285750">
              <a:buFontTx/>
              <a:buChar char="-"/>
            </a:pPr>
            <a:endParaRPr lang="fr-FR" sz="1600" spc="-18" dirty="0">
              <a:solidFill>
                <a:schemeClr val="bg1">
                  <a:lumMod val="50000"/>
                </a:schemeClr>
              </a:solidFill>
              <a:latin typeface="Arial" panose="020B0604020202020204" pitchFamily="34" charset="0"/>
              <a:cs typeface="Arial" panose="020B0604020202020204" pitchFamily="34" charset="0"/>
            </a:endParaRPr>
          </a:p>
          <a:p>
            <a:pPr marL="285750" indent="-285750">
              <a:buFontTx/>
              <a:buChar char="-"/>
            </a:pPr>
            <a:r>
              <a:rPr lang="fr-FR" sz="1600" spc="-23" dirty="0">
                <a:solidFill>
                  <a:schemeClr val="bg1">
                    <a:lumMod val="50000"/>
                  </a:schemeClr>
                </a:solidFill>
                <a:latin typeface="Arial" panose="020B0604020202020204" pitchFamily="34" charset="0"/>
                <a:cs typeface="Arial" panose="020B0604020202020204" pitchFamily="34" charset="0"/>
              </a:rPr>
              <a:t>Questions </a:t>
            </a:r>
            <a:r>
              <a:rPr lang="fr-FR" sz="1600" dirty="0">
                <a:solidFill>
                  <a:schemeClr val="bg1">
                    <a:lumMod val="50000"/>
                  </a:schemeClr>
                </a:solidFill>
                <a:latin typeface="Arial" panose="020B0604020202020204" pitchFamily="34" charset="0"/>
                <a:cs typeface="Arial" panose="020B0604020202020204" pitchFamily="34" charset="0"/>
              </a:rPr>
              <a:t>opérationnelles de</a:t>
            </a:r>
            <a:r>
              <a:rPr lang="fr-FR" sz="1600" spc="-32"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conformité des</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protocoles</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de</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recherche</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au </a:t>
            </a:r>
            <a:r>
              <a:rPr lang="fr-FR" sz="1600" spc="-9" dirty="0">
                <a:solidFill>
                  <a:schemeClr val="bg1">
                    <a:lumMod val="50000"/>
                  </a:schemeClr>
                </a:solidFill>
                <a:latin typeface="Arial" panose="020B0604020202020204" pitchFamily="34" charset="0"/>
                <a:cs typeface="Arial" panose="020B0604020202020204" pitchFamily="34" charset="0"/>
              </a:rPr>
              <a:t>droit </a:t>
            </a:r>
            <a:r>
              <a:rPr lang="fr-FR" sz="1600" dirty="0">
                <a:solidFill>
                  <a:schemeClr val="bg1">
                    <a:lumMod val="50000"/>
                  </a:schemeClr>
                </a:solidFill>
                <a:latin typeface="Arial" panose="020B0604020202020204" pitchFamily="34" charset="0"/>
                <a:cs typeface="Arial" panose="020B0604020202020204" pitchFamily="34" charset="0"/>
              </a:rPr>
              <a:t>et</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aux recommandations</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dirty="0">
                <a:solidFill>
                  <a:schemeClr val="bg1">
                    <a:lumMod val="50000"/>
                  </a:schemeClr>
                </a:solidFill>
                <a:latin typeface="Arial" panose="020B0604020202020204" pitchFamily="34" charset="0"/>
                <a:cs typeface="Arial" panose="020B0604020202020204" pitchFamily="34" charset="0"/>
              </a:rPr>
              <a:t>éthiques</a:t>
            </a:r>
            <a:endParaRPr lang="fr-FR" sz="1600" spc="-9" dirty="0">
              <a:solidFill>
                <a:schemeClr val="bg1">
                  <a:lumMod val="50000"/>
                </a:schemeClr>
              </a:solidFill>
              <a:latin typeface="Arial" panose="020B0604020202020204" pitchFamily="34" charset="0"/>
              <a:cs typeface="Arial" panose="020B0604020202020204" pitchFamily="34" charset="0"/>
            </a:endParaRPr>
          </a:p>
        </p:txBody>
      </p:sp>
      <p:sp>
        <p:nvSpPr>
          <p:cNvPr id="16396" name="ZoneTexte 16395">
            <a:extLst>
              <a:ext uri="{FF2B5EF4-FFF2-40B4-BE49-F238E27FC236}">
                <a16:creationId xmlns:a16="http://schemas.microsoft.com/office/drawing/2014/main" id="{4101C87C-74B3-AB5F-D9AC-E3E46DA6A3A3}"/>
              </a:ext>
            </a:extLst>
          </p:cNvPr>
          <p:cNvSpPr txBox="1"/>
          <p:nvPr/>
        </p:nvSpPr>
        <p:spPr>
          <a:xfrm>
            <a:off x="4350618" y="4567048"/>
            <a:ext cx="3714751" cy="1323439"/>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dirty="0">
                <a:solidFill>
                  <a:srgbClr val="28367B"/>
                </a:solidFill>
                <a:latin typeface="Arial" panose="020B0604020202020204" pitchFamily="34" charset="0"/>
                <a:cs typeface="Arial" panose="020B0604020202020204" pitchFamily="34" charset="0"/>
              </a:rPr>
              <a:t>Ensemble</a:t>
            </a:r>
            <a:r>
              <a:rPr lang="fr-FR" sz="1600" b="1" spc="73"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d’obligations</a:t>
            </a:r>
            <a:r>
              <a:rPr lang="fr-FR" sz="1600" b="1" spc="-23"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propres</a:t>
            </a:r>
            <a:r>
              <a:rPr lang="fr-FR" sz="1600" b="1" spc="-23" dirty="0">
                <a:solidFill>
                  <a:srgbClr val="28367B"/>
                </a:solidFill>
                <a:latin typeface="Arial" panose="020B0604020202020204" pitchFamily="34" charset="0"/>
                <a:cs typeface="Arial" panose="020B0604020202020204" pitchFamily="34" charset="0"/>
              </a:rPr>
              <a:t> </a:t>
            </a:r>
            <a:r>
              <a:rPr lang="fr-FR" sz="1600" b="1" dirty="0">
                <a:solidFill>
                  <a:srgbClr val="28367B"/>
                </a:solidFill>
                <a:latin typeface="Arial" panose="020B0604020202020204" pitchFamily="34" charset="0"/>
                <a:cs typeface="Arial" panose="020B0604020202020204" pitchFamily="34" charset="0"/>
              </a:rPr>
              <a:t>à</a:t>
            </a:r>
            <a:r>
              <a:rPr lang="fr-FR" sz="1600" b="1" spc="-18"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une </a:t>
            </a:r>
            <a:r>
              <a:rPr lang="fr-FR" sz="1600" b="1" dirty="0">
                <a:solidFill>
                  <a:srgbClr val="28367B"/>
                </a:solidFill>
                <a:latin typeface="Arial" panose="020B0604020202020204" pitchFamily="34" charset="0"/>
                <a:cs typeface="Arial" panose="020B0604020202020204" pitchFamily="34" charset="0"/>
              </a:rPr>
              <a:t>profession: </a:t>
            </a:r>
          </a:p>
          <a:p>
            <a:r>
              <a:rPr lang="fr-FR" sz="1600" dirty="0">
                <a:solidFill>
                  <a:srgbClr val="28367B"/>
                </a:solidFill>
                <a:latin typeface="Arial" panose="020B0604020202020204" pitchFamily="34" charset="0"/>
                <a:cs typeface="Arial" panose="020B0604020202020204" pitchFamily="34" charset="0"/>
              </a:rPr>
              <a:t>Par</a:t>
            </a:r>
            <a:r>
              <a:rPr lang="fr-FR" sz="1600" spc="-36" dirty="0">
                <a:solidFill>
                  <a:srgbClr val="28367B"/>
                </a:solidFill>
                <a:latin typeface="Arial" panose="020B0604020202020204" pitchFamily="34" charset="0"/>
                <a:cs typeface="Arial" panose="020B0604020202020204" pitchFamily="34" charset="0"/>
              </a:rPr>
              <a:t> </a:t>
            </a:r>
            <a:r>
              <a:rPr lang="fr-FR" sz="1600" spc="-9" dirty="0">
                <a:solidFill>
                  <a:srgbClr val="28367B"/>
                </a:solidFill>
                <a:latin typeface="Arial" panose="020B0604020202020204" pitchFamily="34" charset="0"/>
                <a:cs typeface="Arial" panose="020B0604020202020204" pitchFamily="34" charset="0"/>
              </a:rPr>
              <a:t>exemple, l’activité d’</a:t>
            </a:r>
            <a:r>
              <a:rPr lang="fr-FR" sz="1600" dirty="0">
                <a:solidFill>
                  <a:srgbClr val="28367B"/>
                </a:solidFill>
                <a:latin typeface="Arial" panose="020B0604020202020204" pitchFamily="34" charset="0"/>
                <a:cs typeface="Arial" panose="020B0604020202020204" pitchFamily="34" charset="0"/>
              </a:rPr>
              <a:t>un</a:t>
            </a:r>
            <a:r>
              <a:rPr lang="fr-FR" sz="1600" spc="-5"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agent</a:t>
            </a:r>
            <a:r>
              <a:rPr lang="fr-FR" sz="1600" spc="-5" dirty="0">
                <a:solidFill>
                  <a:srgbClr val="28367B"/>
                </a:solidFill>
                <a:latin typeface="Arial" panose="020B0604020202020204" pitchFamily="34" charset="0"/>
                <a:cs typeface="Arial" panose="020B0604020202020204" pitchFamily="34" charset="0"/>
              </a:rPr>
              <a:t> public </a:t>
            </a:r>
            <a:r>
              <a:rPr lang="fr-FR" sz="1600" dirty="0">
                <a:solidFill>
                  <a:srgbClr val="28367B"/>
                </a:solidFill>
                <a:latin typeface="Arial" panose="020B0604020202020204" pitchFamily="34" charset="0"/>
                <a:cs typeface="Arial" panose="020B0604020202020204" pitchFamily="34" charset="0"/>
              </a:rPr>
              <a:t>est encadrée par</a:t>
            </a:r>
            <a:r>
              <a:rPr lang="fr-FR" sz="1600" spc="-27"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le Code</a:t>
            </a:r>
            <a:r>
              <a:rPr lang="fr-FR" sz="1600" spc="-27" dirty="0">
                <a:solidFill>
                  <a:srgbClr val="28367B"/>
                </a:solidFill>
                <a:latin typeface="Arial" panose="020B0604020202020204" pitchFamily="34" charset="0"/>
                <a:cs typeface="Arial" panose="020B0604020202020204" pitchFamily="34" charset="0"/>
              </a:rPr>
              <a:t> </a:t>
            </a:r>
            <a:r>
              <a:rPr lang="fr-FR" sz="1600" spc="-9" dirty="0">
                <a:solidFill>
                  <a:srgbClr val="28367B"/>
                </a:solidFill>
                <a:latin typeface="Arial" panose="020B0604020202020204" pitchFamily="34" charset="0"/>
                <a:cs typeface="Arial" panose="020B0604020202020204" pitchFamily="34" charset="0"/>
              </a:rPr>
              <a:t>général </a:t>
            </a:r>
            <a:r>
              <a:rPr lang="fr-FR" sz="1600" dirty="0">
                <a:solidFill>
                  <a:srgbClr val="28367B"/>
                </a:solidFill>
                <a:latin typeface="Arial" panose="020B0604020202020204" pitchFamily="34" charset="0"/>
                <a:cs typeface="Arial" panose="020B0604020202020204" pitchFamily="34" charset="0"/>
              </a:rPr>
              <a:t>de</a:t>
            </a:r>
            <a:r>
              <a:rPr lang="fr-FR" sz="1600" spc="-14"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la</a:t>
            </a:r>
            <a:r>
              <a:rPr lang="fr-FR" sz="1600" spc="-14"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fonction</a:t>
            </a:r>
            <a:r>
              <a:rPr lang="fr-FR" sz="1600" spc="-9" dirty="0">
                <a:solidFill>
                  <a:srgbClr val="28367B"/>
                </a:solidFill>
                <a:latin typeface="Arial" panose="020B0604020202020204" pitchFamily="34" charset="0"/>
                <a:cs typeface="Arial" panose="020B0604020202020204" pitchFamily="34" charset="0"/>
              </a:rPr>
              <a:t> publique.</a:t>
            </a:r>
          </a:p>
        </p:txBody>
      </p:sp>
      <p:sp>
        <p:nvSpPr>
          <p:cNvPr id="16398" name="ZoneTexte 16397">
            <a:extLst>
              <a:ext uri="{FF2B5EF4-FFF2-40B4-BE49-F238E27FC236}">
                <a16:creationId xmlns:a16="http://schemas.microsoft.com/office/drawing/2014/main" id="{D749ECC9-CD13-45FB-DD20-DD2D030F7975}"/>
              </a:ext>
            </a:extLst>
          </p:cNvPr>
          <p:cNvSpPr txBox="1"/>
          <p:nvPr/>
        </p:nvSpPr>
        <p:spPr>
          <a:xfrm>
            <a:off x="4350618" y="6425531"/>
            <a:ext cx="3714751" cy="3280322"/>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indent="-576">
              <a:lnSpc>
                <a:spcPct val="98000"/>
              </a:lnSpc>
              <a:spcBef>
                <a:spcPts val="122"/>
              </a:spcBef>
            </a:pPr>
            <a:r>
              <a:rPr lang="fr-FR" sz="1600" b="1" spc="-9" dirty="0">
                <a:solidFill>
                  <a:srgbClr val="E50051"/>
                </a:solidFill>
                <a:latin typeface="Arial" panose="020B0604020202020204" pitchFamily="34" charset="0"/>
                <a:cs typeface="Arial" panose="020B0604020202020204" pitchFamily="34" charset="0"/>
              </a:rPr>
              <a:t>Renvoie</a:t>
            </a:r>
            <a:r>
              <a:rPr lang="fr-FR" sz="1600" b="1" spc="-18"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aux</a:t>
            </a:r>
            <a:r>
              <a:rPr lang="fr-FR" sz="1600" b="1" spc="-18" dirty="0">
                <a:solidFill>
                  <a:srgbClr val="E50051"/>
                </a:solidFill>
                <a:latin typeface="Arial" panose="020B0604020202020204" pitchFamily="34" charset="0"/>
                <a:cs typeface="Arial" panose="020B0604020202020204" pitchFamily="34" charset="0"/>
              </a:rPr>
              <a:t> </a:t>
            </a:r>
            <a:r>
              <a:rPr lang="fr-FR" sz="1600" b="1" spc="-9" dirty="0">
                <a:solidFill>
                  <a:srgbClr val="E50051"/>
                </a:solidFill>
                <a:latin typeface="Arial" panose="020B0604020202020204" pitchFamily="34" charset="0"/>
                <a:cs typeface="Arial" panose="020B0604020202020204" pitchFamily="34" charset="0"/>
              </a:rPr>
              <a:t>bonnes </a:t>
            </a:r>
            <a:r>
              <a:rPr lang="fr-FR" sz="1600" b="1" dirty="0">
                <a:solidFill>
                  <a:srgbClr val="E50051"/>
                </a:solidFill>
                <a:latin typeface="Arial" panose="020B0604020202020204" pitchFamily="34" charset="0"/>
                <a:cs typeface="Arial" panose="020B0604020202020204" pitchFamily="34" charset="0"/>
              </a:rPr>
              <a:t>pratiques</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en</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matière</a:t>
            </a:r>
            <a:r>
              <a:rPr lang="fr-FR" sz="1600" b="1" spc="36"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de</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production</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et</a:t>
            </a:r>
            <a:r>
              <a:rPr lang="fr-FR" sz="1600" b="1" spc="36"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de</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diffusion</a:t>
            </a:r>
            <a:r>
              <a:rPr lang="fr-FR" sz="1600" b="1" spc="32" dirty="0">
                <a:solidFill>
                  <a:srgbClr val="E50051"/>
                </a:solidFill>
                <a:latin typeface="Arial" panose="020B0604020202020204" pitchFamily="34" charset="0"/>
                <a:cs typeface="Arial" panose="020B0604020202020204" pitchFamily="34" charset="0"/>
              </a:rPr>
              <a:t> </a:t>
            </a:r>
            <a:r>
              <a:rPr lang="fr-FR" sz="1600" b="1" spc="-23" dirty="0">
                <a:solidFill>
                  <a:srgbClr val="E50051"/>
                </a:solidFill>
                <a:latin typeface="Arial" panose="020B0604020202020204" pitchFamily="34" charset="0"/>
                <a:cs typeface="Arial" panose="020B0604020202020204" pitchFamily="34" charset="0"/>
              </a:rPr>
              <a:t>des </a:t>
            </a:r>
            <a:r>
              <a:rPr lang="fr-FR" sz="1600" b="1" dirty="0">
                <a:solidFill>
                  <a:srgbClr val="E50051"/>
                </a:solidFill>
                <a:latin typeface="Arial" panose="020B0604020202020204" pitchFamily="34" charset="0"/>
                <a:cs typeface="Arial" panose="020B0604020202020204" pitchFamily="34" charset="0"/>
              </a:rPr>
              <a:t>connaissances</a:t>
            </a:r>
            <a:r>
              <a:rPr lang="fr-FR" sz="1600" b="1" spc="163"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scientifiques.</a:t>
            </a:r>
            <a:r>
              <a:rPr lang="fr-FR" sz="1600" b="1" spc="177" dirty="0">
                <a:solidFill>
                  <a:srgbClr val="E50051"/>
                </a:solidFill>
                <a:latin typeface="Arial" panose="020B0604020202020204" pitchFamily="34" charset="0"/>
                <a:cs typeface="Arial" panose="020B0604020202020204" pitchFamily="34" charset="0"/>
              </a:rPr>
              <a:t> </a:t>
            </a:r>
            <a:endParaRPr lang="fr-FR" sz="1600" b="1" dirty="0">
              <a:solidFill>
                <a:srgbClr val="E50051"/>
              </a:solidFill>
              <a:latin typeface="Arial" panose="020B0604020202020204" pitchFamily="34" charset="0"/>
              <a:cs typeface="Arial" panose="020B0604020202020204" pitchFamily="34" charset="0"/>
            </a:endParaRPr>
          </a:p>
          <a:p>
            <a:pPr marL="11516" marR="4607" indent="-576">
              <a:lnSpc>
                <a:spcPct val="98000"/>
              </a:lnSpc>
              <a:spcBef>
                <a:spcPts val="122"/>
              </a:spcBef>
            </a:pPr>
            <a:endParaRPr lang="fr-FR" sz="1600" spc="172" dirty="0">
              <a:solidFill>
                <a:srgbClr val="E50051"/>
              </a:solidFill>
              <a:latin typeface="Arial" panose="020B0604020202020204" pitchFamily="34" charset="0"/>
              <a:cs typeface="Arial" panose="020B0604020202020204" pitchFamily="34" charset="0"/>
            </a:endParaRPr>
          </a:p>
          <a:p>
            <a:pPr marL="11516" marR="4607" indent="-576">
              <a:lnSpc>
                <a:spcPct val="98000"/>
              </a:lnSpc>
              <a:spcBef>
                <a:spcPts val="122"/>
              </a:spcBef>
            </a:pPr>
            <a:r>
              <a:rPr lang="fr-FR" sz="1600" spc="172" dirty="0">
                <a:solidFill>
                  <a:srgbClr val="E50051"/>
                </a:solidFill>
                <a:latin typeface="Arial" panose="020B0604020202020204" pitchFamily="34" charset="0"/>
                <a:cs typeface="Arial" panose="020B0604020202020204" pitchFamily="34" charset="0"/>
              </a:rPr>
              <a:t>Elle g</a:t>
            </a:r>
            <a:r>
              <a:rPr lang="fr-FR" sz="1600" dirty="0">
                <a:solidFill>
                  <a:srgbClr val="E50051"/>
                </a:solidFill>
                <a:latin typeface="Arial" panose="020B0604020202020204" pitchFamily="34" charset="0"/>
                <a:cs typeface="Arial" panose="020B0604020202020204" pitchFamily="34" charset="0"/>
              </a:rPr>
              <a:t>arantit</a:t>
            </a:r>
            <a:r>
              <a:rPr lang="fr-FR" sz="1600" spc="177" dirty="0">
                <a:solidFill>
                  <a:srgbClr val="E50051"/>
                </a:solidFill>
                <a:latin typeface="Arial" panose="020B0604020202020204" pitchFamily="34" charset="0"/>
                <a:cs typeface="Arial" panose="020B0604020202020204" pitchFamily="34" charset="0"/>
              </a:rPr>
              <a:t> </a:t>
            </a:r>
            <a:r>
              <a:rPr lang="fr-FR" sz="1600" dirty="0">
                <a:solidFill>
                  <a:srgbClr val="E50051"/>
                </a:solidFill>
                <a:latin typeface="Arial" panose="020B0604020202020204" pitchFamily="34" charset="0"/>
                <a:cs typeface="Arial" panose="020B0604020202020204" pitchFamily="34" charset="0"/>
              </a:rPr>
              <a:t>le</a:t>
            </a:r>
            <a:r>
              <a:rPr lang="fr-FR" sz="1600" spc="177" dirty="0">
                <a:solidFill>
                  <a:srgbClr val="E50051"/>
                </a:solidFill>
                <a:latin typeface="Arial" panose="020B0604020202020204" pitchFamily="34" charset="0"/>
                <a:cs typeface="Arial" panose="020B0604020202020204" pitchFamily="34" charset="0"/>
              </a:rPr>
              <a:t> </a:t>
            </a:r>
            <a:r>
              <a:rPr lang="fr-FR" sz="1600" spc="-9" dirty="0">
                <a:solidFill>
                  <a:srgbClr val="E50051"/>
                </a:solidFill>
                <a:latin typeface="Arial" panose="020B0604020202020204" pitchFamily="34" charset="0"/>
                <a:cs typeface="Arial" panose="020B0604020202020204" pitchFamily="34" charset="0"/>
              </a:rPr>
              <a:t>caractère </a:t>
            </a:r>
            <a:r>
              <a:rPr lang="fr-FR" sz="1600" dirty="0">
                <a:solidFill>
                  <a:srgbClr val="E50051"/>
                </a:solidFill>
                <a:latin typeface="Arial" panose="020B0604020202020204" pitchFamily="34" charset="0"/>
                <a:cs typeface="Arial" panose="020B0604020202020204" pitchFamily="34" charset="0"/>
              </a:rPr>
              <a:t>honnête</a:t>
            </a:r>
            <a:r>
              <a:rPr lang="fr-FR" sz="1600" spc="-5" dirty="0">
                <a:solidFill>
                  <a:srgbClr val="E50051"/>
                </a:solidFill>
                <a:latin typeface="Arial" panose="020B0604020202020204" pitchFamily="34" charset="0"/>
                <a:cs typeface="Arial" panose="020B0604020202020204" pitchFamily="34" charset="0"/>
              </a:rPr>
              <a:t> </a:t>
            </a:r>
            <a:r>
              <a:rPr lang="fr-FR" sz="1600" dirty="0">
                <a:solidFill>
                  <a:srgbClr val="E50051"/>
                </a:solidFill>
                <a:latin typeface="Arial" panose="020B0604020202020204" pitchFamily="34" charset="0"/>
                <a:cs typeface="Arial" panose="020B0604020202020204" pitchFamily="34" charset="0"/>
              </a:rPr>
              <a:t>et </a:t>
            </a:r>
            <a:r>
              <a:rPr lang="fr-FR" sz="1600" spc="-9" dirty="0">
                <a:solidFill>
                  <a:srgbClr val="E50051"/>
                </a:solidFill>
                <a:latin typeface="Arial" panose="020B0604020202020204" pitchFamily="34" charset="0"/>
                <a:cs typeface="Arial" panose="020B0604020202020204" pitchFamily="34" charset="0"/>
              </a:rPr>
              <a:t>rigoureux</a:t>
            </a:r>
            <a:r>
              <a:rPr lang="fr-FR" sz="1600" dirty="0">
                <a:solidFill>
                  <a:srgbClr val="E50051"/>
                </a:solidFill>
                <a:latin typeface="Arial" panose="020B0604020202020204" pitchFamily="34" charset="0"/>
                <a:cs typeface="Arial" panose="020B0604020202020204" pitchFamily="34" charset="0"/>
              </a:rPr>
              <a:t> des </a:t>
            </a:r>
            <a:r>
              <a:rPr lang="fr-FR" sz="1600" spc="-9" dirty="0">
                <a:solidFill>
                  <a:srgbClr val="E50051"/>
                </a:solidFill>
                <a:latin typeface="Arial" panose="020B0604020202020204" pitchFamily="34" charset="0"/>
                <a:cs typeface="Arial" panose="020B0604020202020204" pitchFamily="34" charset="0"/>
              </a:rPr>
              <a:t>activités</a:t>
            </a:r>
            <a:r>
              <a:rPr lang="fr-FR" sz="1600" spc="-5" dirty="0">
                <a:solidFill>
                  <a:srgbClr val="E50051"/>
                </a:solidFill>
                <a:latin typeface="Arial" panose="020B0604020202020204" pitchFamily="34" charset="0"/>
                <a:cs typeface="Arial" panose="020B0604020202020204" pitchFamily="34" charset="0"/>
              </a:rPr>
              <a:t> </a:t>
            </a:r>
            <a:r>
              <a:rPr lang="fr-FR" sz="1600" dirty="0">
                <a:solidFill>
                  <a:srgbClr val="E50051"/>
                </a:solidFill>
                <a:latin typeface="Arial" panose="020B0604020202020204" pitchFamily="34" charset="0"/>
                <a:cs typeface="Arial" panose="020B0604020202020204" pitchFamily="34" charset="0"/>
              </a:rPr>
              <a:t>de </a:t>
            </a:r>
            <a:r>
              <a:rPr lang="fr-FR" sz="1600" spc="-9" dirty="0">
                <a:solidFill>
                  <a:srgbClr val="E50051"/>
                </a:solidFill>
                <a:latin typeface="Arial" panose="020B0604020202020204" pitchFamily="34" charset="0"/>
                <a:cs typeface="Arial" panose="020B0604020202020204" pitchFamily="34" charset="0"/>
              </a:rPr>
              <a:t>recherche et contribue:</a:t>
            </a:r>
          </a:p>
          <a:p>
            <a:pPr marL="296690" marR="4607" indent="-285750">
              <a:lnSpc>
                <a:spcPct val="98000"/>
              </a:lnSpc>
              <a:spcBef>
                <a:spcPts val="122"/>
              </a:spcBef>
              <a:buFontTx/>
              <a:buChar char="-"/>
            </a:pPr>
            <a:r>
              <a:rPr lang="fr-FR" sz="1600" spc="-9" dirty="0">
                <a:solidFill>
                  <a:srgbClr val="E50051"/>
                </a:solidFill>
                <a:latin typeface="Arial" panose="020B0604020202020204" pitchFamily="34" charset="0"/>
                <a:cs typeface="Arial" panose="020B0604020202020204" pitchFamily="34" charset="0"/>
              </a:rPr>
              <a:t>Au fonctionnement </a:t>
            </a:r>
            <a:r>
              <a:rPr lang="fr-FR" sz="1600" dirty="0">
                <a:solidFill>
                  <a:srgbClr val="E50051"/>
                </a:solidFill>
                <a:latin typeface="Arial" panose="020B0604020202020204" pitchFamily="34" charset="0"/>
                <a:cs typeface="Arial" panose="020B0604020202020204" pitchFamily="34" charset="0"/>
              </a:rPr>
              <a:t>des communautés</a:t>
            </a:r>
            <a:r>
              <a:rPr lang="fr-FR" sz="1600" dirty="0">
                <a:solidFill>
                  <a:srgbClr val="0099A9"/>
                </a:solidFill>
                <a:latin typeface="Arial" panose="020B0604020202020204" pitchFamily="34" charset="0"/>
                <a:cs typeface="Arial" panose="020B0604020202020204" pitchFamily="34" charset="0"/>
              </a:rPr>
              <a:t> </a:t>
            </a:r>
            <a:r>
              <a:rPr lang="fr-FR" sz="1600" dirty="0">
                <a:solidFill>
                  <a:srgbClr val="E50051"/>
                </a:solidFill>
                <a:latin typeface="Arial" panose="020B0604020202020204" pitchFamily="34" charset="0"/>
                <a:cs typeface="Arial" panose="020B0604020202020204" pitchFamily="34" charset="0"/>
              </a:rPr>
              <a:t>scientifiques</a:t>
            </a:r>
          </a:p>
          <a:p>
            <a:pPr marL="296690" marR="4607" indent="-285750">
              <a:lnSpc>
                <a:spcPct val="98000"/>
              </a:lnSpc>
              <a:spcBef>
                <a:spcPts val="122"/>
              </a:spcBef>
              <a:buFontTx/>
              <a:buChar char="-"/>
            </a:pPr>
            <a:r>
              <a:rPr lang="fr-FR" sz="1600" dirty="0">
                <a:solidFill>
                  <a:srgbClr val="E50051"/>
                </a:solidFill>
                <a:latin typeface="Arial" panose="020B0604020202020204" pitchFamily="34" charset="0"/>
                <a:cs typeface="Arial" panose="020B0604020202020204" pitchFamily="34" charset="0"/>
              </a:rPr>
              <a:t>À la relation de confiance entre le monde de la recherche et le reste de la société.</a:t>
            </a:r>
            <a:endParaRPr lang="fr-FR" sz="1600" dirty="0">
              <a:latin typeface="Arial" panose="020B0604020202020204" pitchFamily="34" charset="0"/>
              <a:cs typeface="Arial" panose="020B0604020202020204" pitchFamily="34" charset="0"/>
            </a:endParaRPr>
          </a:p>
        </p:txBody>
      </p:sp>
      <p:sp>
        <p:nvSpPr>
          <p:cNvPr id="16400" name="ZoneTexte 16399">
            <a:extLst>
              <a:ext uri="{FF2B5EF4-FFF2-40B4-BE49-F238E27FC236}">
                <a16:creationId xmlns:a16="http://schemas.microsoft.com/office/drawing/2014/main" id="{9B954F0C-E690-6DEC-1D4D-9B8965B774F6}"/>
              </a:ext>
            </a:extLst>
          </p:cNvPr>
          <p:cNvSpPr txBox="1"/>
          <p:nvPr/>
        </p:nvSpPr>
        <p:spPr>
          <a:xfrm>
            <a:off x="1149108"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3 notions</a:t>
            </a:r>
          </a:p>
          <a:p>
            <a:pPr marL="11516" marR="4607" algn="ctr">
              <a:spcBef>
                <a:spcPts val="91"/>
              </a:spcBef>
            </a:pPr>
            <a:endParaRPr lang="fr-FR" sz="1800" b="1" dirty="0">
              <a:solidFill>
                <a:srgbClr val="FFFFFF"/>
              </a:solidFill>
            </a:endParaRPr>
          </a:p>
        </p:txBody>
      </p:sp>
      <p:sp>
        <p:nvSpPr>
          <p:cNvPr id="16401" name="ZoneTexte 16400">
            <a:extLst>
              <a:ext uri="{FF2B5EF4-FFF2-40B4-BE49-F238E27FC236}">
                <a16:creationId xmlns:a16="http://schemas.microsoft.com/office/drawing/2014/main" id="{4BC6B189-E564-75DA-D931-41A84B5625EA}"/>
              </a:ext>
            </a:extLst>
          </p:cNvPr>
          <p:cNvSpPr txBox="1"/>
          <p:nvPr/>
        </p:nvSpPr>
        <p:spPr>
          <a:xfrm>
            <a:off x="5009923"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Définie comme</a:t>
            </a:r>
          </a:p>
          <a:p>
            <a:pPr marL="11516" marR="4607" algn="ctr">
              <a:spcBef>
                <a:spcPts val="91"/>
              </a:spcBef>
            </a:pPr>
            <a:endParaRPr lang="fr-FR" sz="1800" b="1" dirty="0">
              <a:solidFill>
                <a:srgbClr val="FFFFFF"/>
              </a:solidFill>
            </a:endParaRPr>
          </a:p>
        </p:txBody>
      </p:sp>
      <p:sp>
        <p:nvSpPr>
          <p:cNvPr id="16402" name="ZoneTexte 16401">
            <a:extLst>
              <a:ext uri="{FF2B5EF4-FFF2-40B4-BE49-F238E27FC236}">
                <a16:creationId xmlns:a16="http://schemas.microsoft.com/office/drawing/2014/main" id="{DBB720B9-28F6-4AE9-CB3E-23303617448D}"/>
              </a:ext>
            </a:extLst>
          </p:cNvPr>
          <p:cNvSpPr txBox="1"/>
          <p:nvPr/>
        </p:nvSpPr>
        <p:spPr>
          <a:xfrm>
            <a:off x="8870738" y="234959"/>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cs typeface="Museo Sans 900"/>
            </a:endParaRPr>
          </a:p>
          <a:p>
            <a:pPr marL="11516" marR="4607" algn="ctr">
              <a:spcBef>
                <a:spcPts val="91"/>
              </a:spcBef>
            </a:pPr>
            <a:r>
              <a:rPr lang="fr-FR" sz="1800" b="1" dirty="0">
                <a:solidFill>
                  <a:srgbClr val="FFFFFF"/>
                </a:solidFill>
                <a:cs typeface="Museo Sans 900"/>
              </a:rPr>
              <a:t>À</a:t>
            </a:r>
            <a:r>
              <a:rPr lang="fr-FR" sz="1800" b="1" spc="36" dirty="0">
                <a:solidFill>
                  <a:srgbClr val="FFFFFF"/>
                </a:solidFill>
                <a:cs typeface="Museo Sans 900"/>
              </a:rPr>
              <a:t> </a:t>
            </a:r>
            <a:r>
              <a:rPr lang="fr-FR" sz="1800" b="1" dirty="0">
                <a:solidFill>
                  <a:srgbClr val="FFFFFF"/>
                </a:solidFill>
                <a:cs typeface="Museo Sans 900"/>
              </a:rPr>
              <a:t>qui</a:t>
            </a:r>
            <a:r>
              <a:rPr lang="fr-FR" sz="1800" b="1" spc="36" dirty="0">
                <a:solidFill>
                  <a:srgbClr val="FFFFFF"/>
                </a:solidFill>
                <a:cs typeface="Museo Sans 900"/>
              </a:rPr>
              <a:t> </a:t>
            </a:r>
            <a:r>
              <a:rPr lang="fr-FR" sz="1800" b="1" spc="-9" dirty="0">
                <a:solidFill>
                  <a:srgbClr val="FFFFFF"/>
                </a:solidFill>
                <a:cs typeface="Museo Sans 900"/>
              </a:rPr>
              <a:t>m’adresser?</a:t>
            </a:r>
          </a:p>
          <a:p>
            <a:pPr marL="11516" marR="4607" algn="ctr">
              <a:spcBef>
                <a:spcPts val="91"/>
              </a:spcBef>
            </a:pPr>
            <a:endParaRPr lang="fr-FR" sz="1800" b="1" dirty="0">
              <a:solidFill>
                <a:srgbClr val="FFFFFF"/>
              </a:solidFill>
            </a:endParaRPr>
          </a:p>
        </p:txBody>
      </p:sp>
      <p:sp>
        <p:nvSpPr>
          <p:cNvPr id="16404" name="ZoneTexte 16403">
            <a:extLst>
              <a:ext uri="{FF2B5EF4-FFF2-40B4-BE49-F238E27FC236}">
                <a16:creationId xmlns:a16="http://schemas.microsoft.com/office/drawing/2014/main" id="{CA86D4A2-85A5-7770-8975-E792C4177714}"/>
              </a:ext>
            </a:extLst>
          </p:cNvPr>
          <p:cNvSpPr txBox="1"/>
          <p:nvPr/>
        </p:nvSpPr>
        <p:spPr>
          <a:xfrm>
            <a:off x="8497839" y="1385090"/>
            <a:ext cx="4072736" cy="2800767"/>
          </a:xfrm>
          <a:prstGeom prst="rect">
            <a:avLst/>
          </a:prstGeom>
          <a:solidFill>
            <a:schemeClr val="bg1">
              <a:lumMod val="50000"/>
            </a:schemeClr>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600" b="1" u="sng" spc="-27" dirty="0">
                <a:solidFill>
                  <a:schemeClr val="bg1"/>
                </a:solidFill>
                <a:latin typeface="Arial" panose="020B0604020202020204" pitchFamily="34" charset="0"/>
                <a:cs typeface="Arial" panose="020B0604020202020204" pitchFamily="34" charset="0"/>
              </a:rPr>
              <a:t>Comités d’éthique</a:t>
            </a:r>
            <a:endParaRPr lang="fr-FR" sz="1600" b="1" u="sng"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MISSION  =  examiner la conformité d’un protocole de recherche.</a:t>
            </a:r>
          </a:p>
          <a:p>
            <a:endParaRPr lang="fr-FR" sz="1600"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Plusieurs types: </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 Protection des Personnes (</a:t>
            </a:r>
            <a:r>
              <a:rPr lang="fr-FR" sz="1600" spc="-9" dirty="0" err="1">
                <a:solidFill>
                  <a:schemeClr val="bg1"/>
                </a:solidFill>
                <a:latin typeface="Arial" panose="020B0604020202020204" pitchFamily="34" charset="0"/>
                <a:cs typeface="Arial" panose="020B0604020202020204" pitchFamily="34" charset="0"/>
              </a:rPr>
              <a:t>CPPs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d’éthique de la recherche (</a:t>
            </a:r>
            <a:r>
              <a:rPr lang="fr-FR" sz="1600" spc="-9" dirty="0" err="1">
                <a:solidFill>
                  <a:schemeClr val="bg1"/>
                </a:solidFill>
                <a:latin typeface="Arial" panose="020B0604020202020204" pitchFamily="34" charset="0"/>
                <a:cs typeface="Arial" panose="020B0604020202020204" pitchFamily="34" charset="0"/>
              </a:rPr>
              <a:t>CERs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d’Ethique en Expérimentation Animale (</a:t>
            </a:r>
            <a:r>
              <a:rPr lang="fr-FR" sz="1600" spc="-9" dirty="0" err="1">
                <a:solidFill>
                  <a:schemeClr val="bg1"/>
                </a:solidFill>
                <a:latin typeface="Arial" panose="020B0604020202020204" pitchFamily="34" charset="0"/>
                <a:cs typeface="Arial" panose="020B0604020202020204" pitchFamily="34" charset="0"/>
              </a:rPr>
              <a:t>CEEAs</a:t>
            </a:r>
            <a:r>
              <a:rPr lang="fr-FR" sz="1600" spc="-9" dirty="0">
                <a:solidFill>
                  <a:schemeClr val="bg1"/>
                </a:solidFill>
                <a:latin typeface="Arial" panose="020B0604020202020204" pitchFamily="34" charset="0"/>
                <a:cs typeface="Arial" panose="020B0604020202020204" pitchFamily="34" charset="0"/>
              </a:rPr>
              <a:t>).</a:t>
            </a:r>
          </a:p>
        </p:txBody>
      </p:sp>
      <p:sp>
        <p:nvSpPr>
          <p:cNvPr id="16405" name="ZoneTexte 16404">
            <a:extLst>
              <a:ext uri="{FF2B5EF4-FFF2-40B4-BE49-F238E27FC236}">
                <a16:creationId xmlns:a16="http://schemas.microsoft.com/office/drawing/2014/main" id="{8BD41ED0-FAAA-F726-71CE-BDF714906251}"/>
              </a:ext>
            </a:extLst>
          </p:cNvPr>
          <p:cNvSpPr txBox="1"/>
          <p:nvPr/>
        </p:nvSpPr>
        <p:spPr>
          <a:xfrm>
            <a:off x="8497839" y="4560162"/>
            <a:ext cx="4072736" cy="1538883"/>
          </a:xfrm>
          <a:prstGeom prst="rect">
            <a:avLst/>
          </a:prstGeom>
          <a:solidFill>
            <a:schemeClr val="accent1"/>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600" b="1" u="sng" spc="-9" dirty="0">
                <a:solidFill>
                  <a:schemeClr val="bg1"/>
                </a:solidFill>
                <a:latin typeface="Arial" panose="020B0604020202020204" pitchFamily="34" charset="0"/>
                <a:cs typeface="Arial" panose="020B0604020202020204" pitchFamily="34" charset="0"/>
              </a:rPr>
              <a:t>référente déontologue</a:t>
            </a:r>
          </a:p>
          <a:p>
            <a:endParaRPr lang="fr-FR" sz="1600"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MISSION = Conseiller tout agent sur le bon respect des règles (e.g., neutralité, cumul de mandats, conflits d’intérêts etc.).</a:t>
            </a:r>
          </a:p>
          <a:p>
            <a:endParaRPr lang="fr-FR" sz="1400" b="1" spc="-9" dirty="0">
              <a:solidFill>
                <a:srgbClr val="2836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0230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E019-0F1C-FAC5-072D-843F5D1FCF92}"/>
            </a:ext>
          </a:extLst>
        </p:cNvPr>
        <p:cNvGrpSpPr/>
        <p:nvPr/>
      </p:nvGrpSpPr>
      <p:grpSpPr>
        <a:xfrm>
          <a:off x="0" y="0"/>
          <a:ext cx="0" cy="0"/>
          <a:chOff x="0" y="0"/>
          <a:chExt cx="0" cy="0"/>
        </a:xfrm>
      </p:grpSpPr>
      <p:sp>
        <p:nvSpPr>
          <p:cNvPr id="16406" name="ZoneTexte 16405">
            <a:extLst>
              <a:ext uri="{FF2B5EF4-FFF2-40B4-BE49-F238E27FC236}">
                <a16:creationId xmlns:a16="http://schemas.microsoft.com/office/drawing/2014/main" id="{55352B8E-17F4-0EEB-AF98-AC1E3B9C7779}"/>
              </a:ext>
            </a:extLst>
          </p:cNvPr>
          <p:cNvSpPr txBox="1"/>
          <p:nvPr/>
        </p:nvSpPr>
        <p:spPr>
          <a:xfrm>
            <a:off x="8497839" y="6416265"/>
            <a:ext cx="4072736" cy="2073901"/>
          </a:xfrm>
          <a:prstGeom prst="rect">
            <a:avLst/>
          </a:prstGeom>
          <a:solidFill>
            <a:srgbClr val="C00000"/>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indent="-576" algn="ctr">
              <a:lnSpc>
                <a:spcPct val="98000"/>
              </a:lnSpc>
              <a:spcBef>
                <a:spcPts val="122"/>
              </a:spcBef>
            </a:pPr>
            <a:r>
              <a:rPr lang="fr-FR" sz="1600" b="1" u="sng" spc="-9" dirty="0">
                <a:solidFill>
                  <a:schemeClr val="bg1"/>
                </a:solidFill>
                <a:latin typeface="Arial" panose="020B0604020202020204" pitchFamily="34" charset="0"/>
                <a:cs typeface="Arial" panose="020B0604020202020204" pitchFamily="34" charset="0"/>
              </a:rPr>
              <a:t>Référent ou référente à l’intégrité scientifique (RIS)</a:t>
            </a:r>
          </a:p>
          <a:p>
            <a:pPr marL="11516" marR="4607" indent="-576">
              <a:lnSpc>
                <a:spcPct val="98000"/>
              </a:lnSpc>
              <a:spcBef>
                <a:spcPts val="122"/>
              </a:spcBef>
            </a:pPr>
            <a:endParaRPr lang="fr-FR" sz="1600" spc="-9" dirty="0">
              <a:solidFill>
                <a:schemeClr val="bg1"/>
              </a:solidFill>
              <a:latin typeface="Arial" panose="020B0604020202020204" pitchFamily="34" charset="0"/>
              <a:cs typeface="Arial" panose="020B0604020202020204" pitchFamily="34" charset="0"/>
            </a:endParaRPr>
          </a:p>
          <a:p>
            <a:pPr marL="11516" marR="4607" indent="-576">
              <a:lnSpc>
                <a:spcPct val="98000"/>
              </a:lnSpc>
              <a:spcBef>
                <a:spcPts val="122"/>
              </a:spcBef>
            </a:pPr>
            <a:r>
              <a:rPr lang="fr-FR" sz="1600" spc="-9" dirty="0">
                <a:solidFill>
                  <a:schemeClr val="bg1"/>
                </a:solidFill>
                <a:latin typeface="Arial" panose="020B0604020202020204" pitchFamily="34" charset="0"/>
                <a:cs typeface="Arial" panose="020B0604020202020204" pitchFamily="34" charset="0"/>
              </a:rPr>
              <a:t>MISSIONS: </a:t>
            </a:r>
          </a:p>
          <a:p>
            <a:pPr marL="296690" marR="4607" indent="-285750">
              <a:lnSpc>
                <a:spcPct val="98000"/>
              </a:lnSpc>
              <a:spcBef>
                <a:spcPts val="122"/>
              </a:spcBef>
              <a:buFontTx/>
              <a:buChar char="-"/>
            </a:pPr>
            <a:r>
              <a:rPr lang="fr-FR" sz="1600" spc="-9" dirty="0">
                <a:solidFill>
                  <a:schemeClr val="bg1"/>
                </a:solidFill>
                <a:latin typeface="Arial" panose="020B0604020202020204" pitchFamily="34" charset="0"/>
                <a:cs typeface="Arial" panose="020B0604020202020204" pitchFamily="34" charset="0"/>
              </a:rPr>
              <a:t>Promouvoir l’intégrité scientifique dans son établissement.</a:t>
            </a:r>
          </a:p>
          <a:p>
            <a:pPr marL="296690" marR="4607" indent="-285750">
              <a:lnSpc>
                <a:spcPct val="98000"/>
              </a:lnSpc>
              <a:spcBef>
                <a:spcPts val="122"/>
              </a:spcBef>
              <a:buFontTx/>
              <a:buChar char="-"/>
            </a:pPr>
            <a:r>
              <a:rPr lang="fr-FR" sz="1600" spc="-9" dirty="0">
                <a:solidFill>
                  <a:schemeClr val="bg1"/>
                </a:solidFill>
                <a:latin typeface="Arial" panose="020B0604020202020204" pitchFamily="34" charset="0"/>
                <a:cs typeface="Arial" panose="020B0604020202020204" pitchFamily="34" charset="0"/>
              </a:rPr>
              <a:t>Recevoir et instruire les signalements de manquements.</a:t>
            </a:r>
            <a:endParaRPr lang="fr-FR" sz="1600" dirty="0">
              <a:solidFill>
                <a:schemeClr val="bg1"/>
              </a:solidFill>
              <a:latin typeface="Arial" panose="020B0604020202020204" pitchFamily="34" charset="0"/>
              <a:cs typeface="Arial" panose="020B0604020202020204" pitchFamily="34" charset="0"/>
            </a:endParaRPr>
          </a:p>
        </p:txBody>
      </p:sp>
      <p:sp>
        <p:nvSpPr>
          <p:cNvPr id="60" name="ZoneTexte 59">
            <a:extLst>
              <a:ext uri="{FF2B5EF4-FFF2-40B4-BE49-F238E27FC236}">
                <a16:creationId xmlns:a16="http://schemas.microsoft.com/office/drawing/2014/main" id="{62D06437-47A0-5FF5-6C1D-C08B7FC97603}"/>
              </a:ext>
            </a:extLst>
          </p:cNvPr>
          <p:cNvSpPr txBox="1"/>
          <p:nvPr/>
        </p:nvSpPr>
        <p:spPr>
          <a:xfrm>
            <a:off x="1091769" y="1465215"/>
            <a:ext cx="3124217" cy="7722328"/>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18" dirty="0">
              <a:solidFill>
                <a:srgbClr val="009BAC"/>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lang="fr-FR" sz="2584" b="1" spc="-18" dirty="0">
                <a:solidFill>
                  <a:schemeClr val="bg1">
                    <a:lumMod val="50000"/>
                  </a:schemeClr>
                </a:solidFill>
                <a:latin typeface="Arial" panose="020B0604020202020204" pitchFamily="34" charset="0"/>
                <a:ea typeface="+mn-ea"/>
                <a:cs typeface="Arial" panose="020B0604020202020204" pitchFamily="34" charset="0"/>
              </a:rPr>
              <a:t>Éthique</a:t>
            </a:r>
            <a:r>
              <a:rPr lang="fr-FR" sz="2584" b="1" spc="-95" dirty="0">
                <a:solidFill>
                  <a:schemeClr val="bg1">
                    <a:lumMod val="50000"/>
                  </a:schemeClr>
                </a:solidFill>
                <a:latin typeface="Arial" panose="020B0604020202020204" pitchFamily="34" charset="0"/>
                <a:ea typeface="+mn-ea"/>
                <a:cs typeface="Arial" panose="020B0604020202020204" pitchFamily="34" charset="0"/>
              </a:rPr>
              <a:t> </a:t>
            </a:r>
            <a:r>
              <a:rPr lang="fr-FR" sz="2584" b="1" spc="-23" dirty="0">
                <a:solidFill>
                  <a:schemeClr val="bg1">
                    <a:lumMod val="50000"/>
                  </a:schemeClr>
                </a:solidFill>
                <a:latin typeface="Arial" panose="020B0604020202020204" pitchFamily="34" charset="0"/>
                <a:ea typeface="+mn-ea"/>
                <a:cs typeface="Arial" panose="020B0604020202020204" pitchFamily="34" charset="0"/>
              </a:rPr>
              <a:t>de </a:t>
            </a:r>
            <a:r>
              <a:rPr lang="fr-FR" sz="2584" b="1" dirty="0">
                <a:solidFill>
                  <a:schemeClr val="bg1">
                    <a:lumMod val="50000"/>
                  </a:schemeClr>
                </a:solidFill>
                <a:latin typeface="Arial" panose="020B0604020202020204" pitchFamily="34" charset="0"/>
                <a:ea typeface="+mn-ea"/>
                <a:cs typeface="Arial" panose="020B0604020202020204" pitchFamily="34" charset="0"/>
              </a:rPr>
              <a:t>la</a:t>
            </a:r>
            <a:r>
              <a:rPr lang="fr-FR" sz="2584" b="1" spc="-77" dirty="0">
                <a:solidFill>
                  <a:schemeClr val="bg1">
                    <a:lumMod val="50000"/>
                  </a:schemeClr>
                </a:solidFill>
                <a:latin typeface="Arial" panose="020B0604020202020204" pitchFamily="34" charset="0"/>
                <a:ea typeface="+mn-ea"/>
                <a:cs typeface="Arial" panose="020B0604020202020204" pitchFamily="34" charset="0"/>
              </a:rPr>
              <a:t> </a:t>
            </a:r>
            <a:r>
              <a:rPr lang="fr-FR" sz="2584" b="1" spc="-9" dirty="0">
                <a:solidFill>
                  <a:schemeClr val="bg1">
                    <a:lumMod val="50000"/>
                  </a:schemeClr>
                </a:solidFill>
                <a:latin typeface="Arial" panose="020B0604020202020204" pitchFamily="34" charset="0"/>
                <a:ea typeface="+mn-ea"/>
                <a:cs typeface="Arial" panose="020B0604020202020204" pitchFamily="34" charset="0"/>
              </a:rPr>
              <a:t>recherche</a:t>
            </a:r>
            <a:endParaRPr kumimoji="0" lang="fr-FR" sz="2584" b="1" i="0" u="none" strike="noStrike" kern="1200" cap="none" spc="-9"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9" dirty="0">
              <a:solidFill>
                <a:srgbClr val="E50051"/>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r>
              <a:rPr kumimoji="0" lang="fr-FR" sz="2584" b="1" i="0" u="none" strike="noStrike" kern="1200" cap="none" spc="-27"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Déontologie</a:t>
            </a: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kumimoji="0" lang="fr-FR" sz="258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Intégrité scientifique</a:t>
            </a:r>
            <a:endParaRPr kumimoji="0" lang="fr-FR" sz="2584"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385" name="Shape 164">
            <a:extLst>
              <a:ext uri="{FF2B5EF4-FFF2-40B4-BE49-F238E27FC236}">
                <a16:creationId xmlns:a16="http://schemas.microsoft.com/office/drawing/2014/main" id="{BA3C0427-DE43-146B-71E9-12AD37F347FE}"/>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B4CBE6C6-50FF-7D50-387C-E23B4C9A2884}"/>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8" name="Espace réservé du numéro de diapositive 10">
            <a:extLst>
              <a:ext uri="{FF2B5EF4-FFF2-40B4-BE49-F238E27FC236}">
                <a16:creationId xmlns:a16="http://schemas.microsoft.com/office/drawing/2014/main" id="{B917DD33-858A-3C03-8B1E-F8B16D53240F}"/>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5" name="object 10">
            <a:extLst>
              <a:ext uri="{FF2B5EF4-FFF2-40B4-BE49-F238E27FC236}">
                <a16:creationId xmlns:a16="http://schemas.microsoft.com/office/drawing/2014/main" id="{CB9FD8D2-AA69-EDF0-697F-5699E5299E3F}"/>
              </a:ext>
            </a:extLst>
          </p:cNvPr>
          <p:cNvSpPr/>
          <p:nvPr/>
        </p:nvSpPr>
        <p:spPr>
          <a:xfrm>
            <a:off x="9451350" y="2328227"/>
            <a:ext cx="45719" cy="369166"/>
          </a:xfrm>
          <a:custGeom>
            <a:avLst/>
            <a:gdLst/>
            <a:ahLst/>
            <a:cxnLst/>
            <a:rect l="l" t="t" r="r" b="b"/>
            <a:pathLst>
              <a:path h="385444">
                <a:moveTo>
                  <a:pt x="0" y="0"/>
                </a:moveTo>
                <a:lnTo>
                  <a:pt x="0" y="385203"/>
                </a:lnTo>
              </a:path>
            </a:pathLst>
          </a:custGeom>
          <a:ln w="9042">
            <a:solidFill>
              <a:srgbClr val="FFFFFF"/>
            </a:solidFill>
          </a:ln>
        </p:spPr>
        <p:txBody>
          <a:bodyPr wrap="square" lIns="0" tIns="0" rIns="0" bIns="0" rtlCol="0"/>
          <a:lstStyle/>
          <a:p>
            <a:endParaRPr sz="1632" dirty="0"/>
          </a:p>
        </p:txBody>
      </p:sp>
      <p:sp>
        <p:nvSpPr>
          <p:cNvPr id="6" name="object 11">
            <a:extLst>
              <a:ext uri="{FF2B5EF4-FFF2-40B4-BE49-F238E27FC236}">
                <a16:creationId xmlns:a16="http://schemas.microsoft.com/office/drawing/2014/main" id="{CAF86068-C39E-4CDA-EAB9-08C963462FD5}"/>
              </a:ext>
            </a:extLst>
          </p:cNvPr>
          <p:cNvSpPr/>
          <p:nvPr/>
        </p:nvSpPr>
        <p:spPr>
          <a:xfrm>
            <a:off x="9009925" y="3070589"/>
            <a:ext cx="0" cy="210750"/>
          </a:xfrm>
          <a:custGeom>
            <a:avLst/>
            <a:gdLst/>
            <a:ahLst/>
            <a:cxnLst/>
            <a:rect l="l" t="t" r="r" b="b"/>
            <a:pathLst>
              <a:path h="232410">
                <a:moveTo>
                  <a:pt x="0" y="0"/>
                </a:moveTo>
                <a:lnTo>
                  <a:pt x="0" y="232067"/>
                </a:lnTo>
              </a:path>
            </a:pathLst>
          </a:custGeom>
          <a:ln w="9042">
            <a:solidFill>
              <a:srgbClr val="FFFFFF"/>
            </a:solidFill>
          </a:ln>
        </p:spPr>
        <p:txBody>
          <a:bodyPr wrap="square" lIns="0" tIns="0" rIns="0" bIns="0" rtlCol="0"/>
          <a:lstStyle/>
          <a:p>
            <a:endParaRPr sz="1632" dirty="0"/>
          </a:p>
        </p:txBody>
      </p:sp>
      <p:sp>
        <p:nvSpPr>
          <p:cNvPr id="7" name="object 12">
            <a:extLst>
              <a:ext uri="{FF2B5EF4-FFF2-40B4-BE49-F238E27FC236}">
                <a16:creationId xmlns:a16="http://schemas.microsoft.com/office/drawing/2014/main" id="{4A99F9A2-F854-5C28-DA0A-826646F4DBFD}"/>
              </a:ext>
            </a:extLst>
          </p:cNvPr>
          <p:cNvSpPr/>
          <p:nvPr/>
        </p:nvSpPr>
        <p:spPr>
          <a:xfrm>
            <a:off x="9009240" y="3391055"/>
            <a:ext cx="57487" cy="1027667"/>
          </a:xfrm>
          <a:custGeom>
            <a:avLst/>
            <a:gdLst/>
            <a:ahLst/>
            <a:cxnLst/>
            <a:rect l="l" t="t" r="r" b="b"/>
            <a:pathLst>
              <a:path h="914400">
                <a:moveTo>
                  <a:pt x="0" y="0"/>
                </a:moveTo>
                <a:lnTo>
                  <a:pt x="0" y="914400"/>
                </a:lnTo>
              </a:path>
            </a:pathLst>
          </a:custGeom>
          <a:ln w="9042">
            <a:solidFill>
              <a:srgbClr val="FFFFFF"/>
            </a:solidFill>
          </a:ln>
        </p:spPr>
        <p:txBody>
          <a:bodyPr wrap="square" lIns="0" tIns="0" rIns="0" bIns="0" rtlCol="0"/>
          <a:lstStyle/>
          <a:p>
            <a:endParaRPr sz="1632" dirty="0"/>
          </a:p>
        </p:txBody>
      </p:sp>
      <p:sp>
        <p:nvSpPr>
          <p:cNvPr id="11" name="object 21">
            <a:extLst>
              <a:ext uri="{FF2B5EF4-FFF2-40B4-BE49-F238E27FC236}">
                <a16:creationId xmlns:a16="http://schemas.microsoft.com/office/drawing/2014/main" id="{41FC54D5-71B5-563D-3D1D-5C67124B3AD1}"/>
              </a:ext>
            </a:extLst>
          </p:cNvPr>
          <p:cNvSpPr/>
          <p:nvPr/>
        </p:nvSpPr>
        <p:spPr>
          <a:xfrm>
            <a:off x="2869075" y="6320337"/>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12" name="object 22">
            <a:extLst>
              <a:ext uri="{FF2B5EF4-FFF2-40B4-BE49-F238E27FC236}">
                <a16:creationId xmlns:a16="http://schemas.microsoft.com/office/drawing/2014/main" id="{EA2A22E1-4B5D-D6EA-6C21-3ED714DB20A8}"/>
              </a:ext>
            </a:extLst>
          </p:cNvPr>
          <p:cNvSpPr/>
          <p:nvPr/>
        </p:nvSpPr>
        <p:spPr>
          <a:xfrm>
            <a:off x="2875965" y="6758155"/>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grpSp>
        <p:nvGrpSpPr>
          <p:cNvPr id="18" name="object 32">
            <a:extLst>
              <a:ext uri="{FF2B5EF4-FFF2-40B4-BE49-F238E27FC236}">
                <a16:creationId xmlns:a16="http://schemas.microsoft.com/office/drawing/2014/main" id="{66A021A8-85B4-D410-6E60-E6FF3E6107DA}"/>
              </a:ext>
            </a:extLst>
          </p:cNvPr>
          <p:cNvGrpSpPr/>
          <p:nvPr/>
        </p:nvGrpSpPr>
        <p:grpSpPr>
          <a:xfrm>
            <a:off x="8048602" y="6271337"/>
            <a:ext cx="8637" cy="1365842"/>
            <a:chOff x="6869100" y="5470603"/>
            <a:chExt cx="9525" cy="1506220"/>
          </a:xfrm>
        </p:grpSpPr>
        <p:sp>
          <p:nvSpPr>
            <p:cNvPr id="19" name="object 33">
              <a:extLst>
                <a:ext uri="{FF2B5EF4-FFF2-40B4-BE49-F238E27FC236}">
                  <a16:creationId xmlns:a16="http://schemas.microsoft.com/office/drawing/2014/main" id="{11051BA1-79D8-7EA0-4B34-CE21C2A8F0AD}"/>
                </a:ext>
              </a:extLst>
            </p:cNvPr>
            <p:cNvSpPr/>
            <p:nvPr/>
          </p:nvSpPr>
          <p:spPr>
            <a:xfrm>
              <a:off x="6873862" y="5475366"/>
              <a:ext cx="0" cy="234950"/>
            </a:xfrm>
            <a:custGeom>
              <a:avLst/>
              <a:gdLst/>
              <a:ahLst/>
              <a:cxnLst/>
              <a:rect l="l" t="t" r="r" b="b"/>
              <a:pathLst>
                <a:path h="234950">
                  <a:moveTo>
                    <a:pt x="0" y="0"/>
                  </a:moveTo>
                  <a:lnTo>
                    <a:pt x="0" y="234899"/>
                  </a:lnTo>
                </a:path>
              </a:pathLst>
            </a:custGeom>
            <a:ln w="9042">
              <a:solidFill>
                <a:srgbClr val="FFFFFF"/>
              </a:solidFill>
            </a:ln>
          </p:spPr>
          <p:txBody>
            <a:bodyPr wrap="square" lIns="0" tIns="0" rIns="0" bIns="0" rtlCol="0"/>
            <a:lstStyle/>
            <a:p>
              <a:endParaRPr sz="1632" dirty="0"/>
            </a:p>
          </p:txBody>
        </p:sp>
        <p:sp>
          <p:nvSpPr>
            <p:cNvPr id="29" name="object 34">
              <a:extLst>
                <a:ext uri="{FF2B5EF4-FFF2-40B4-BE49-F238E27FC236}">
                  <a16:creationId xmlns:a16="http://schemas.microsoft.com/office/drawing/2014/main" id="{8A1BE85F-4862-15D5-ADB5-17451689947A}"/>
                </a:ext>
              </a:extLst>
            </p:cNvPr>
            <p:cNvSpPr/>
            <p:nvPr/>
          </p:nvSpPr>
          <p:spPr>
            <a:xfrm>
              <a:off x="6873862" y="6079263"/>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sp>
          <p:nvSpPr>
            <p:cNvPr id="39" name="object 35">
              <a:extLst>
                <a:ext uri="{FF2B5EF4-FFF2-40B4-BE49-F238E27FC236}">
                  <a16:creationId xmlns:a16="http://schemas.microsoft.com/office/drawing/2014/main" id="{638879B8-EBA6-441A-D4EF-D97904BCC94A}"/>
                </a:ext>
              </a:extLst>
            </p:cNvPr>
            <p:cNvSpPr/>
            <p:nvPr/>
          </p:nvSpPr>
          <p:spPr>
            <a:xfrm>
              <a:off x="6873862" y="6595865"/>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grpSp>
      <p:sp>
        <p:nvSpPr>
          <p:cNvPr id="44" name="Titre 25">
            <a:extLst>
              <a:ext uri="{FF2B5EF4-FFF2-40B4-BE49-F238E27FC236}">
                <a16:creationId xmlns:a16="http://schemas.microsoft.com/office/drawing/2014/main" id="{1596E4DB-7263-4264-E060-E3F4F8A54880}"/>
              </a:ext>
            </a:extLst>
          </p:cNvPr>
          <p:cNvSpPr>
            <a:spLocks noGrp="1"/>
          </p:cNvSpPr>
          <p:nvPr>
            <p:ph type="title"/>
          </p:nvPr>
        </p:nvSpPr>
        <p:spPr>
          <a:xfrm>
            <a:off x="681183" y="1277219"/>
            <a:ext cx="0" cy="0"/>
          </a:xfrm>
        </p:spPr>
        <p:txBody>
          <a:bodyPr/>
          <a:lstStyle/>
          <a:p>
            <a:r>
              <a:rPr lang="fr-FR" dirty="0"/>
              <a:t> </a:t>
            </a:r>
          </a:p>
        </p:txBody>
      </p:sp>
      <p:sp>
        <p:nvSpPr>
          <p:cNvPr id="55" name="ZoneTexte 54">
            <a:extLst>
              <a:ext uri="{FF2B5EF4-FFF2-40B4-BE49-F238E27FC236}">
                <a16:creationId xmlns:a16="http://schemas.microsoft.com/office/drawing/2014/main" id="{49D59BE7-9839-8171-7A26-FC11FE6F30D5}"/>
              </a:ext>
            </a:extLst>
          </p:cNvPr>
          <p:cNvSpPr txBox="1"/>
          <p:nvPr/>
        </p:nvSpPr>
        <p:spPr>
          <a:xfrm>
            <a:off x="8152490" y="6194126"/>
            <a:ext cx="1444795" cy="421486"/>
          </a:xfrm>
          <a:prstGeom prst="rect">
            <a:avLst/>
          </a:prstGeom>
          <a:noFill/>
        </p:spPr>
        <p:txBody>
          <a:bodyPr wrap="square" lIns="0" rIns="216000" rtlCol="0">
            <a:noAutofit/>
          </a:bodyPr>
          <a:lstStyle/>
          <a:p>
            <a:pPr marL="73129" marR="4607">
              <a:spcBef>
                <a:spcPts val="91"/>
              </a:spcBef>
            </a:pPr>
            <a:endParaRPr lang="fr-FR" sz="861" dirty="0">
              <a:cs typeface="Museo Sans 500"/>
            </a:endParaRPr>
          </a:p>
        </p:txBody>
      </p:sp>
      <p:sp>
        <p:nvSpPr>
          <p:cNvPr id="16392" name="ZoneTexte 16391">
            <a:extLst>
              <a:ext uri="{FF2B5EF4-FFF2-40B4-BE49-F238E27FC236}">
                <a16:creationId xmlns:a16="http://schemas.microsoft.com/office/drawing/2014/main" id="{69C099B1-F2E4-9425-926E-6DCE1ABBDF7E}"/>
              </a:ext>
            </a:extLst>
          </p:cNvPr>
          <p:cNvSpPr txBox="1"/>
          <p:nvPr/>
        </p:nvSpPr>
        <p:spPr>
          <a:xfrm>
            <a:off x="-4374408" y="7764205"/>
            <a:ext cx="2620268" cy="181462"/>
          </a:xfrm>
          <a:prstGeom prst="rect">
            <a:avLst/>
          </a:prstGeom>
          <a:noFill/>
        </p:spPr>
        <p:txBody>
          <a:bodyPr wrap="square" lIns="0" rIns="216000" rtlCol="0">
            <a:noAutofit/>
          </a:bodyPr>
          <a:lstStyle/>
          <a:p>
            <a:pPr marL="11516" marR="4607">
              <a:spcBef>
                <a:spcPts val="91"/>
              </a:spcBef>
            </a:pPr>
            <a:endParaRPr lang="fr-FR" sz="1000" dirty="0">
              <a:solidFill>
                <a:srgbClr val="FFFFFF"/>
              </a:solidFill>
              <a:cs typeface="Museo Sans 500"/>
            </a:endParaRPr>
          </a:p>
        </p:txBody>
      </p:sp>
      <p:sp>
        <p:nvSpPr>
          <p:cNvPr id="16394" name="ZoneTexte 16393">
            <a:extLst>
              <a:ext uri="{FF2B5EF4-FFF2-40B4-BE49-F238E27FC236}">
                <a16:creationId xmlns:a16="http://schemas.microsoft.com/office/drawing/2014/main" id="{0A11515D-0A74-1A59-C975-EF66C1816A61}"/>
              </a:ext>
            </a:extLst>
          </p:cNvPr>
          <p:cNvSpPr txBox="1"/>
          <p:nvPr/>
        </p:nvSpPr>
        <p:spPr>
          <a:xfrm>
            <a:off x="4396724" y="1385090"/>
            <a:ext cx="3714751" cy="2062103"/>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spc="-27" dirty="0">
                <a:solidFill>
                  <a:schemeClr val="bg1">
                    <a:lumMod val="50000"/>
                  </a:schemeClr>
                </a:solidFill>
                <a:latin typeface="Arial" panose="020B0604020202020204" pitchFamily="34" charset="0"/>
                <a:cs typeface="Arial" panose="020B0604020202020204" pitchFamily="34" charset="0"/>
              </a:rPr>
              <a:t>Réflexion collégiale:</a:t>
            </a:r>
          </a:p>
          <a:p>
            <a:pPr marL="285750" indent="-285750">
              <a:buFontTx/>
              <a:buChar char="-"/>
            </a:pPr>
            <a:r>
              <a:rPr lang="fr-FR" sz="1600" spc="-27" dirty="0">
                <a:solidFill>
                  <a:schemeClr val="bg1">
                    <a:lumMod val="50000"/>
                  </a:schemeClr>
                </a:solidFill>
                <a:latin typeface="Arial" panose="020B0604020202020204" pitchFamily="34" charset="0"/>
                <a:cs typeface="Arial" panose="020B0604020202020204" pitchFamily="34" charset="0"/>
              </a:rPr>
              <a:t>Questions soulevées par les</a:t>
            </a:r>
            <a:r>
              <a:rPr lang="fr-FR" sz="160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déve</a:t>
            </a:r>
            <a:r>
              <a:rPr lang="fr-FR" sz="1600" dirty="0">
                <a:solidFill>
                  <a:schemeClr val="bg1">
                    <a:lumMod val="50000"/>
                  </a:schemeClr>
                </a:solidFill>
                <a:latin typeface="Arial" panose="020B0604020202020204" pitchFamily="34" charset="0"/>
                <a:cs typeface="Arial" panose="020B0604020202020204" pitchFamily="34" charset="0"/>
              </a:rPr>
              <a:t>loppements scientifiques</a:t>
            </a:r>
            <a:r>
              <a:rPr lang="fr-FR" sz="1600" spc="-18" dirty="0">
                <a:solidFill>
                  <a:schemeClr val="bg1">
                    <a:lumMod val="50000"/>
                  </a:schemeClr>
                </a:solidFill>
                <a:latin typeface="Arial" panose="020B0604020202020204" pitchFamily="34" charset="0"/>
                <a:cs typeface="Arial" panose="020B0604020202020204" pitchFamily="34" charset="0"/>
              </a:rPr>
              <a:t> </a:t>
            </a:r>
          </a:p>
          <a:p>
            <a:pPr marL="285750" indent="-285750">
              <a:buFontTx/>
              <a:buChar char="-"/>
            </a:pPr>
            <a:endParaRPr lang="fr-FR" sz="1600" spc="-18" dirty="0">
              <a:solidFill>
                <a:schemeClr val="bg1">
                  <a:lumMod val="50000"/>
                </a:schemeClr>
              </a:solidFill>
              <a:latin typeface="Arial" panose="020B0604020202020204" pitchFamily="34" charset="0"/>
              <a:cs typeface="Arial" panose="020B0604020202020204" pitchFamily="34" charset="0"/>
            </a:endParaRPr>
          </a:p>
          <a:p>
            <a:pPr marL="285750" indent="-285750">
              <a:buFontTx/>
              <a:buChar char="-"/>
            </a:pPr>
            <a:r>
              <a:rPr lang="fr-FR" sz="1600" spc="-23" dirty="0">
                <a:solidFill>
                  <a:schemeClr val="bg1">
                    <a:lumMod val="50000"/>
                  </a:schemeClr>
                </a:solidFill>
                <a:latin typeface="Arial" panose="020B0604020202020204" pitchFamily="34" charset="0"/>
                <a:cs typeface="Arial" panose="020B0604020202020204" pitchFamily="34" charset="0"/>
              </a:rPr>
              <a:t>Questions </a:t>
            </a:r>
            <a:r>
              <a:rPr lang="fr-FR" sz="1600" dirty="0">
                <a:solidFill>
                  <a:schemeClr val="bg1">
                    <a:lumMod val="50000"/>
                  </a:schemeClr>
                </a:solidFill>
                <a:latin typeface="Arial" panose="020B0604020202020204" pitchFamily="34" charset="0"/>
                <a:cs typeface="Arial" panose="020B0604020202020204" pitchFamily="34" charset="0"/>
              </a:rPr>
              <a:t>opérationnelles de</a:t>
            </a:r>
            <a:r>
              <a:rPr lang="fr-FR" sz="1600" spc="-32"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conformité des</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protocoles</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de</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recherche</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au </a:t>
            </a:r>
            <a:r>
              <a:rPr lang="fr-FR" sz="1600" spc="-9" dirty="0">
                <a:solidFill>
                  <a:schemeClr val="bg1">
                    <a:lumMod val="50000"/>
                  </a:schemeClr>
                </a:solidFill>
                <a:latin typeface="Arial" panose="020B0604020202020204" pitchFamily="34" charset="0"/>
                <a:cs typeface="Arial" panose="020B0604020202020204" pitchFamily="34" charset="0"/>
              </a:rPr>
              <a:t>droit </a:t>
            </a:r>
            <a:r>
              <a:rPr lang="fr-FR" sz="1600" dirty="0">
                <a:solidFill>
                  <a:schemeClr val="bg1">
                    <a:lumMod val="50000"/>
                  </a:schemeClr>
                </a:solidFill>
                <a:latin typeface="Arial" panose="020B0604020202020204" pitchFamily="34" charset="0"/>
                <a:cs typeface="Arial" panose="020B0604020202020204" pitchFamily="34" charset="0"/>
              </a:rPr>
              <a:t>et</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aux recommandations</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dirty="0">
                <a:solidFill>
                  <a:schemeClr val="bg1">
                    <a:lumMod val="50000"/>
                  </a:schemeClr>
                </a:solidFill>
                <a:latin typeface="Arial" panose="020B0604020202020204" pitchFamily="34" charset="0"/>
                <a:cs typeface="Arial" panose="020B0604020202020204" pitchFamily="34" charset="0"/>
              </a:rPr>
              <a:t>éthiques</a:t>
            </a:r>
            <a:endParaRPr lang="fr-FR" sz="1600" spc="-9" dirty="0">
              <a:solidFill>
                <a:schemeClr val="bg1">
                  <a:lumMod val="50000"/>
                </a:schemeClr>
              </a:solidFill>
              <a:latin typeface="Arial" panose="020B0604020202020204" pitchFamily="34" charset="0"/>
              <a:cs typeface="Arial" panose="020B0604020202020204" pitchFamily="34" charset="0"/>
            </a:endParaRPr>
          </a:p>
        </p:txBody>
      </p:sp>
      <p:sp>
        <p:nvSpPr>
          <p:cNvPr id="16396" name="ZoneTexte 16395">
            <a:extLst>
              <a:ext uri="{FF2B5EF4-FFF2-40B4-BE49-F238E27FC236}">
                <a16:creationId xmlns:a16="http://schemas.microsoft.com/office/drawing/2014/main" id="{44F23896-FA84-4ECB-39A7-C3039687FB24}"/>
              </a:ext>
            </a:extLst>
          </p:cNvPr>
          <p:cNvSpPr txBox="1"/>
          <p:nvPr/>
        </p:nvSpPr>
        <p:spPr>
          <a:xfrm>
            <a:off x="4350618" y="4567048"/>
            <a:ext cx="3714751" cy="1323439"/>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dirty="0">
                <a:solidFill>
                  <a:srgbClr val="28367B"/>
                </a:solidFill>
                <a:latin typeface="Arial" panose="020B0604020202020204" pitchFamily="34" charset="0"/>
                <a:cs typeface="Arial" panose="020B0604020202020204" pitchFamily="34" charset="0"/>
              </a:rPr>
              <a:t>Ensemble</a:t>
            </a:r>
            <a:r>
              <a:rPr lang="fr-FR" sz="1600" b="1" spc="73"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d’obligations</a:t>
            </a:r>
            <a:r>
              <a:rPr lang="fr-FR" sz="1600" b="1" spc="-23"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propres</a:t>
            </a:r>
            <a:r>
              <a:rPr lang="fr-FR" sz="1600" b="1" spc="-23" dirty="0">
                <a:solidFill>
                  <a:srgbClr val="28367B"/>
                </a:solidFill>
                <a:latin typeface="Arial" panose="020B0604020202020204" pitchFamily="34" charset="0"/>
                <a:cs typeface="Arial" panose="020B0604020202020204" pitchFamily="34" charset="0"/>
              </a:rPr>
              <a:t> </a:t>
            </a:r>
            <a:r>
              <a:rPr lang="fr-FR" sz="1600" b="1" dirty="0">
                <a:solidFill>
                  <a:srgbClr val="28367B"/>
                </a:solidFill>
                <a:latin typeface="Arial" panose="020B0604020202020204" pitchFamily="34" charset="0"/>
                <a:cs typeface="Arial" panose="020B0604020202020204" pitchFamily="34" charset="0"/>
              </a:rPr>
              <a:t>à</a:t>
            </a:r>
            <a:r>
              <a:rPr lang="fr-FR" sz="1600" b="1" spc="-18"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une </a:t>
            </a:r>
            <a:r>
              <a:rPr lang="fr-FR" sz="1600" b="1" dirty="0">
                <a:solidFill>
                  <a:srgbClr val="28367B"/>
                </a:solidFill>
                <a:latin typeface="Arial" panose="020B0604020202020204" pitchFamily="34" charset="0"/>
                <a:cs typeface="Arial" panose="020B0604020202020204" pitchFamily="34" charset="0"/>
              </a:rPr>
              <a:t>profession: </a:t>
            </a:r>
          </a:p>
          <a:p>
            <a:r>
              <a:rPr lang="fr-FR" sz="1600" dirty="0">
                <a:solidFill>
                  <a:srgbClr val="28367B"/>
                </a:solidFill>
                <a:latin typeface="Arial" panose="020B0604020202020204" pitchFamily="34" charset="0"/>
                <a:cs typeface="Arial" panose="020B0604020202020204" pitchFamily="34" charset="0"/>
              </a:rPr>
              <a:t>Par</a:t>
            </a:r>
            <a:r>
              <a:rPr lang="fr-FR" sz="1600" spc="-36" dirty="0">
                <a:solidFill>
                  <a:srgbClr val="28367B"/>
                </a:solidFill>
                <a:latin typeface="Arial" panose="020B0604020202020204" pitchFamily="34" charset="0"/>
                <a:cs typeface="Arial" panose="020B0604020202020204" pitchFamily="34" charset="0"/>
              </a:rPr>
              <a:t> </a:t>
            </a:r>
            <a:r>
              <a:rPr lang="fr-FR" sz="1600" spc="-9" dirty="0">
                <a:solidFill>
                  <a:srgbClr val="28367B"/>
                </a:solidFill>
                <a:latin typeface="Arial" panose="020B0604020202020204" pitchFamily="34" charset="0"/>
                <a:cs typeface="Arial" panose="020B0604020202020204" pitchFamily="34" charset="0"/>
              </a:rPr>
              <a:t>exemple, l’activité d’</a:t>
            </a:r>
            <a:r>
              <a:rPr lang="fr-FR" sz="1600" dirty="0">
                <a:solidFill>
                  <a:srgbClr val="28367B"/>
                </a:solidFill>
                <a:latin typeface="Arial" panose="020B0604020202020204" pitchFamily="34" charset="0"/>
                <a:cs typeface="Arial" panose="020B0604020202020204" pitchFamily="34" charset="0"/>
              </a:rPr>
              <a:t>un</a:t>
            </a:r>
            <a:r>
              <a:rPr lang="fr-FR" sz="1600" spc="-5"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agent</a:t>
            </a:r>
            <a:r>
              <a:rPr lang="fr-FR" sz="1600" spc="-5" dirty="0">
                <a:solidFill>
                  <a:srgbClr val="28367B"/>
                </a:solidFill>
                <a:latin typeface="Arial" panose="020B0604020202020204" pitchFamily="34" charset="0"/>
                <a:cs typeface="Arial" panose="020B0604020202020204" pitchFamily="34" charset="0"/>
              </a:rPr>
              <a:t> public </a:t>
            </a:r>
            <a:r>
              <a:rPr lang="fr-FR" sz="1600" dirty="0">
                <a:solidFill>
                  <a:srgbClr val="28367B"/>
                </a:solidFill>
                <a:latin typeface="Arial" panose="020B0604020202020204" pitchFamily="34" charset="0"/>
                <a:cs typeface="Arial" panose="020B0604020202020204" pitchFamily="34" charset="0"/>
              </a:rPr>
              <a:t>est encadrée par</a:t>
            </a:r>
            <a:r>
              <a:rPr lang="fr-FR" sz="1600" spc="-27"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le Code</a:t>
            </a:r>
            <a:r>
              <a:rPr lang="fr-FR" sz="1600" spc="-27" dirty="0">
                <a:solidFill>
                  <a:srgbClr val="28367B"/>
                </a:solidFill>
                <a:latin typeface="Arial" panose="020B0604020202020204" pitchFamily="34" charset="0"/>
                <a:cs typeface="Arial" panose="020B0604020202020204" pitchFamily="34" charset="0"/>
              </a:rPr>
              <a:t> </a:t>
            </a:r>
            <a:r>
              <a:rPr lang="fr-FR" sz="1600" spc="-9" dirty="0">
                <a:solidFill>
                  <a:srgbClr val="28367B"/>
                </a:solidFill>
                <a:latin typeface="Arial" panose="020B0604020202020204" pitchFamily="34" charset="0"/>
                <a:cs typeface="Arial" panose="020B0604020202020204" pitchFamily="34" charset="0"/>
              </a:rPr>
              <a:t>général </a:t>
            </a:r>
            <a:r>
              <a:rPr lang="fr-FR" sz="1600" dirty="0">
                <a:solidFill>
                  <a:srgbClr val="28367B"/>
                </a:solidFill>
                <a:latin typeface="Arial" panose="020B0604020202020204" pitchFamily="34" charset="0"/>
                <a:cs typeface="Arial" panose="020B0604020202020204" pitchFamily="34" charset="0"/>
              </a:rPr>
              <a:t>de</a:t>
            </a:r>
            <a:r>
              <a:rPr lang="fr-FR" sz="1600" spc="-14"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la</a:t>
            </a:r>
            <a:r>
              <a:rPr lang="fr-FR" sz="1600" spc="-14"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fonction</a:t>
            </a:r>
            <a:r>
              <a:rPr lang="fr-FR" sz="1600" spc="-9" dirty="0">
                <a:solidFill>
                  <a:srgbClr val="28367B"/>
                </a:solidFill>
                <a:latin typeface="Arial" panose="020B0604020202020204" pitchFamily="34" charset="0"/>
                <a:cs typeface="Arial" panose="020B0604020202020204" pitchFamily="34" charset="0"/>
              </a:rPr>
              <a:t> publique.</a:t>
            </a:r>
          </a:p>
        </p:txBody>
      </p:sp>
      <p:sp>
        <p:nvSpPr>
          <p:cNvPr id="16398" name="ZoneTexte 16397">
            <a:extLst>
              <a:ext uri="{FF2B5EF4-FFF2-40B4-BE49-F238E27FC236}">
                <a16:creationId xmlns:a16="http://schemas.microsoft.com/office/drawing/2014/main" id="{D0906435-B20A-FDD7-A6FC-CB24C0E27803}"/>
              </a:ext>
            </a:extLst>
          </p:cNvPr>
          <p:cNvSpPr txBox="1"/>
          <p:nvPr/>
        </p:nvSpPr>
        <p:spPr>
          <a:xfrm>
            <a:off x="4350618" y="6425531"/>
            <a:ext cx="3714751" cy="3280322"/>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indent="-576">
              <a:lnSpc>
                <a:spcPct val="98000"/>
              </a:lnSpc>
              <a:spcBef>
                <a:spcPts val="122"/>
              </a:spcBef>
            </a:pPr>
            <a:r>
              <a:rPr lang="fr-FR" sz="1600" b="1" spc="-9" dirty="0">
                <a:solidFill>
                  <a:srgbClr val="E50051"/>
                </a:solidFill>
                <a:latin typeface="Arial" panose="020B0604020202020204" pitchFamily="34" charset="0"/>
                <a:cs typeface="Arial" panose="020B0604020202020204" pitchFamily="34" charset="0"/>
              </a:rPr>
              <a:t>Renvoie</a:t>
            </a:r>
            <a:r>
              <a:rPr lang="fr-FR" sz="1600" b="1" spc="-18"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aux</a:t>
            </a:r>
            <a:r>
              <a:rPr lang="fr-FR" sz="1600" b="1" spc="-18" dirty="0">
                <a:solidFill>
                  <a:srgbClr val="E50051"/>
                </a:solidFill>
                <a:latin typeface="Arial" panose="020B0604020202020204" pitchFamily="34" charset="0"/>
                <a:cs typeface="Arial" panose="020B0604020202020204" pitchFamily="34" charset="0"/>
              </a:rPr>
              <a:t> </a:t>
            </a:r>
            <a:r>
              <a:rPr lang="fr-FR" sz="1600" b="1" spc="-9" dirty="0">
                <a:solidFill>
                  <a:srgbClr val="E50051"/>
                </a:solidFill>
                <a:latin typeface="Arial" panose="020B0604020202020204" pitchFamily="34" charset="0"/>
                <a:cs typeface="Arial" panose="020B0604020202020204" pitchFamily="34" charset="0"/>
              </a:rPr>
              <a:t>bonnes </a:t>
            </a:r>
            <a:r>
              <a:rPr lang="fr-FR" sz="1600" b="1" dirty="0">
                <a:solidFill>
                  <a:srgbClr val="E50051"/>
                </a:solidFill>
                <a:latin typeface="Arial" panose="020B0604020202020204" pitchFamily="34" charset="0"/>
                <a:cs typeface="Arial" panose="020B0604020202020204" pitchFamily="34" charset="0"/>
              </a:rPr>
              <a:t>pratiques</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en</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matière</a:t>
            </a:r>
            <a:r>
              <a:rPr lang="fr-FR" sz="1600" b="1" spc="36"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de</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production</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et</a:t>
            </a:r>
            <a:r>
              <a:rPr lang="fr-FR" sz="1600" b="1" spc="36"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de</a:t>
            </a:r>
            <a:r>
              <a:rPr lang="fr-FR" sz="1600" b="1" spc="32"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diffusion</a:t>
            </a:r>
            <a:r>
              <a:rPr lang="fr-FR" sz="1600" b="1" spc="32" dirty="0">
                <a:solidFill>
                  <a:srgbClr val="E50051"/>
                </a:solidFill>
                <a:latin typeface="Arial" panose="020B0604020202020204" pitchFamily="34" charset="0"/>
                <a:cs typeface="Arial" panose="020B0604020202020204" pitchFamily="34" charset="0"/>
              </a:rPr>
              <a:t> </a:t>
            </a:r>
            <a:r>
              <a:rPr lang="fr-FR" sz="1600" b="1" spc="-23" dirty="0">
                <a:solidFill>
                  <a:srgbClr val="E50051"/>
                </a:solidFill>
                <a:latin typeface="Arial" panose="020B0604020202020204" pitchFamily="34" charset="0"/>
                <a:cs typeface="Arial" panose="020B0604020202020204" pitchFamily="34" charset="0"/>
              </a:rPr>
              <a:t>des </a:t>
            </a:r>
            <a:r>
              <a:rPr lang="fr-FR" sz="1600" b="1" dirty="0">
                <a:solidFill>
                  <a:srgbClr val="E50051"/>
                </a:solidFill>
                <a:latin typeface="Arial" panose="020B0604020202020204" pitchFamily="34" charset="0"/>
                <a:cs typeface="Arial" panose="020B0604020202020204" pitchFamily="34" charset="0"/>
              </a:rPr>
              <a:t>connaissances</a:t>
            </a:r>
            <a:r>
              <a:rPr lang="fr-FR" sz="1600" b="1" spc="163" dirty="0">
                <a:solidFill>
                  <a:srgbClr val="E50051"/>
                </a:solidFill>
                <a:latin typeface="Arial" panose="020B0604020202020204" pitchFamily="34" charset="0"/>
                <a:cs typeface="Arial" panose="020B0604020202020204" pitchFamily="34" charset="0"/>
              </a:rPr>
              <a:t> </a:t>
            </a:r>
            <a:r>
              <a:rPr lang="fr-FR" sz="1600" b="1" dirty="0">
                <a:solidFill>
                  <a:srgbClr val="E50051"/>
                </a:solidFill>
                <a:latin typeface="Arial" panose="020B0604020202020204" pitchFamily="34" charset="0"/>
                <a:cs typeface="Arial" panose="020B0604020202020204" pitchFamily="34" charset="0"/>
              </a:rPr>
              <a:t>scientifiques.</a:t>
            </a:r>
            <a:r>
              <a:rPr lang="fr-FR" sz="1600" b="1" spc="177" dirty="0">
                <a:solidFill>
                  <a:srgbClr val="E50051"/>
                </a:solidFill>
                <a:latin typeface="Arial" panose="020B0604020202020204" pitchFamily="34" charset="0"/>
                <a:cs typeface="Arial" panose="020B0604020202020204" pitchFamily="34" charset="0"/>
              </a:rPr>
              <a:t> </a:t>
            </a:r>
            <a:endParaRPr lang="fr-FR" sz="1600" b="1" dirty="0">
              <a:solidFill>
                <a:srgbClr val="E50051"/>
              </a:solidFill>
              <a:latin typeface="Arial" panose="020B0604020202020204" pitchFamily="34" charset="0"/>
              <a:cs typeface="Arial" panose="020B0604020202020204" pitchFamily="34" charset="0"/>
            </a:endParaRPr>
          </a:p>
          <a:p>
            <a:pPr marL="11516" marR="4607" indent="-576">
              <a:lnSpc>
                <a:spcPct val="98000"/>
              </a:lnSpc>
              <a:spcBef>
                <a:spcPts val="122"/>
              </a:spcBef>
            </a:pPr>
            <a:endParaRPr lang="fr-FR" sz="1600" spc="172" dirty="0">
              <a:solidFill>
                <a:srgbClr val="E50051"/>
              </a:solidFill>
              <a:latin typeface="Arial" panose="020B0604020202020204" pitchFamily="34" charset="0"/>
              <a:cs typeface="Arial" panose="020B0604020202020204" pitchFamily="34" charset="0"/>
            </a:endParaRPr>
          </a:p>
          <a:p>
            <a:pPr marL="11516" marR="4607" indent="-576">
              <a:lnSpc>
                <a:spcPct val="98000"/>
              </a:lnSpc>
              <a:spcBef>
                <a:spcPts val="122"/>
              </a:spcBef>
            </a:pPr>
            <a:r>
              <a:rPr lang="fr-FR" sz="1600" spc="172" dirty="0">
                <a:solidFill>
                  <a:srgbClr val="E50051"/>
                </a:solidFill>
                <a:latin typeface="Arial" panose="020B0604020202020204" pitchFamily="34" charset="0"/>
                <a:cs typeface="Arial" panose="020B0604020202020204" pitchFamily="34" charset="0"/>
              </a:rPr>
              <a:t>Elle g</a:t>
            </a:r>
            <a:r>
              <a:rPr lang="fr-FR" sz="1600" dirty="0">
                <a:solidFill>
                  <a:srgbClr val="E50051"/>
                </a:solidFill>
                <a:latin typeface="Arial" panose="020B0604020202020204" pitchFamily="34" charset="0"/>
                <a:cs typeface="Arial" panose="020B0604020202020204" pitchFamily="34" charset="0"/>
              </a:rPr>
              <a:t>arantit</a:t>
            </a:r>
            <a:r>
              <a:rPr lang="fr-FR" sz="1600" spc="177" dirty="0">
                <a:solidFill>
                  <a:srgbClr val="E50051"/>
                </a:solidFill>
                <a:latin typeface="Arial" panose="020B0604020202020204" pitchFamily="34" charset="0"/>
                <a:cs typeface="Arial" panose="020B0604020202020204" pitchFamily="34" charset="0"/>
              </a:rPr>
              <a:t> </a:t>
            </a:r>
            <a:r>
              <a:rPr lang="fr-FR" sz="1600" dirty="0">
                <a:solidFill>
                  <a:srgbClr val="E50051"/>
                </a:solidFill>
                <a:latin typeface="Arial" panose="020B0604020202020204" pitchFamily="34" charset="0"/>
                <a:cs typeface="Arial" panose="020B0604020202020204" pitchFamily="34" charset="0"/>
              </a:rPr>
              <a:t>le</a:t>
            </a:r>
            <a:r>
              <a:rPr lang="fr-FR" sz="1600" spc="177" dirty="0">
                <a:solidFill>
                  <a:srgbClr val="E50051"/>
                </a:solidFill>
                <a:latin typeface="Arial" panose="020B0604020202020204" pitchFamily="34" charset="0"/>
                <a:cs typeface="Arial" panose="020B0604020202020204" pitchFamily="34" charset="0"/>
              </a:rPr>
              <a:t> </a:t>
            </a:r>
            <a:r>
              <a:rPr lang="fr-FR" sz="1600" spc="-9" dirty="0">
                <a:solidFill>
                  <a:srgbClr val="E50051"/>
                </a:solidFill>
                <a:latin typeface="Arial" panose="020B0604020202020204" pitchFamily="34" charset="0"/>
                <a:cs typeface="Arial" panose="020B0604020202020204" pitchFamily="34" charset="0"/>
              </a:rPr>
              <a:t>caractère </a:t>
            </a:r>
            <a:r>
              <a:rPr lang="fr-FR" sz="1600" dirty="0">
                <a:solidFill>
                  <a:srgbClr val="E50051"/>
                </a:solidFill>
                <a:latin typeface="Arial" panose="020B0604020202020204" pitchFamily="34" charset="0"/>
                <a:cs typeface="Arial" panose="020B0604020202020204" pitchFamily="34" charset="0"/>
              </a:rPr>
              <a:t>honnête</a:t>
            </a:r>
            <a:r>
              <a:rPr lang="fr-FR" sz="1600" spc="-5" dirty="0">
                <a:solidFill>
                  <a:srgbClr val="E50051"/>
                </a:solidFill>
                <a:latin typeface="Arial" panose="020B0604020202020204" pitchFamily="34" charset="0"/>
                <a:cs typeface="Arial" panose="020B0604020202020204" pitchFamily="34" charset="0"/>
              </a:rPr>
              <a:t> </a:t>
            </a:r>
            <a:r>
              <a:rPr lang="fr-FR" sz="1600" dirty="0">
                <a:solidFill>
                  <a:srgbClr val="E50051"/>
                </a:solidFill>
                <a:latin typeface="Arial" panose="020B0604020202020204" pitchFamily="34" charset="0"/>
                <a:cs typeface="Arial" panose="020B0604020202020204" pitchFamily="34" charset="0"/>
              </a:rPr>
              <a:t>et </a:t>
            </a:r>
            <a:r>
              <a:rPr lang="fr-FR" sz="1600" spc="-9" dirty="0">
                <a:solidFill>
                  <a:srgbClr val="E50051"/>
                </a:solidFill>
                <a:latin typeface="Arial" panose="020B0604020202020204" pitchFamily="34" charset="0"/>
                <a:cs typeface="Arial" panose="020B0604020202020204" pitchFamily="34" charset="0"/>
              </a:rPr>
              <a:t>rigoureux</a:t>
            </a:r>
            <a:r>
              <a:rPr lang="fr-FR" sz="1600" dirty="0">
                <a:solidFill>
                  <a:srgbClr val="E50051"/>
                </a:solidFill>
                <a:latin typeface="Arial" panose="020B0604020202020204" pitchFamily="34" charset="0"/>
                <a:cs typeface="Arial" panose="020B0604020202020204" pitchFamily="34" charset="0"/>
              </a:rPr>
              <a:t> des </a:t>
            </a:r>
            <a:r>
              <a:rPr lang="fr-FR" sz="1600" spc="-9" dirty="0">
                <a:solidFill>
                  <a:srgbClr val="E50051"/>
                </a:solidFill>
                <a:latin typeface="Arial" panose="020B0604020202020204" pitchFamily="34" charset="0"/>
                <a:cs typeface="Arial" panose="020B0604020202020204" pitchFamily="34" charset="0"/>
              </a:rPr>
              <a:t>activités</a:t>
            </a:r>
            <a:r>
              <a:rPr lang="fr-FR" sz="1600" spc="-5" dirty="0">
                <a:solidFill>
                  <a:srgbClr val="E50051"/>
                </a:solidFill>
                <a:latin typeface="Arial" panose="020B0604020202020204" pitchFamily="34" charset="0"/>
                <a:cs typeface="Arial" panose="020B0604020202020204" pitchFamily="34" charset="0"/>
              </a:rPr>
              <a:t> </a:t>
            </a:r>
            <a:r>
              <a:rPr lang="fr-FR" sz="1600" dirty="0">
                <a:solidFill>
                  <a:srgbClr val="E50051"/>
                </a:solidFill>
                <a:latin typeface="Arial" panose="020B0604020202020204" pitchFamily="34" charset="0"/>
                <a:cs typeface="Arial" panose="020B0604020202020204" pitchFamily="34" charset="0"/>
              </a:rPr>
              <a:t>de </a:t>
            </a:r>
            <a:r>
              <a:rPr lang="fr-FR" sz="1600" spc="-9" dirty="0">
                <a:solidFill>
                  <a:srgbClr val="E50051"/>
                </a:solidFill>
                <a:latin typeface="Arial" panose="020B0604020202020204" pitchFamily="34" charset="0"/>
                <a:cs typeface="Arial" panose="020B0604020202020204" pitchFamily="34" charset="0"/>
              </a:rPr>
              <a:t>recherche et contribue:</a:t>
            </a:r>
          </a:p>
          <a:p>
            <a:pPr marL="296690" marR="4607" indent="-285750">
              <a:lnSpc>
                <a:spcPct val="98000"/>
              </a:lnSpc>
              <a:spcBef>
                <a:spcPts val="122"/>
              </a:spcBef>
              <a:buFontTx/>
              <a:buChar char="-"/>
            </a:pPr>
            <a:r>
              <a:rPr lang="fr-FR" sz="1600" spc="-9" dirty="0">
                <a:solidFill>
                  <a:srgbClr val="E50051"/>
                </a:solidFill>
                <a:latin typeface="Arial" panose="020B0604020202020204" pitchFamily="34" charset="0"/>
                <a:cs typeface="Arial" panose="020B0604020202020204" pitchFamily="34" charset="0"/>
              </a:rPr>
              <a:t>Au fonctionnement </a:t>
            </a:r>
            <a:r>
              <a:rPr lang="fr-FR" sz="1600" dirty="0">
                <a:solidFill>
                  <a:srgbClr val="E50051"/>
                </a:solidFill>
                <a:latin typeface="Arial" panose="020B0604020202020204" pitchFamily="34" charset="0"/>
                <a:cs typeface="Arial" panose="020B0604020202020204" pitchFamily="34" charset="0"/>
              </a:rPr>
              <a:t>des communautés</a:t>
            </a:r>
            <a:r>
              <a:rPr lang="fr-FR" sz="1600" dirty="0">
                <a:solidFill>
                  <a:srgbClr val="0099A9"/>
                </a:solidFill>
                <a:latin typeface="Arial" panose="020B0604020202020204" pitchFamily="34" charset="0"/>
                <a:cs typeface="Arial" panose="020B0604020202020204" pitchFamily="34" charset="0"/>
              </a:rPr>
              <a:t> </a:t>
            </a:r>
            <a:r>
              <a:rPr lang="fr-FR" sz="1600" dirty="0">
                <a:solidFill>
                  <a:srgbClr val="E50051"/>
                </a:solidFill>
                <a:latin typeface="Arial" panose="020B0604020202020204" pitchFamily="34" charset="0"/>
                <a:cs typeface="Arial" panose="020B0604020202020204" pitchFamily="34" charset="0"/>
              </a:rPr>
              <a:t>scientifiques</a:t>
            </a:r>
          </a:p>
          <a:p>
            <a:pPr marL="296690" marR="4607" indent="-285750">
              <a:lnSpc>
                <a:spcPct val="98000"/>
              </a:lnSpc>
              <a:spcBef>
                <a:spcPts val="122"/>
              </a:spcBef>
              <a:buFontTx/>
              <a:buChar char="-"/>
            </a:pPr>
            <a:r>
              <a:rPr lang="fr-FR" sz="1600" dirty="0">
                <a:solidFill>
                  <a:srgbClr val="E50051"/>
                </a:solidFill>
                <a:latin typeface="Arial" panose="020B0604020202020204" pitchFamily="34" charset="0"/>
                <a:cs typeface="Arial" panose="020B0604020202020204" pitchFamily="34" charset="0"/>
              </a:rPr>
              <a:t>À la relation de confiance entre le monde de la recherche et le reste de la société.</a:t>
            </a:r>
            <a:endParaRPr lang="fr-FR" sz="1600" dirty="0">
              <a:latin typeface="Arial" panose="020B0604020202020204" pitchFamily="34" charset="0"/>
              <a:cs typeface="Arial" panose="020B0604020202020204" pitchFamily="34" charset="0"/>
            </a:endParaRPr>
          </a:p>
        </p:txBody>
      </p:sp>
      <p:sp>
        <p:nvSpPr>
          <p:cNvPr id="16400" name="ZoneTexte 16399">
            <a:extLst>
              <a:ext uri="{FF2B5EF4-FFF2-40B4-BE49-F238E27FC236}">
                <a16:creationId xmlns:a16="http://schemas.microsoft.com/office/drawing/2014/main" id="{C761E7B1-490E-C56D-E5BB-38F5FBDB9625}"/>
              </a:ext>
            </a:extLst>
          </p:cNvPr>
          <p:cNvSpPr txBox="1"/>
          <p:nvPr/>
        </p:nvSpPr>
        <p:spPr>
          <a:xfrm>
            <a:off x="1149108"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3 notions</a:t>
            </a:r>
          </a:p>
          <a:p>
            <a:pPr marL="11516" marR="4607" algn="ctr">
              <a:spcBef>
                <a:spcPts val="91"/>
              </a:spcBef>
            </a:pPr>
            <a:endParaRPr lang="fr-FR" sz="1800" b="1" dirty="0">
              <a:solidFill>
                <a:srgbClr val="FFFFFF"/>
              </a:solidFill>
            </a:endParaRPr>
          </a:p>
        </p:txBody>
      </p:sp>
      <p:sp>
        <p:nvSpPr>
          <p:cNvPr id="16401" name="ZoneTexte 16400">
            <a:extLst>
              <a:ext uri="{FF2B5EF4-FFF2-40B4-BE49-F238E27FC236}">
                <a16:creationId xmlns:a16="http://schemas.microsoft.com/office/drawing/2014/main" id="{7511ACD7-ACA0-1510-8FE0-C047D388C26E}"/>
              </a:ext>
            </a:extLst>
          </p:cNvPr>
          <p:cNvSpPr txBox="1"/>
          <p:nvPr/>
        </p:nvSpPr>
        <p:spPr>
          <a:xfrm>
            <a:off x="5009923"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Définie comme</a:t>
            </a:r>
          </a:p>
          <a:p>
            <a:pPr marL="11516" marR="4607" algn="ctr">
              <a:spcBef>
                <a:spcPts val="91"/>
              </a:spcBef>
            </a:pPr>
            <a:endParaRPr lang="fr-FR" sz="1800" b="1" dirty="0">
              <a:solidFill>
                <a:srgbClr val="FFFFFF"/>
              </a:solidFill>
            </a:endParaRPr>
          </a:p>
        </p:txBody>
      </p:sp>
      <p:sp>
        <p:nvSpPr>
          <p:cNvPr id="16402" name="ZoneTexte 16401">
            <a:extLst>
              <a:ext uri="{FF2B5EF4-FFF2-40B4-BE49-F238E27FC236}">
                <a16:creationId xmlns:a16="http://schemas.microsoft.com/office/drawing/2014/main" id="{6C5655A7-8753-1F60-4008-B1B0900DE23E}"/>
              </a:ext>
            </a:extLst>
          </p:cNvPr>
          <p:cNvSpPr txBox="1"/>
          <p:nvPr/>
        </p:nvSpPr>
        <p:spPr>
          <a:xfrm>
            <a:off x="8870738" y="234959"/>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cs typeface="Museo Sans 900"/>
            </a:endParaRPr>
          </a:p>
          <a:p>
            <a:pPr marL="11516" marR="4607" algn="ctr">
              <a:spcBef>
                <a:spcPts val="91"/>
              </a:spcBef>
            </a:pPr>
            <a:r>
              <a:rPr lang="fr-FR" sz="1800" b="1" dirty="0">
                <a:solidFill>
                  <a:srgbClr val="FFFFFF"/>
                </a:solidFill>
                <a:cs typeface="Museo Sans 900"/>
              </a:rPr>
              <a:t>À</a:t>
            </a:r>
            <a:r>
              <a:rPr lang="fr-FR" sz="1800" b="1" spc="36" dirty="0">
                <a:solidFill>
                  <a:srgbClr val="FFFFFF"/>
                </a:solidFill>
                <a:cs typeface="Museo Sans 900"/>
              </a:rPr>
              <a:t> </a:t>
            </a:r>
            <a:r>
              <a:rPr lang="fr-FR" sz="1800" b="1" dirty="0">
                <a:solidFill>
                  <a:srgbClr val="FFFFFF"/>
                </a:solidFill>
                <a:cs typeface="Museo Sans 900"/>
              </a:rPr>
              <a:t>qui</a:t>
            </a:r>
            <a:r>
              <a:rPr lang="fr-FR" sz="1800" b="1" spc="36" dirty="0">
                <a:solidFill>
                  <a:srgbClr val="FFFFFF"/>
                </a:solidFill>
                <a:cs typeface="Museo Sans 900"/>
              </a:rPr>
              <a:t> </a:t>
            </a:r>
            <a:r>
              <a:rPr lang="fr-FR" sz="1800" b="1" spc="-9" dirty="0">
                <a:solidFill>
                  <a:srgbClr val="FFFFFF"/>
                </a:solidFill>
                <a:cs typeface="Museo Sans 900"/>
              </a:rPr>
              <a:t>m’adresser?</a:t>
            </a:r>
          </a:p>
          <a:p>
            <a:pPr marL="11516" marR="4607" algn="ctr">
              <a:spcBef>
                <a:spcPts val="91"/>
              </a:spcBef>
            </a:pPr>
            <a:endParaRPr lang="fr-FR" sz="1800" b="1" dirty="0">
              <a:solidFill>
                <a:srgbClr val="FFFFFF"/>
              </a:solidFill>
            </a:endParaRPr>
          </a:p>
        </p:txBody>
      </p:sp>
      <p:sp>
        <p:nvSpPr>
          <p:cNvPr id="16404" name="ZoneTexte 16403">
            <a:extLst>
              <a:ext uri="{FF2B5EF4-FFF2-40B4-BE49-F238E27FC236}">
                <a16:creationId xmlns:a16="http://schemas.microsoft.com/office/drawing/2014/main" id="{46305C56-1EE2-96F7-E6E9-2CF11D1FC99E}"/>
              </a:ext>
            </a:extLst>
          </p:cNvPr>
          <p:cNvSpPr txBox="1"/>
          <p:nvPr/>
        </p:nvSpPr>
        <p:spPr>
          <a:xfrm>
            <a:off x="8497839" y="1385090"/>
            <a:ext cx="4072736" cy="2800767"/>
          </a:xfrm>
          <a:prstGeom prst="rect">
            <a:avLst/>
          </a:prstGeom>
          <a:solidFill>
            <a:schemeClr val="bg1">
              <a:lumMod val="50000"/>
            </a:schemeClr>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600" b="1" u="sng" spc="-27" dirty="0">
                <a:solidFill>
                  <a:schemeClr val="bg1"/>
                </a:solidFill>
                <a:latin typeface="Arial" panose="020B0604020202020204" pitchFamily="34" charset="0"/>
                <a:cs typeface="Arial" panose="020B0604020202020204" pitchFamily="34" charset="0"/>
              </a:rPr>
              <a:t>Comités d’éthique</a:t>
            </a:r>
            <a:endParaRPr lang="fr-FR" sz="1600" b="1" u="sng"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MISSION  =  examiner la conformité d’un protocole de recherche.</a:t>
            </a:r>
          </a:p>
          <a:p>
            <a:endParaRPr lang="fr-FR" sz="1600"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Plusieurs types: </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 Protection des Personnes (</a:t>
            </a:r>
            <a:r>
              <a:rPr lang="fr-FR" sz="1600" spc="-9" dirty="0" err="1">
                <a:solidFill>
                  <a:schemeClr val="bg1"/>
                </a:solidFill>
                <a:latin typeface="Arial" panose="020B0604020202020204" pitchFamily="34" charset="0"/>
                <a:cs typeface="Arial" panose="020B0604020202020204" pitchFamily="34" charset="0"/>
              </a:rPr>
              <a:t>CPPs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d’éthique de la recherche (</a:t>
            </a:r>
            <a:r>
              <a:rPr lang="fr-FR" sz="1600" spc="-9" dirty="0" err="1">
                <a:solidFill>
                  <a:schemeClr val="bg1"/>
                </a:solidFill>
                <a:latin typeface="Arial" panose="020B0604020202020204" pitchFamily="34" charset="0"/>
                <a:cs typeface="Arial" panose="020B0604020202020204" pitchFamily="34" charset="0"/>
              </a:rPr>
              <a:t>CERs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d’Ethique en Expérimentation Animale (</a:t>
            </a:r>
            <a:r>
              <a:rPr lang="fr-FR" sz="1600" spc="-9" dirty="0" err="1">
                <a:solidFill>
                  <a:schemeClr val="bg1"/>
                </a:solidFill>
                <a:latin typeface="Arial" panose="020B0604020202020204" pitchFamily="34" charset="0"/>
                <a:cs typeface="Arial" panose="020B0604020202020204" pitchFamily="34" charset="0"/>
              </a:rPr>
              <a:t>CEEAs</a:t>
            </a:r>
            <a:r>
              <a:rPr lang="fr-FR" sz="1600" spc="-9" dirty="0">
                <a:solidFill>
                  <a:schemeClr val="bg1"/>
                </a:solidFill>
                <a:latin typeface="Arial" panose="020B0604020202020204" pitchFamily="34" charset="0"/>
                <a:cs typeface="Arial" panose="020B0604020202020204" pitchFamily="34" charset="0"/>
              </a:rPr>
              <a:t>).</a:t>
            </a:r>
          </a:p>
        </p:txBody>
      </p:sp>
      <p:sp>
        <p:nvSpPr>
          <p:cNvPr id="16405" name="ZoneTexte 16404">
            <a:extLst>
              <a:ext uri="{FF2B5EF4-FFF2-40B4-BE49-F238E27FC236}">
                <a16:creationId xmlns:a16="http://schemas.microsoft.com/office/drawing/2014/main" id="{51527300-2B0D-B2CC-6E5A-72B7A7F32493}"/>
              </a:ext>
            </a:extLst>
          </p:cNvPr>
          <p:cNvSpPr txBox="1"/>
          <p:nvPr/>
        </p:nvSpPr>
        <p:spPr>
          <a:xfrm>
            <a:off x="8497839" y="4560162"/>
            <a:ext cx="4072736" cy="1538883"/>
          </a:xfrm>
          <a:prstGeom prst="rect">
            <a:avLst/>
          </a:prstGeom>
          <a:solidFill>
            <a:schemeClr val="accent1"/>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600" b="1" u="sng" spc="-9" dirty="0">
                <a:solidFill>
                  <a:schemeClr val="bg1"/>
                </a:solidFill>
                <a:latin typeface="Arial" panose="020B0604020202020204" pitchFamily="34" charset="0"/>
                <a:cs typeface="Arial" panose="020B0604020202020204" pitchFamily="34" charset="0"/>
              </a:rPr>
              <a:t>référente déontologue</a:t>
            </a:r>
          </a:p>
          <a:p>
            <a:endParaRPr lang="fr-FR" sz="1600"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MISSION = Conseiller tout agent sur le bon respect des règles (e.g., neutralité, cumul de mandats, conflits d’intérêts etc.).</a:t>
            </a:r>
          </a:p>
          <a:p>
            <a:endParaRPr lang="fr-FR" sz="1400" b="1" spc="-9" dirty="0">
              <a:solidFill>
                <a:srgbClr val="2836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0195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063A-78CE-67ED-E50F-D7FBC02F4A08}"/>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7CFF7559-48D6-D89A-B016-3CD6FEB842A0}"/>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29BBE537-A678-329D-ADC8-A0C1788F4B3A}"/>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8" name="Espace réservé du numéro de diapositive 10">
            <a:extLst>
              <a:ext uri="{FF2B5EF4-FFF2-40B4-BE49-F238E27FC236}">
                <a16:creationId xmlns:a16="http://schemas.microsoft.com/office/drawing/2014/main" id="{14D847D3-C0E9-F777-0E43-DCE82F3122E6}"/>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pic>
        <p:nvPicPr>
          <p:cNvPr id="42" name="Image 41">
            <a:extLst>
              <a:ext uri="{FF2B5EF4-FFF2-40B4-BE49-F238E27FC236}">
                <a16:creationId xmlns:a16="http://schemas.microsoft.com/office/drawing/2014/main" id="{12A72AEC-6F40-24B8-5B24-E750CB1C25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7098" y="7768829"/>
            <a:ext cx="4450882" cy="1997191"/>
          </a:xfrm>
          <a:prstGeom prst="rect">
            <a:avLst/>
          </a:prstGeom>
        </p:spPr>
      </p:pic>
      <p:sp>
        <p:nvSpPr>
          <p:cNvPr id="16392" name="ZoneTexte 16391">
            <a:extLst>
              <a:ext uri="{FF2B5EF4-FFF2-40B4-BE49-F238E27FC236}">
                <a16:creationId xmlns:a16="http://schemas.microsoft.com/office/drawing/2014/main" id="{9693435A-557A-4FB1-7DA4-2AE89330DA52}"/>
              </a:ext>
            </a:extLst>
          </p:cNvPr>
          <p:cNvSpPr txBox="1"/>
          <p:nvPr/>
        </p:nvSpPr>
        <p:spPr>
          <a:xfrm>
            <a:off x="-4374408" y="7764205"/>
            <a:ext cx="2620268" cy="181462"/>
          </a:xfrm>
          <a:prstGeom prst="rect">
            <a:avLst/>
          </a:prstGeom>
          <a:noFill/>
        </p:spPr>
        <p:txBody>
          <a:bodyPr wrap="square" lIns="0" rIns="216000" rtlCol="0">
            <a:noAutofit/>
          </a:bodyPr>
          <a:lstStyle/>
          <a:p>
            <a:pPr marL="11516" marR="4607">
              <a:spcBef>
                <a:spcPts val="91"/>
              </a:spcBef>
            </a:pPr>
            <a:endParaRPr lang="fr-FR" sz="1000" dirty="0">
              <a:solidFill>
                <a:srgbClr val="FFFFFF"/>
              </a:solidFill>
              <a:cs typeface="Museo Sans 500"/>
            </a:endParaRPr>
          </a:p>
        </p:txBody>
      </p:sp>
      <p:graphicFrame>
        <p:nvGraphicFramePr>
          <p:cNvPr id="4" name="Diagramme 3">
            <a:extLst>
              <a:ext uri="{FF2B5EF4-FFF2-40B4-BE49-F238E27FC236}">
                <a16:creationId xmlns:a16="http://schemas.microsoft.com/office/drawing/2014/main" id="{735E8831-5DFB-C3E8-5F0E-69F7A35CDB16}"/>
              </a:ext>
            </a:extLst>
          </p:cNvPr>
          <p:cNvGraphicFramePr/>
          <p:nvPr/>
        </p:nvGraphicFramePr>
        <p:xfrm>
          <a:off x="1774016" y="398574"/>
          <a:ext cx="9654933" cy="7704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bject 19">
            <a:extLst>
              <a:ext uri="{FF2B5EF4-FFF2-40B4-BE49-F238E27FC236}">
                <a16:creationId xmlns:a16="http://schemas.microsoft.com/office/drawing/2014/main" id="{C5702814-71D4-DA32-66D8-F0F420EDBEC3}"/>
              </a:ext>
            </a:extLst>
          </p:cNvPr>
          <p:cNvSpPr txBox="1"/>
          <p:nvPr/>
        </p:nvSpPr>
        <p:spPr>
          <a:xfrm>
            <a:off x="5544888" y="796316"/>
            <a:ext cx="2065827"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consentement libre et éclairé des participantes et participants.</a:t>
            </a:r>
          </a:p>
        </p:txBody>
      </p:sp>
      <p:sp>
        <p:nvSpPr>
          <p:cNvPr id="9" name="object 18">
            <a:extLst>
              <a:ext uri="{FF2B5EF4-FFF2-40B4-BE49-F238E27FC236}">
                <a16:creationId xmlns:a16="http://schemas.microsoft.com/office/drawing/2014/main" id="{C15DC081-3956-E3E9-1A72-27213C0F3B53}"/>
              </a:ext>
            </a:extLst>
          </p:cNvPr>
          <p:cNvSpPr txBox="1"/>
          <p:nvPr/>
        </p:nvSpPr>
        <p:spPr>
          <a:xfrm>
            <a:off x="5544888" y="2116926"/>
            <a:ext cx="1605405" cy="548300"/>
          </a:xfrm>
          <a:prstGeom prst="rect">
            <a:avLst/>
          </a:prstGeom>
          <a:ln w="12700">
            <a:solidFill>
              <a:schemeClr val="tx1"/>
            </a:solidFill>
          </a:ln>
        </p:spPr>
        <p:txBody>
          <a:bodyPr vert="horz" wrap="square" lIns="0" tIns="85797" rIns="0" bIns="0" rtlCol="0">
            <a:spAutoFit/>
          </a:bodyPr>
          <a:lstStyle/>
          <a:p>
            <a:pPr marL="11516" algn="ctr">
              <a:spcBef>
                <a:spcPts val="585"/>
              </a:spcBef>
            </a:pPr>
            <a:r>
              <a:rPr lang="fr-FR" sz="1500" b="1" dirty="0">
                <a:solidFill>
                  <a:srgbClr val="009BAC"/>
                </a:solidFill>
                <a:cs typeface="Museo Sans 900"/>
              </a:rPr>
              <a:t>Éthique de la recherche</a:t>
            </a:r>
            <a:endParaRPr sz="1500" dirty="0">
              <a:solidFill>
                <a:srgbClr val="009BAC"/>
              </a:solidFill>
              <a:cs typeface="Museo Sans 900"/>
            </a:endParaRPr>
          </a:p>
        </p:txBody>
      </p:sp>
      <p:sp>
        <p:nvSpPr>
          <p:cNvPr id="10" name="object 19">
            <a:extLst>
              <a:ext uri="{FF2B5EF4-FFF2-40B4-BE49-F238E27FC236}">
                <a16:creationId xmlns:a16="http://schemas.microsoft.com/office/drawing/2014/main" id="{480811C8-A649-C04E-A45A-A46AB8357520}"/>
              </a:ext>
            </a:extLst>
          </p:cNvPr>
          <p:cNvSpPr txBox="1"/>
          <p:nvPr/>
        </p:nvSpPr>
        <p:spPr>
          <a:xfrm>
            <a:off x="4367361" y="7130415"/>
            <a:ext cx="1649476" cy="442516"/>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la bonne gestion du cumul d’activités</a:t>
            </a:r>
          </a:p>
        </p:txBody>
      </p:sp>
      <p:sp>
        <p:nvSpPr>
          <p:cNvPr id="13" name="object 18">
            <a:extLst>
              <a:ext uri="{FF2B5EF4-FFF2-40B4-BE49-F238E27FC236}">
                <a16:creationId xmlns:a16="http://schemas.microsoft.com/office/drawing/2014/main" id="{016B89D3-9237-743C-097D-D476D74A9F90}"/>
              </a:ext>
            </a:extLst>
          </p:cNvPr>
          <p:cNvSpPr txBox="1"/>
          <p:nvPr/>
        </p:nvSpPr>
        <p:spPr>
          <a:xfrm>
            <a:off x="4213814" y="5622160"/>
            <a:ext cx="1152991" cy="317467"/>
          </a:xfrm>
          <a:prstGeom prst="rect">
            <a:avLst/>
          </a:prstGeom>
          <a:ln w="12700">
            <a:solidFill>
              <a:schemeClr val="tx1"/>
            </a:solidFill>
          </a:ln>
        </p:spPr>
        <p:txBody>
          <a:bodyPr vert="horz" wrap="square" lIns="0" tIns="85797" rIns="0" bIns="0" rtlCol="0">
            <a:spAutoFit/>
          </a:bodyPr>
          <a:lstStyle/>
          <a:p>
            <a:pPr marL="11516">
              <a:spcBef>
                <a:spcPts val="585"/>
              </a:spcBef>
            </a:pPr>
            <a:r>
              <a:rPr lang="fr-FR" sz="1500" b="1" dirty="0">
                <a:solidFill>
                  <a:srgbClr val="28367B"/>
                </a:solidFill>
                <a:cs typeface="Museo Sans 900"/>
              </a:rPr>
              <a:t>Déontologie</a:t>
            </a:r>
            <a:endParaRPr sz="1500" dirty="0">
              <a:solidFill>
                <a:srgbClr val="28367B"/>
              </a:solidFill>
              <a:cs typeface="Museo Sans 900"/>
            </a:endParaRPr>
          </a:p>
        </p:txBody>
      </p:sp>
      <p:sp>
        <p:nvSpPr>
          <p:cNvPr id="14" name="object 18">
            <a:extLst>
              <a:ext uri="{FF2B5EF4-FFF2-40B4-BE49-F238E27FC236}">
                <a16:creationId xmlns:a16="http://schemas.microsoft.com/office/drawing/2014/main" id="{E0953FF8-FF1B-E2A9-5BFE-6A4CBA699F4B}"/>
              </a:ext>
            </a:extLst>
          </p:cNvPr>
          <p:cNvSpPr txBox="1"/>
          <p:nvPr/>
        </p:nvSpPr>
        <p:spPr>
          <a:xfrm>
            <a:off x="7817504" y="5200736"/>
            <a:ext cx="1674953" cy="548300"/>
          </a:xfrm>
          <a:prstGeom prst="rect">
            <a:avLst/>
          </a:prstGeom>
          <a:ln w="12700">
            <a:solidFill>
              <a:schemeClr val="tx1"/>
            </a:solidFill>
          </a:ln>
        </p:spPr>
        <p:txBody>
          <a:bodyPr vert="horz" wrap="square" lIns="0" tIns="85797" rIns="0" bIns="0" rtlCol="0">
            <a:spAutoFit/>
          </a:bodyPr>
          <a:lstStyle/>
          <a:p>
            <a:pPr marL="11516" algn="ctr">
              <a:spcBef>
                <a:spcPts val="585"/>
              </a:spcBef>
            </a:pPr>
            <a:r>
              <a:rPr lang="fr-FR" sz="1500" b="1" dirty="0">
                <a:solidFill>
                  <a:srgbClr val="E50051"/>
                </a:solidFill>
                <a:cs typeface="Museo Sans 900"/>
              </a:rPr>
              <a:t>Intégrité scientifique</a:t>
            </a:r>
            <a:endParaRPr sz="1500" dirty="0">
              <a:solidFill>
                <a:srgbClr val="E50051"/>
              </a:solidFill>
              <a:cs typeface="Museo Sans 900"/>
            </a:endParaRPr>
          </a:p>
        </p:txBody>
      </p:sp>
      <p:sp>
        <p:nvSpPr>
          <p:cNvPr id="15" name="object 19">
            <a:extLst>
              <a:ext uri="{FF2B5EF4-FFF2-40B4-BE49-F238E27FC236}">
                <a16:creationId xmlns:a16="http://schemas.microsoft.com/office/drawing/2014/main" id="{0836EB0A-0DAD-D385-C862-67124EAB7CE3}"/>
              </a:ext>
            </a:extLst>
          </p:cNvPr>
          <p:cNvSpPr txBox="1"/>
          <p:nvPr/>
        </p:nvSpPr>
        <p:spPr>
          <a:xfrm>
            <a:off x="4734233" y="2691263"/>
            <a:ext cx="1735123"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respect de la confidentialité (RGPD)</a:t>
            </a:r>
          </a:p>
        </p:txBody>
      </p:sp>
      <p:sp>
        <p:nvSpPr>
          <p:cNvPr id="16" name="object 19">
            <a:extLst>
              <a:ext uri="{FF2B5EF4-FFF2-40B4-BE49-F238E27FC236}">
                <a16:creationId xmlns:a16="http://schemas.microsoft.com/office/drawing/2014/main" id="{98F3FE54-F4FB-5814-34EA-4D9F2929AA97}"/>
              </a:ext>
            </a:extLst>
          </p:cNvPr>
          <p:cNvSpPr txBox="1"/>
          <p:nvPr/>
        </p:nvSpPr>
        <p:spPr>
          <a:xfrm>
            <a:off x="7094678" y="4687374"/>
            <a:ext cx="2719873" cy="670783"/>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façon la </a:t>
            </a:r>
          </a:p>
          <a:p>
            <a:pPr marL="11516" marR="4607">
              <a:spcBef>
                <a:spcPts val="91"/>
              </a:spcBef>
            </a:pPr>
            <a:r>
              <a:rPr lang="fr-FR" sz="1400" dirty="0">
                <a:solidFill>
                  <a:srgbClr val="E50051"/>
                </a:solidFill>
                <a:cs typeface="Museo Sans 500"/>
              </a:rPr>
              <a:t>plus honnête de présenter mes résultats </a:t>
            </a:r>
          </a:p>
        </p:txBody>
      </p:sp>
      <p:sp>
        <p:nvSpPr>
          <p:cNvPr id="17" name="object 19">
            <a:extLst>
              <a:ext uri="{FF2B5EF4-FFF2-40B4-BE49-F238E27FC236}">
                <a16:creationId xmlns:a16="http://schemas.microsoft.com/office/drawing/2014/main" id="{1C019DA9-7F33-5D72-A258-80082A9C174B}"/>
              </a:ext>
            </a:extLst>
          </p:cNvPr>
          <p:cNvSpPr txBox="1"/>
          <p:nvPr/>
        </p:nvSpPr>
        <p:spPr>
          <a:xfrm>
            <a:off x="8857980" y="5727606"/>
            <a:ext cx="1785104" cy="657959"/>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qualité d’un traite-ment statistique dans une publication</a:t>
            </a:r>
          </a:p>
        </p:txBody>
      </p:sp>
      <p:sp>
        <p:nvSpPr>
          <p:cNvPr id="20" name="object 19">
            <a:extLst>
              <a:ext uri="{FF2B5EF4-FFF2-40B4-BE49-F238E27FC236}">
                <a16:creationId xmlns:a16="http://schemas.microsoft.com/office/drawing/2014/main" id="{8314519F-98F7-F42B-06CC-EFF995A2E235}"/>
              </a:ext>
            </a:extLst>
          </p:cNvPr>
          <p:cNvSpPr txBox="1"/>
          <p:nvPr/>
        </p:nvSpPr>
        <p:spPr>
          <a:xfrm>
            <a:off x="8306891" y="4164206"/>
            <a:ext cx="1674954" cy="442516"/>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l’ajout ou non d’un coauteur à un article </a:t>
            </a:r>
          </a:p>
        </p:txBody>
      </p:sp>
      <p:sp>
        <p:nvSpPr>
          <p:cNvPr id="21" name="object 19">
            <a:extLst>
              <a:ext uri="{FF2B5EF4-FFF2-40B4-BE49-F238E27FC236}">
                <a16:creationId xmlns:a16="http://schemas.microsoft.com/office/drawing/2014/main" id="{6DCE897A-B68B-57C4-24AD-938C4107D190}"/>
              </a:ext>
            </a:extLst>
          </p:cNvPr>
          <p:cNvSpPr txBox="1"/>
          <p:nvPr/>
        </p:nvSpPr>
        <p:spPr>
          <a:xfrm>
            <a:off x="7814360" y="6977415"/>
            <a:ext cx="1999925" cy="657959"/>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les bonnes pratiques d’utilisation d’IA dans mes recherches</a:t>
            </a:r>
          </a:p>
        </p:txBody>
      </p:sp>
      <p:sp>
        <p:nvSpPr>
          <p:cNvPr id="22" name="object 19">
            <a:extLst>
              <a:ext uri="{FF2B5EF4-FFF2-40B4-BE49-F238E27FC236}">
                <a16:creationId xmlns:a16="http://schemas.microsoft.com/office/drawing/2014/main" id="{2926605D-6859-7631-52D0-7629D6D6DB06}"/>
              </a:ext>
            </a:extLst>
          </p:cNvPr>
          <p:cNvSpPr txBox="1"/>
          <p:nvPr/>
        </p:nvSpPr>
        <p:spPr>
          <a:xfrm>
            <a:off x="7094412" y="6413423"/>
            <a:ext cx="2719873" cy="442516"/>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fiabilité des données de recherche d’un collègue</a:t>
            </a:r>
          </a:p>
        </p:txBody>
      </p:sp>
      <p:sp>
        <p:nvSpPr>
          <p:cNvPr id="23" name="object 19">
            <a:extLst>
              <a:ext uri="{FF2B5EF4-FFF2-40B4-BE49-F238E27FC236}">
                <a16:creationId xmlns:a16="http://schemas.microsoft.com/office/drawing/2014/main" id="{8C78B72D-5CCA-6FA0-2BEA-2F0142296B4B}"/>
              </a:ext>
            </a:extLst>
          </p:cNvPr>
          <p:cNvSpPr txBox="1"/>
          <p:nvPr/>
        </p:nvSpPr>
        <p:spPr>
          <a:xfrm>
            <a:off x="3358996" y="4756242"/>
            <a:ext cx="2735084" cy="670783"/>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L’impartialité d’un processus de recrutement</a:t>
            </a:r>
          </a:p>
          <a:p>
            <a:pPr marL="11516" marR="4607">
              <a:spcBef>
                <a:spcPts val="91"/>
              </a:spcBef>
            </a:pPr>
            <a:endParaRPr lang="fr-FR" sz="1400" dirty="0">
              <a:solidFill>
                <a:srgbClr val="28367B"/>
              </a:solidFill>
              <a:cs typeface="Museo Sans 500"/>
            </a:endParaRPr>
          </a:p>
        </p:txBody>
      </p:sp>
      <p:sp>
        <p:nvSpPr>
          <p:cNvPr id="24" name="object 19">
            <a:extLst>
              <a:ext uri="{FF2B5EF4-FFF2-40B4-BE49-F238E27FC236}">
                <a16:creationId xmlns:a16="http://schemas.microsoft.com/office/drawing/2014/main" id="{59EEFCF3-6128-DAC4-F3B9-F8B1C83CDA75}"/>
              </a:ext>
            </a:extLst>
          </p:cNvPr>
          <p:cNvSpPr txBox="1"/>
          <p:nvPr/>
        </p:nvSpPr>
        <p:spPr>
          <a:xfrm>
            <a:off x="3251301" y="6418655"/>
            <a:ext cx="2232120" cy="442516"/>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l’usage de ma liberté académique</a:t>
            </a:r>
          </a:p>
        </p:txBody>
      </p:sp>
      <p:sp>
        <p:nvSpPr>
          <p:cNvPr id="25" name="object 19">
            <a:extLst>
              <a:ext uri="{FF2B5EF4-FFF2-40B4-BE49-F238E27FC236}">
                <a16:creationId xmlns:a16="http://schemas.microsoft.com/office/drawing/2014/main" id="{E989FF6D-0756-57CA-FE13-37721C47A6FB}"/>
              </a:ext>
            </a:extLst>
          </p:cNvPr>
          <p:cNvSpPr txBox="1"/>
          <p:nvPr/>
        </p:nvSpPr>
        <p:spPr>
          <a:xfrm>
            <a:off x="6290460" y="1537279"/>
            <a:ext cx="2164154" cy="442516"/>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l’impact environnemental de mes recherches</a:t>
            </a:r>
          </a:p>
        </p:txBody>
      </p:sp>
      <p:sp>
        <p:nvSpPr>
          <p:cNvPr id="26" name="object 19">
            <a:extLst>
              <a:ext uri="{FF2B5EF4-FFF2-40B4-BE49-F238E27FC236}">
                <a16:creationId xmlns:a16="http://schemas.microsoft.com/office/drawing/2014/main" id="{6ABB9840-D61B-2917-DEFC-2144FA56406B}"/>
              </a:ext>
            </a:extLst>
          </p:cNvPr>
          <p:cNvSpPr txBox="1"/>
          <p:nvPr/>
        </p:nvSpPr>
        <p:spPr>
          <a:xfrm>
            <a:off x="6031017" y="3057569"/>
            <a:ext cx="2275874"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bien-être des animaux dans le cadre de mes expériences</a:t>
            </a:r>
          </a:p>
        </p:txBody>
      </p:sp>
    </p:spTree>
    <p:extLst>
      <p:ext uri="{BB962C8B-B14F-4D97-AF65-F5344CB8AC3E}">
        <p14:creationId xmlns:p14="http://schemas.microsoft.com/office/powerpoint/2010/main" val="31227012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0453-3D78-CF25-6EA6-AABD023B2E2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7B4A9E75-E25D-1033-F7CE-44AF08DC63AA}"/>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8ACA707E-FF95-4627-32C1-8ED3E50BD537}"/>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5771AB15-E897-5C79-48F1-D9A89D461045}"/>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3FEF8D08-A1D7-8722-8D72-FFC9DDF8F61B}"/>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hangingPunct="0"/>
            <a:r>
              <a:rPr lang="fr-FR" sz="4000" dirty="0">
                <a:solidFill>
                  <a:srgbClr val="D8232A"/>
                </a:solidFill>
                <a:sym typeface="Averta"/>
              </a:rPr>
              <a:t>A l’Université de Paris Nanterre</a:t>
            </a:r>
            <a:endParaRPr lang="fr-FR" sz="4900" dirty="0">
              <a:solidFill>
                <a:srgbClr val="D8232A"/>
              </a:solidFill>
              <a:latin typeface="Averta"/>
              <a:ea typeface="Averta"/>
              <a:cs typeface="Averta"/>
              <a:sym typeface="Averta"/>
            </a:endParaRPr>
          </a:p>
        </p:txBody>
      </p:sp>
      <p:sp>
        <p:nvSpPr>
          <p:cNvPr id="2" name="Espace réservé du numéro de diapositive 10">
            <a:extLst>
              <a:ext uri="{FF2B5EF4-FFF2-40B4-BE49-F238E27FC236}">
                <a16:creationId xmlns:a16="http://schemas.microsoft.com/office/drawing/2014/main" id="{A68FCB67-952F-2149-AC6A-C339D8F98801}"/>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pic>
        <p:nvPicPr>
          <p:cNvPr id="4" name="Picture 13" descr="Photo univ retouchee1">
            <a:extLst>
              <a:ext uri="{FF2B5EF4-FFF2-40B4-BE49-F238E27FC236}">
                <a16:creationId xmlns:a16="http://schemas.microsoft.com/office/drawing/2014/main" id="{E1DCD79C-5AEB-4DEE-A551-C14B5EE3A706}"/>
              </a:ext>
            </a:extLst>
          </p:cNvPr>
          <p:cNvPicPr>
            <a:picLocks noChangeAspect="1" noChangeArrowheads="1"/>
          </p:cNvPicPr>
          <p:nvPr/>
        </p:nvPicPr>
        <p:blipFill>
          <a:blip r:embed="rId3"/>
          <a:srcRect/>
          <a:stretch>
            <a:fillRect/>
          </a:stretch>
        </p:blipFill>
        <p:spPr bwMode="auto">
          <a:xfrm>
            <a:off x="8573457" y="2068242"/>
            <a:ext cx="2012584" cy="1342416"/>
          </a:xfrm>
          <a:prstGeom prst="rect">
            <a:avLst/>
          </a:prstGeom>
          <a:noFill/>
        </p:spPr>
      </p:pic>
      <p:sp>
        <p:nvSpPr>
          <p:cNvPr id="6" name="ZoneTexte 5">
            <a:extLst>
              <a:ext uri="{FF2B5EF4-FFF2-40B4-BE49-F238E27FC236}">
                <a16:creationId xmlns:a16="http://schemas.microsoft.com/office/drawing/2014/main" id="{098479AA-D213-6542-56FD-9EBCAEC0B31D}"/>
              </a:ext>
            </a:extLst>
          </p:cNvPr>
          <p:cNvSpPr txBox="1"/>
          <p:nvPr/>
        </p:nvSpPr>
        <p:spPr>
          <a:xfrm>
            <a:off x="1081313" y="4812969"/>
            <a:ext cx="946059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0099A9"/>
              </a:buClr>
            </a:pPr>
            <a:r>
              <a:rPr lang="fr-FR" sz="2000" b="1" dirty="0">
                <a:solidFill>
                  <a:srgbClr val="474747"/>
                </a:solidFill>
              </a:rPr>
              <a:t>Déléguée à la protection des données (DPO)</a:t>
            </a:r>
          </a:p>
          <a:p>
            <a:pPr>
              <a:buClr>
                <a:srgbClr val="0099A9"/>
              </a:buClr>
            </a:pPr>
            <a:r>
              <a:rPr lang="fr-FR" sz="2000" dirty="0">
                <a:solidFill>
                  <a:srgbClr val="474747"/>
                </a:solidFill>
              </a:rPr>
              <a:t>Nom : Christelle </a:t>
            </a:r>
            <a:r>
              <a:rPr lang="fr-FR" sz="2000" dirty="0" err="1">
                <a:solidFill>
                  <a:srgbClr val="474747"/>
                </a:solidFill>
              </a:rPr>
              <a:t>Chidiac</a:t>
            </a:r>
            <a:endParaRPr lang="fr-FR" sz="2000" dirty="0">
              <a:solidFill>
                <a:srgbClr val="474747"/>
              </a:solidFill>
            </a:endParaRPr>
          </a:p>
          <a:p>
            <a:pPr>
              <a:buClr>
                <a:srgbClr val="0099A9"/>
              </a:buClr>
            </a:pPr>
            <a:r>
              <a:rPr lang="fr-FR" sz="2000" dirty="0">
                <a:solidFill>
                  <a:srgbClr val="474747"/>
                </a:solidFill>
              </a:rPr>
              <a:t>Contact : </a:t>
            </a:r>
            <a:r>
              <a:rPr lang="fr-FR" sz="2000" dirty="0">
                <a:solidFill>
                  <a:srgbClr val="474747"/>
                </a:solidFill>
                <a:hlinkClick r:id="rId4"/>
              </a:rPr>
              <a:t>chidiac.christelle@parisnanterre.fr</a:t>
            </a:r>
            <a:r>
              <a:rPr lang="fr-FR" sz="2000" dirty="0">
                <a:solidFill>
                  <a:srgbClr val="474747"/>
                </a:solidFill>
              </a:rPr>
              <a:t> </a:t>
            </a:r>
          </a:p>
        </p:txBody>
      </p:sp>
      <p:sp>
        <p:nvSpPr>
          <p:cNvPr id="7" name="ZoneTexte 6">
            <a:extLst>
              <a:ext uri="{FF2B5EF4-FFF2-40B4-BE49-F238E27FC236}">
                <a16:creationId xmlns:a16="http://schemas.microsoft.com/office/drawing/2014/main" id="{BCE05F48-5167-B95D-9B39-C37226BBF649}"/>
              </a:ext>
            </a:extLst>
          </p:cNvPr>
          <p:cNvSpPr txBox="1"/>
          <p:nvPr/>
        </p:nvSpPr>
        <p:spPr>
          <a:xfrm>
            <a:off x="1081313" y="6107440"/>
            <a:ext cx="861422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0099A9"/>
              </a:buClr>
            </a:pPr>
            <a:r>
              <a:rPr lang="fr-FR" sz="2000" b="1" dirty="0">
                <a:solidFill>
                  <a:srgbClr val="474747"/>
                </a:solidFill>
              </a:rPr>
              <a:t>Référente à la déontologie</a:t>
            </a:r>
          </a:p>
          <a:p>
            <a:pPr>
              <a:buClr>
                <a:srgbClr val="0099A9"/>
              </a:buClr>
            </a:pPr>
            <a:r>
              <a:rPr lang="fr-FR" sz="2000" dirty="0">
                <a:solidFill>
                  <a:srgbClr val="474747"/>
                </a:solidFill>
              </a:rPr>
              <a:t>Nom: Charlotte Girard</a:t>
            </a:r>
          </a:p>
          <a:p>
            <a:pPr>
              <a:buClr>
                <a:srgbClr val="0099A9"/>
              </a:buClr>
            </a:pPr>
            <a:r>
              <a:rPr lang="fr-FR" sz="2000" dirty="0">
                <a:solidFill>
                  <a:srgbClr val="474747"/>
                </a:solidFill>
              </a:rPr>
              <a:t>Contact : </a:t>
            </a:r>
            <a:r>
              <a:rPr lang="fr-FR" sz="2000" dirty="0">
                <a:solidFill>
                  <a:srgbClr val="474747"/>
                </a:solidFill>
                <a:hlinkClick r:id="rId5"/>
              </a:rPr>
              <a:t>c.girard@parisnanterre.fr</a:t>
            </a:r>
            <a:r>
              <a:rPr lang="fr-FR" sz="2000" dirty="0">
                <a:solidFill>
                  <a:srgbClr val="474747"/>
                </a:solidFill>
              </a:rPr>
              <a:t> </a:t>
            </a:r>
          </a:p>
        </p:txBody>
      </p:sp>
      <p:sp>
        <p:nvSpPr>
          <p:cNvPr id="8" name="ZoneTexte 7">
            <a:extLst>
              <a:ext uri="{FF2B5EF4-FFF2-40B4-BE49-F238E27FC236}">
                <a16:creationId xmlns:a16="http://schemas.microsoft.com/office/drawing/2014/main" id="{650A421F-77A9-FB50-08CE-2E048AEF608E}"/>
              </a:ext>
            </a:extLst>
          </p:cNvPr>
          <p:cNvSpPr txBox="1"/>
          <p:nvPr/>
        </p:nvSpPr>
        <p:spPr>
          <a:xfrm>
            <a:off x="1081313" y="7534612"/>
            <a:ext cx="9460591"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0099A9"/>
              </a:buClr>
            </a:pPr>
            <a:r>
              <a:rPr lang="fr-FR" sz="2000" b="1" dirty="0">
                <a:solidFill>
                  <a:srgbClr val="474747"/>
                </a:solidFill>
              </a:rPr>
              <a:t>Référent à l’intégrité scientifique (RIS)</a:t>
            </a:r>
          </a:p>
          <a:p>
            <a:pPr>
              <a:buClr>
                <a:srgbClr val="0099A9"/>
              </a:buClr>
            </a:pPr>
            <a:r>
              <a:rPr lang="fr-FR" sz="2000" dirty="0">
                <a:solidFill>
                  <a:srgbClr val="474747"/>
                </a:solidFill>
                <a:highlight>
                  <a:srgbClr val="FFFF00"/>
                </a:highlight>
              </a:rPr>
              <a:t>Nom : Alexandre Coutté</a:t>
            </a:r>
          </a:p>
          <a:p>
            <a:pPr>
              <a:buClr>
                <a:srgbClr val="0099A9"/>
              </a:buClr>
            </a:pPr>
            <a:r>
              <a:rPr lang="fr-FR" sz="2000" dirty="0">
                <a:solidFill>
                  <a:srgbClr val="474747"/>
                </a:solidFill>
                <a:highlight>
                  <a:srgbClr val="FFFF00"/>
                </a:highlight>
              </a:rPr>
              <a:t>Contact : </a:t>
            </a:r>
            <a:r>
              <a:rPr lang="fr-FR" sz="2000" dirty="0">
                <a:solidFill>
                  <a:srgbClr val="474747"/>
                </a:solidFill>
                <a:highlight>
                  <a:srgbClr val="FFFF00"/>
                </a:highlight>
                <a:hlinkClick r:id="rId6"/>
              </a:rPr>
              <a:t>a.coutte@parisnanterre.fr</a:t>
            </a:r>
            <a:r>
              <a:rPr lang="fr-FR" sz="2000" dirty="0">
                <a:solidFill>
                  <a:srgbClr val="474747"/>
                </a:solidFill>
                <a:highlight>
                  <a:srgbClr val="FFFF00"/>
                </a:highlight>
              </a:rPr>
              <a:t> </a:t>
            </a:r>
          </a:p>
        </p:txBody>
      </p:sp>
      <p:sp>
        <p:nvSpPr>
          <p:cNvPr id="9" name="ZoneTexte 8">
            <a:extLst>
              <a:ext uri="{FF2B5EF4-FFF2-40B4-BE49-F238E27FC236}">
                <a16:creationId xmlns:a16="http://schemas.microsoft.com/office/drawing/2014/main" id="{9E9010C6-C989-F524-83F4-E4A1F63E891B}"/>
              </a:ext>
            </a:extLst>
          </p:cNvPr>
          <p:cNvSpPr txBox="1"/>
          <p:nvPr/>
        </p:nvSpPr>
        <p:spPr>
          <a:xfrm>
            <a:off x="1081313" y="3523587"/>
            <a:ext cx="5333093"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0099A9"/>
              </a:buClr>
            </a:pPr>
            <a:r>
              <a:rPr lang="fr-FR" sz="2000" b="1" dirty="0">
                <a:solidFill>
                  <a:srgbClr val="474747"/>
                </a:solidFill>
              </a:rPr>
              <a:t>Comité d’Ethique de la Recherche (CER)</a:t>
            </a:r>
          </a:p>
          <a:p>
            <a:pPr>
              <a:buClr>
                <a:srgbClr val="0099A9"/>
              </a:buClr>
            </a:pPr>
            <a:r>
              <a:rPr lang="fr-FR" sz="2000" dirty="0">
                <a:solidFill>
                  <a:srgbClr val="474747"/>
                </a:solidFill>
              </a:rPr>
              <a:t>Présidé par : Cyrille Bouvet</a:t>
            </a:r>
          </a:p>
          <a:p>
            <a:pPr>
              <a:buClr>
                <a:srgbClr val="0099A9"/>
              </a:buClr>
            </a:pPr>
            <a:r>
              <a:rPr lang="fr-FR" sz="2000" dirty="0">
                <a:solidFill>
                  <a:srgbClr val="474747"/>
                </a:solidFill>
              </a:rPr>
              <a:t>Contact : </a:t>
            </a:r>
            <a:r>
              <a:rPr lang="fr-FR" sz="2000" dirty="0">
                <a:solidFill>
                  <a:srgbClr val="474747"/>
                </a:solidFill>
                <a:hlinkClick r:id="rId7"/>
              </a:rPr>
              <a:t>cerbureau@liste.parisnanterre.fr</a:t>
            </a:r>
            <a:r>
              <a:rPr lang="fr-FR" sz="2000" dirty="0">
                <a:solidFill>
                  <a:srgbClr val="474747"/>
                </a:solidFill>
              </a:rPr>
              <a:t> </a:t>
            </a:r>
          </a:p>
        </p:txBody>
      </p:sp>
      <p:sp>
        <p:nvSpPr>
          <p:cNvPr id="10" name="ZoneTexte 9">
            <a:extLst>
              <a:ext uri="{FF2B5EF4-FFF2-40B4-BE49-F238E27FC236}">
                <a16:creationId xmlns:a16="http://schemas.microsoft.com/office/drawing/2014/main" id="{B6427C9E-0C64-EDBB-592C-EE53B0C3466C}"/>
              </a:ext>
            </a:extLst>
          </p:cNvPr>
          <p:cNvSpPr txBox="1"/>
          <p:nvPr/>
        </p:nvSpPr>
        <p:spPr>
          <a:xfrm>
            <a:off x="1081313" y="2157200"/>
            <a:ext cx="7678911"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0099A9"/>
              </a:buClr>
            </a:pPr>
            <a:r>
              <a:rPr lang="fr-FR" sz="2000" b="1" dirty="0">
                <a:solidFill>
                  <a:srgbClr val="474747"/>
                </a:solidFill>
              </a:rPr>
              <a:t>Coordination des acteurs UPN de l’éthique de la recherche</a:t>
            </a:r>
            <a:endParaRPr lang="fr-FR" sz="2000" dirty="0">
              <a:solidFill>
                <a:srgbClr val="474747"/>
              </a:solidFill>
            </a:endParaRPr>
          </a:p>
          <a:p>
            <a:pPr>
              <a:buClr>
                <a:srgbClr val="0099A9"/>
              </a:buClr>
            </a:pPr>
            <a:r>
              <a:rPr lang="fr-FR" sz="2000" dirty="0">
                <a:solidFill>
                  <a:srgbClr val="474747"/>
                </a:solidFill>
              </a:rPr>
              <a:t>Nom : Cyrille Bouvet</a:t>
            </a:r>
          </a:p>
          <a:p>
            <a:pPr>
              <a:buClr>
                <a:srgbClr val="0099A9"/>
              </a:buClr>
            </a:pPr>
            <a:r>
              <a:rPr lang="fr-FR" sz="2000" dirty="0">
                <a:solidFill>
                  <a:srgbClr val="474747"/>
                </a:solidFill>
              </a:rPr>
              <a:t>Contact : </a:t>
            </a:r>
            <a:r>
              <a:rPr lang="fr-FR" sz="2000" dirty="0">
                <a:solidFill>
                  <a:srgbClr val="474747"/>
                </a:solidFill>
                <a:hlinkClick r:id="rId8"/>
              </a:rPr>
              <a:t>cyrille.bouvet@parisnanterre.fr</a:t>
            </a:r>
            <a:r>
              <a:rPr lang="fr-FR" sz="2000" dirty="0">
                <a:solidFill>
                  <a:srgbClr val="474747"/>
                </a:solidFill>
              </a:rPr>
              <a:t> </a:t>
            </a:r>
          </a:p>
        </p:txBody>
      </p:sp>
      <p:pic>
        <p:nvPicPr>
          <p:cNvPr id="12" name="Picture 13" descr="Photo univ retouchee1">
            <a:extLst>
              <a:ext uri="{FF2B5EF4-FFF2-40B4-BE49-F238E27FC236}">
                <a16:creationId xmlns:a16="http://schemas.microsoft.com/office/drawing/2014/main" id="{8D482419-9EB9-524E-CC55-00F29456802E}"/>
              </a:ext>
            </a:extLst>
          </p:cNvPr>
          <p:cNvPicPr>
            <a:picLocks noChangeAspect="1" noChangeArrowheads="1"/>
          </p:cNvPicPr>
          <p:nvPr/>
        </p:nvPicPr>
        <p:blipFill>
          <a:blip r:embed="rId3"/>
          <a:srcRect/>
          <a:stretch>
            <a:fillRect/>
          </a:stretch>
        </p:blipFill>
        <p:spPr bwMode="auto">
          <a:xfrm>
            <a:off x="8566405" y="3465966"/>
            <a:ext cx="2012584" cy="1342416"/>
          </a:xfrm>
          <a:prstGeom prst="rect">
            <a:avLst/>
          </a:prstGeom>
          <a:noFill/>
        </p:spPr>
      </p:pic>
      <p:pic>
        <p:nvPicPr>
          <p:cNvPr id="13" name="Picture 13" descr="Photo univ retouchee1">
            <a:extLst>
              <a:ext uri="{FF2B5EF4-FFF2-40B4-BE49-F238E27FC236}">
                <a16:creationId xmlns:a16="http://schemas.microsoft.com/office/drawing/2014/main" id="{D455D261-0F6A-E312-909D-066FA46D2F63}"/>
              </a:ext>
            </a:extLst>
          </p:cNvPr>
          <p:cNvPicPr>
            <a:picLocks noChangeAspect="1" noChangeArrowheads="1"/>
          </p:cNvPicPr>
          <p:nvPr/>
        </p:nvPicPr>
        <p:blipFill>
          <a:blip r:embed="rId3"/>
          <a:srcRect/>
          <a:stretch>
            <a:fillRect/>
          </a:stretch>
        </p:blipFill>
        <p:spPr bwMode="auto">
          <a:xfrm>
            <a:off x="8566405" y="4850912"/>
            <a:ext cx="2012584" cy="1342416"/>
          </a:xfrm>
          <a:prstGeom prst="rect">
            <a:avLst/>
          </a:prstGeom>
          <a:noFill/>
        </p:spPr>
      </p:pic>
      <p:pic>
        <p:nvPicPr>
          <p:cNvPr id="14" name="Picture 13" descr="Photo univ retouchee1">
            <a:extLst>
              <a:ext uri="{FF2B5EF4-FFF2-40B4-BE49-F238E27FC236}">
                <a16:creationId xmlns:a16="http://schemas.microsoft.com/office/drawing/2014/main" id="{5A9CCC01-FEC7-B269-6854-0DC3AED1650B}"/>
              </a:ext>
            </a:extLst>
          </p:cNvPr>
          <p:cNvPicPr>
            <a:picLocks noChangeAspect="1" noChangeArrowheads="1"/>
          </p:cNvPicPr>
          <p:nvPr/>
        </p:nvPicPr>
        <p:blipFill>
          <a:blip r:embed="rId3"/>
          <a:srcRect/>
          <a:stretch>
            <a:fillRect/>
          </a:stretch>
        </p:blipFill>
        <p:spPr bwMode="auto">
          <a:xfrm>
            <a:off x="8566405" y="6234577"/>
            <a:ext cx="2012584" cy="1342416"/>
          </a:xfrm>
          <a:prstGeom prst="rect">
            <a:avLst/>
          </a:prstGeom>
          <a:noFill/>
        </p:spPr>
      </p:pic>
      <p:pic>
        <p:nvPicPr>
          <p:cNvPr id="15" name="Picture 13" descr="Photo univ retouchee1">
            <a:extLst>
              <a:ext uri="{FF2B5EF4-FFF2-40B4-BE49-F238E27FC236}">
                <a16:creationId xmlns:a16="http://schemas.microsoft.com/office/drawing/2014/main" id="{569DFB24-8156-D71D-C805-268937DEA82E}"/>
              </a:ext>
            </a:extLst>
          </p:cNvPr>
          <p:cNvPicPr>
            <a:picLocks noChangeAspect="1" noChangeArrowheads="1"/>
          </p:cNvPicPr>
          <p:nvPr/>
        </p:nvPicPr>
        <p:blipFill>
          <a:blip r:embed="rId3"/>
          <a:srcRect/>
          <a:stretch>
            <a:fillRect/>
          </a:stretch>
        </p:blipFill>
        <p:spPr bwMode="auto">
          <a:xfrm>
            <a:off x="8566405" y="7632301"/>
            <a:ext cx="2016110" cy="1344768"/>
          </a:xfrm>
          <a:prstGeom prst="rect">
            <a:avLst/>
          </a:prstGeom>
          <a:noFill/>
        </p:spPr>
      </p:pic>
    </p:spTree>
    <p:extLst>
      <p:ext uri="{BB962C8B-B14F-4D97-AF65-F5344CB8AC3E}">
        <p14:creationId xmlns:p14="http://schemas.microsoft.com/office/powerpoint/2010/main" val="27004883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87B7-0AD8-BFE5-8C53-30B8F4A964D3}"/>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C7930B64-19CA-1F1E-CA5C-E999B9EFFCF6}"/>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2391E181-7DE2-9716-F709-51C800A403B2}"/>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04632B96-E5D7-0AFE-5C73-30CB2529FED4}"/>
              </a:ext>
            </a:extLst>
          </p:cNvPr>
          <p:cNvSpPr txBox="1"/>
          <p:nvPr/>
        </p:nvSpPr>
        <p:spPr>
          <a:xfrm>
            <a:off x="1163697" y="2575903"/>
            <a:ext cx="11631416" cy="654218"/>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L’intégrité scientifique</a:t>
            </a:r>
          </a:p>
        </p:txBody>
      </p:sp>
      <p:sp>
        <p:nvSpPr>
          <p:cNvPr id="38" name="Espace réservé du numéro de diapositive 10">
            <a:extLst>
              <a:ext uri="{FF2B5EF4-FFF2-40B4-BE49-F238E27FC236}">
                <a16:creationId xmlns:a16="http://schemas.microsoft.com/office/drawing/2014/main" id="{89A214F2-08F4-9EA1-2239-CE622795E946}"/>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object 15">
            <a:extLst>
              <a:ext uri="{FF2B5EF4-FFF2-40B4-BE49-F238E27FC236}">
                <a16:creationId xmlns:a16="http://schemas.microsoft.com/office/drawing/2014/main" id="{CBC534EA-10A5-ED3E-9C46-C80E7BEC5E3E}"/>
              </a:ext>
            </a:extLst>
          </p:cNvPr>
          <p:cNvSpPr txBox="1"/>
          <p:nvPr/>
        </p:nvSpPr>
        <p:spPr>
          <a:xfrm>
            <a:off x="930394" y="5293478"/>
            <a:ext cx="11631416" cy="537583"/>
          </a:xfrm>
          <a:prstGeom prst="rect">
            <a:avLst/>
          </a:prstGeom>
        </p:spPr>
        <p:txBody>
          <a:bodyPr vert="horz" wrap="square" lIns="0" tIns="12700" rIns="0" bIns="0" rtlCol="0">
            <a:spAutoFit/>
          </a:bodyPr>
          <a:lstStyle/>
          <a:p>
            <a:pPr marL="12700" marR="1085850" algn="ctr">
              <a:lnSpc>
                <a:spcPct val="100699"/>
              </a:lnSpc>
              <a:spcBef>
                <a:spcPts val="765"/>
              </a:spcBef>
            </a:pPr>
            <a:r>
              <a:rPr lang="fr-FR" i="1" spc="-10" dirty="0">
                <a:solidFill>
                  <a:srgbClr val="0099A9"/>
                </a:solidFill>
                <a:cs typeface="Museo Sans 900"/>
              </a:rPr>
              <a:t>De quoi s’agit t’il concrètement?</a:t>
            </a:r>
          </a:p>
        </p:txBody>
      </p:sp>
    </p:spTree>
    <p:extLst>
      <p:ext uri="{BB962C8B-B14F-4D97-AF65-F5344CB8AC3E}">
        <p14:creationId xmlns:p14="http://schemas.microsoft.com/office/powerpoint/2010/main" val="22466785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83905" y="2674118"/>
            <a:ext cx="9619057" cy="1011495"/>
          </a:xfrm>
          <a:prstGeom prst="rect">
            <a:avLst/>
          </a:prstGeom>
          <a:noFill/>
        </p:spPr>
        <p:txBody>
          <a:bodyPr wrap="square" rtlCol="0">
            <a:spAutoFit/>
          </a:bodyPr>
          <a:lstStyle/>
          <a:p>
            <a:r>
              <a:rPr lang="fr-FR" sz="2133" dirty="0">
                <a:solidFill>
                  <a:srgbClr val="474747"/>
                </a:solidFill>
              </a:rPr>
              <a:t>Au-delà des diversités disciplinaires, les bonnes pratiques en matière de recherche reposent sur des principes communs. </a:t>
            </a:r>
            <a:r>
              <a:rPr lang="fr-FR" sz="1707" i="1" dirty="0">
                <a:hlinkClick r:id="rId2"/>
              </a:rPr>
              <a:t>Le code de conduite européen pour l’intégrité scientifique (révisé en 2023)</a:t>
            </a:r>
            <a:endParaRPr lang="fr-FR" sz="1707" i="1"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404" y="2803504"/>
            <a:ext cx="1020340" cy="1457281"/>
          </a:xfrm>
          <a:prstGeom prst="rect">
            <a:avLst/>
          </a:prstGeom>
          <a:effectLst>
            <a:outerShdw blurRad="50800" dist="38100" algn="l" rotWithShape="0">
              <a:prstClr val="black">
                <a:alpha val="40000"/>
              </a:prstClr>
            </a:outerShdw>
          </a:effectLst>
        </p:spPr>
      </p:pic>
      <p:cxnSp>
        <p:nvCxnSpPr>
          <p:cNvPr id="13" name="Connecteur droit 12"/>
          <p:cNvCxnSpPr/>
          <p:nvPr/>
        </p:nvCxnSpPr>
        <p:spPr>
          <a:xfrm>
            <a:off x="816236" y="2779714"/>
            <a:ext cx="0" cy="888329"/>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5" name="object 15">
            <a:extLst>
              <a:ext uri="{FF2B5EF4-FFF2-40B4-BE49-F238E27FC236}">
                <a16:creationId xmlns:a16="http://schemas.microsoft.com/office/drawing/2014/main" id="{E84F17AB-B0FD-4662-9A28-718689600A91}"/>
              </a:ext>
            </a:extLst>
          </p:cNvPr>
          <p:cNvSpPr txBox="1"/>
          <p:nvPr/>
        </p:nvSpPr>
        <p:spPr>
          <a:xfrm>
            <a:off x="465876" y="1599725"/>
            <a:ext cx="12406844" cy="596724"/>
          </a:xfrm>
          <a:prstGeom prst="rect">
            <a:avLst/>
          </a:prstGeom>
        </p:spPr>
        <p:txBody>
          <a:bodyPr vert="horz" wrap="square" lIns="0" tIns="13547" rIns="0" bIns="0" rtlCol="0">
            <a:spAutoFit/>
          </a:bodyPr>
          <a:lstStyle/>
          <a:p>
            <a:pPr marL="13547" marR="1158276">
              <a:lnSpc>
                <a:spcPct val="100699"/>
              </a:lnSpc>
              <a:spcBef>
                <a:spcPts val="816"/>
              </a:spcBef>
            </a:pPr>
            <a:r>
              <a:rPr lang="fr-FR" sz="4000" b="1" spc="-11" dirty="0">
                <a:solidFill>
                  <a:srgbClr val="0099A9"/>
                </a:solidFill>
                <a:cs typeface="Museo Sans 900"/>
              </a:rPr>
              <a:t>Les principes du code de conduite européen</a:t>
            </a:r>
          </a:p>
        </p:txBody>
      </p:sp>
      <p:sp>
        <p:nvSpPr>
          <p:cNvPr id="2" name="Shape 177">
            <a:extLst>
              <a:ext uri="{FF2B5EF4-FFF2-40B4-BE49-F238E27FC236}">
                <a16:creationId xmlns:a16="http://schemas.microsoft.com/office/drawing/2014/main" id="{EE43E3D8-1119-8ED1-797E-3FCAE2B65D6D}"/>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3" name="Shape 178">
            <a:extLst>
              <a:ext uri="{FF2B5EF4-FFF2-40B4-BE49-F238E27FC236}">
                <a16:creationId xmlns:a16="http://schemas.microsoft.com/office/drawing/2014/main" id="{73145E22-BC21-260F-C4B0-8068DD0036F4}"/>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sp>
        <p:nvSpPr>
          <p:cNvPr id="4" name="Espace réservé du numéro de diapositive 10">
            <a:extLst>
              <a:ext uri="{FF2B5EF4-FFF2-40B4-BE49-F238E27FC236}">
                <a16:creationId xmlns:a16="http://schemas.microsoft.com/office/drawing/2014/main" id="{B7014D77-881C-3F45-9013-A20C4EE3A397}"/>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21997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CB6F8-9A26-E5DD-3370-878089CAFC6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8D6ACF4-FA6D-6389-BE82-AAF5DAD58FC1}"/>
              </a:ext>
            </a:extLst>
          </p:cNvPr>
          <p:cNvSpPr/>
          <p:nvPr/>
        </p:nvSpPr>
        <p:spPr>
          <a:xfrm>
            <a:off x="816236" y="3793913"/>
            <a:ext cx="9117036" cy="913007"/>
          </a:xfrm>
          <a:prstGeom prst="rect">
            <a:avLst/>
          </a:prstGeom>
        </p:spPr>
        <p:txBody>
          <a:bodyPr wrap="square">
            <a:spAutoFit/>
          </a:bodyPr>
          <a:lstStyle/>
          <a:p>
            <a:pPr marL="365771" indent="-365771">
              <a:buClr>
                <a:srgbClr val="0099A9"/>
              </a:buClr>
              <a:buFont typeface="Calibri" panose="020F0502020204030204" pitchFamily="34" charset="0"/>
              <a:buChar char="›"/>
            </a:pPr>
            <a:r>
              <a:rPr lang="fr-FR" sz="2133" b="1" dirty="0">
                <a:solidFill>
                  <a:srgbClr val="0099A9"/>
                </a:solidFill>
              </a:rPr>
              <a:t>Fiabilité</a:t>
            </a:r>
            <a:r>
              <a:rPr lang="fr-FR" sz="2133" dirty="0"/>
              <a:t> </a:t>
            </a:r>
            <a:r>
              <a:rPr lang="fr-FR" sz="2133" dirty="0">
                <a:solidFill>
                  <a:srgbClr val="474747"/>
                </a:solidFill>
              </a:rPr>
              <a:t>dans la conception, la méthodologie, l’analyse et l’utilisation des ressources. </a:t>
            </a:r>
          </a:p>
          <a:p>
            <a:pPr marL="304810" indent="-304810">
              <a:buClr>
                <a:srgbClr val="0099A9"/>
              </a:buClr>
              <a:buFont typeface="Calibri" panose="020F0502020204030204" pitchFamily="34" charset="0"/>
              <a:buChar char="›"/>
            </a:pPr>
            <a:endParaRPr lang="fr-FR" sz="1067" dirty="0"/>
          </a:p>
        </p:txBody>
      </p:sp>
      <p:sp>
        <p:nvSpPr>
          <p:cNvPr id="6" name="ZoneTexte 5">
            <a:extLst>
              <a:ext uri="{FF2B5EF4-FFF2-40B4-BE49-F238E27FC236}">
                <a16:creationId xmlns:a16="http://schemas.microsoft.com/office/drawing/2014/main" id="{606B550B-0562-6DE1-2238-81D93E50A175}"/>
              </a:ext>
            </a:extLst>
          </p:cNvPr>
          <p:cNvSpPr txBox="1"/>
          <p:nvPr/>
        </p:nvSpPr>
        <p:spPr>
          <a:xfrm>
            <a:off x="883905" y="2674118"/>
            <a:ext cx="9619057" cy="1011495"/>
          </a:xfrm>
          <a:prstGeom prst="rect">
            <a:avLst/>
          </a:prstGeom>
          <a:noFill/>
        </p:spPr>
        <p:txBody>
          <a:bodyPr wrap="square" rtlCol="0">
            <a:spAutoFit/>
          </a:bodyPr>
          <a:lstStyle/>
          <a:p>
            <a:r>
              <a:rPr lang="fr-FR" sz="2133" dirty="0">
                <a:solidFill>
                  <a:srgbClr val="474747"/>
                </a:solidFill>
              </a:rPr>
              <a:t>Au-delà des diversités disciplinaires, les bonnes pratiques en matière de recherche reposent sur des principes communs. </a:t>
            </a:r>
            <a:r>
              <a:rPr lang="fr-FR" sz="1707" i="1" dirty="0">
                <a:hlinkClick r:id="rId2"/>
              </a:rPr>
              <a:t>Le code de conduite européen pour l’intégrité scientifique (révisé en 2023)</a:t>
            </a:r>
            <a:endParaRPr lang="fr-FR" sz="1707" i="1" dirty="0"/>
          </a:p>
        </p:txBody>
      </p:sp>
      <p:pic>
        <p:nvPicPr>
          <p:cNvPr id="10" name="Image 9">
            <a:extLst>
              <a:ext uri="{FF2B5EF4-FFF2-40B4-BE49-F238E27FC236}">
                <a16:creationId xmlns:a16="http://schemas.microsoft.com/office/drawing/2014/main" id="{8B64BCA1-7E2C-3D54-4C75-8B974263FF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6672" y="3877121"/>
            <a:ext cx="1329399" cy="1887748"/>
          </a:xfrm>
          <a:prstGeom prst="rect">
            <a:avLst/>
          </a:prstGeom>
        </p:spPr>
      </p:pic>
      <p:pic>
        <p:nvPicPr>
          <p:cNvPr id="12" name="Image 11">
            <a:extLst>
              <a:ext uri="{FF2B5EF4-FFF2-40B4-BE49-F238E27FC236}">
                <a16:creationId xmlns:a16="http://schemas.microsoft.com/office/drawing/2014/main" id="{A8B26BB3-0BE1-EFFF-06F6-F767E60AB7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404" y="2803504"/>
            <a:ext cx="1020340" cy="1457281"/>
          </a:xfrm>
          <a:prstGeom prst="rect">
            <a:avLst/>
          </a:prstGeom>
          <a:effectLst>
            <a:outerShdw blurRad="50800" dist="38100" algn="l" rotWithShape="0">
              <a:prstClr val="black">
                <a:alpha val="40000"/>
              </a:prstClr>
            </a:outerShdw>
          </a:effectLst>
        </p:spPr>
      </p:pic>
      <p:cxnSp>
        <p:nvCxnSpPr>
          <p:cNvPr id="13" name="Connecteur droit 12">
            <a:extLst>
              <a:ext uri="{FF2B5EF4-FFF2-40B4-BE49-F238E27FC236}">
                <a16:creationId xmlns:a16="http://schemas.microsoft.com/office/drawing/2014/main" id="{4249496D-C664-5FAB-7D0B-4006616AC238}"/>
              </a:ext>
            </a:extLst>
          </p:cNvPr>
          <p:cNvCxnSpPr/>
          <p:nvPr/>
        </p:nvCxnSpPr>
        <p:spPr>
          <a:xfrm>
            <a:off x="816236" y="2779714"/>
            <a:ext cx="0" cy="888329"/>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5" name="object 15">
            <a:extLst>
              <a:ext uri="{FF2B5EF4-FFF2-40B4-BE49-F238E27FC236}">
                <a16:creationId xmlns:a16="http://schemas.microsoft.com/office/drawing/2014/main" id="{B832473B-9793-8FB7-3332-7A2B0F10A93F}"/>
              </a:ext>
            </a:extLst>
          </p:cNvPr>
          <p:cNvSpPr txBox="1"/>
          <p:nvPr/>
        </p:nvSpPr>
        <p:spPr>
          <a:xfrm>
            <a:off x="465876" y="1599725"/>
            <a:ext cx="12406844" cy="596724"/>
          </a:xfrm>
          <a:prstGeom prst="rect">
            <a:avLst/>
          </a:prstGeom>
        </p:spPr>
        <p:txBody>
          <a:bodyPr vert="horz" wrap="square" lIns="0" tIns="13547" rIns="0" bIns="0" rtlCol="0">
            <a:spAutoFit/>
          </a:bodyPr>
          <a:lstStyle/>
          <a:p>
            <a:pPr marL="13547" marR="1158276">
              <a:lnSpc>
                <a:spcPct val="100699"/>
              </a:lnSpc>
              <a:spcBef>
                <a:spcPts val="816"/>
              </a:spcBef>
            </a:pPr>
            <a:r>
              <a:rPr lang="fr-FR" sz="4000" b="1" spc="-11" dirty="0">
                <a:solidFill>
                  <a:srgbClr val="0099A9"/>
                </a:solidFill>
                <a:cs typeface="Museo Sans 900"/>
              </a:rPr>
              <a:t>Les principes du code de conduite européen</a:t>
            </a:r>
          </a:p>
        </p:txBody>
      </p:sp>
      <p:sp>
        <p:nvSpPr>
          <p:cNvPr id="2" name="Shape 177">
            <a:extLst>
              <a:ext uri="{FF2B5EF4-FFF2-40B4-BE49-F238E27FC236}">
                <a16:creationId xmlns:a16="http://schemas.microsoft.com/office/drawing/2014/main" id="{9B037951-C2E3-D2C5-5E7C-FC3477702C39}"/>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3" name="Shape 178">
            <a:extLst>
              <a:ext uri="{FF2B5EF4-FFF2-40B4-BE49-F238E27FC236}">
                <a16:creationId xmlns:a16="http://schemas.microsoft.com/office/drawing/2014/main" id="{230375B3-88B2-89A6-04A6-9CA1849427EF}"/>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sp>
        <p:nvSpPr>
          <p:cNvPr id="4" name="Espace réservé du numéro de diapositive 10">
            <a:extLst>
              <a:ext uri="{FF2B5EF4-FFF2-40B4-BE49-F238E27FC236}">
                <a16:creationId xmlns:a16="http://schemas.microsoft.com/office/drawing/2014/main" id="{540E46C3-6122-263D-F679-FCCF35125DCC}"/>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224802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1C4C-497C-2C34-920C-2EDBCB2A3D2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1EF44C7-D6CD-3DA8-E979-F01A6D637829}"/>
              </a:ext>
            </a:extLst>
          </p:cNvPr>
          <p:cNvSpPr/>
          <p:nvPr/>
        </p:nvSpPr>
        <p:spPr>
          <a:xfrm>
            <a:off x="816236" y="3793913"/>
            <a:ext cx="9117036" cy="1733680"/>
          </a:xfrm>
          <a:prstGeom prst="rect">
            <a:avLst/>
          </a:prstGeom>
        </p:spPr>
        <p:txBody>
          <a:bodyPr wrap="square">
            <a:spAutoFit/>
          </a:bodyPr>
          <a:lstStyle/>
          <a:p>
            <a:pPr marL="365771" indent="-365771">
              <a:buClr>
                <a:srgbClr val="0099A9"/>
              </a:buClr>
              <a:buFont typeface="Calibri" panose="020F0502020204030204" pitchFamily="34" charset="0"/>
              <a:buChar char="›"/>
            </a:pPr>
            <a:r>
              <a:rPr lang="fr-FR" sz="2133" b="1" dirty="0">
                <a:solidFill>
                  <a:srgbClr val="0099A9"/>
                </a:solidFill>
              </a:rPr>
              <a:t>Fiabilité</a:t>
            </a:r>
            <a:r>
              <a:rPr lang="fr-FR" sz="2133" dirty="0"/>
              <a:t> </a:t>
            </a:r>
            <a:r>
              <a:rPr lang="fr-FR" sz="2133" dirty="0">
                <a:solidFill>
                  <a:srgbClr val="474747"/>
                </a:solidFill>
              </a:rPr>
              <a:t>dans la conception, la méthodologie, l’analyse et l’utilisation des ressources. </a:t>
            </a:r>
          </a:p>
          <a:p>
            <a:pPr marL="304810" indent="-304810">
              <a:buClr>
                <a:srgbClr val="0099A9"/>
              </a:buClr>
              <a:buFont typeface="Calibri" panose="020F0502020204030204" pitchFamily="34" charset="0"/>
              <a:buChar char="›"/>
            </a:pPr>
            <a:endParaRPr lang="fr-FR" sz="1067" dirty="0"/>
          </a:p>
          <a:p>
            <a:pPr marL="365771" indent="-365771">
              <a:buClr>
                <a:srgbClr val="0099A9"/>
              </a:buClr>
              <a:buFont typeface="Calibri" panose="020F0502020204030204" pitchFamily="34" charset="0"/>
              <a:buChar char="›"/>
            </a:pPr>
            <a:r>
              <a:rPr lang="fr-FR" sz="2133" b="1" dirty="0">
                <a:solidFill>
                  <a:srgbClr val="0099A9"/>
                </a:solidFill>
              </a:rPr>
              <a:t>Respect</a:t>
            </a:r>
            <a:r>
              <a:rPr lang="fr-FR" sz="2133" dirty="0">
                <a:solidFill>
                  <a:srgbClr val="0099A9"/>
                </a:solidFill>
              </a:rPr>
              <a:t> </a:t>
            </a:r>
            <a:r>
              <a:rPr lang="fr-FR" sz="2133" dirty="0">
                <a:solidFill>
                  <a:srgbClr val="474747"/>
                </a:solidFill>
              </a:rPr>
              <a:t>envers les collègues, les participants à la recherche, la société, les écosystèmes, l’héritage culturel et l’environnement</a:t>
            </a:r>
            <a:r>
              <a:rPr lang="fr-FR" sz="2133" dirty="0">
                <a:solidFill>
                  <a:schemeClr val="bg2">
                    <a:lumMod val="10000"/>
                  </a:schemeClr>
                </a:solidFill>
              </a:rPr>
              <a:t>.</a:t>
            </a:r>
          </a:p>
          <a:p>
            <a:pPr marL="304810" indent="-304810">
              <a:buClr>
                <a:srgbClr val="0099A9"/>
              </a:buClr>
              <a:buFont typeface="Calibri" panose="020F0502020204030204" pitchFamily="34" charset="0"/>
              <a:buChar char="›"/>
            </a:pPr>
            <a:endParaRPr lang="fr-FR" sz="1067" dirty="0"/>
          </a:p>
        </p:txBody>
      </p:sp>
      <p:sp>
        <p:nvSpPr>
          <p:cNvPr id="6" name="ZoneTexte 5">
            <a:extLst>
              <a:ext uri="{FF2B5EF4-FFF2-40B4-BE49-F238E27FC236}">
                <a16:creationId xmlns:a16="http://schemas.microsoft.com/office/drawing/2014/main" id="{881166CF-1028-A095-7BEC-7D5D3F0EE414}"/>
              </a:ext>
            </a:extLst>
          </p:cNvPr>
          <p:cNvSpPr txBox="1"/>
          <p:nvPr/>
        </p:nvSpPr>
        <p:spPr>
          <a:xfrm>
            <a:off x="883905" y="2674118"/>
            <a:ext cx="9619057" cy="1011495"/>
          </a:xfrm>
          <a:prstGeom prst="rect">
            <a:avLst/>
          </a:prstGeom>
          <a:noFill/>
        </p:spPr>
        <p:txBody>
          <a:bodyPr wrap="square" rtlCol="0">
            <a:spAutoFit/>
          </a:bodyPr>
          <a:lstStyle/>
          <a:p>
            <a:r>
              <a:rPr lang="fr-FR" sz="2133" dirty="0">
                <a:solidFill>
                  <a:srgbClr val="474747"/>
                </a:solidFill>
              </a:rPr>
              <a:t>Au-delà des diversités disciplinaires, les bonnes pratiques en matière de recherche reposent sur des principes communs. </a:t>
            </a:r>
            <a:r>
              <a:rPr lang="fr-FR" sz="1707" i="1" dirty="0">
                <a:hlinkClick r:id="rId2"/>
              </a:rPr>
              <a:t>Le code de conduite européen pour l’intégrité scientifique (révisé en 2023)</a:t>
            </a:r>
            <a:endParaRPr lang="fr-FR" sz="1707" i="1" dirty="0"/>
          </a:p>
        </p:txBody>
      </p:sp>
      <p:pic>
        <p:nvPicPr>
          <p:cNvPr id="10" name="Image 9">
            <a:extLst>
              <a:ext uri="{FF2B5EF4-FFF2-40B4-BE49-F238E27FC236}">
                <a16:creationId xmlns:a16="http://schemas.microsoft.com/office/drawing/2014/main" id="{56BBB4B8-B76E-6ACB-C0A8-831F57BE19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6672" y="3877121"/>
            <a:ext cx="1329399" cy="1887748"/>
          </a:xfrm>
          <a:prstGeom prst="rect">
            <a:avLst/>
          </a:prstGeom>
        </p:spPr>
      </p:pic>
      <p:pic>
        <p:nvPicPr>
          <p:cNvPr id="12" name="Image 11">
            <a:extLst>
              <a:ext uri="{FF2B5EF4-FFF2-40B4-BE49-F238E27FC236}">
                <a16:creationId xmlns:a16="http://schemas.microsoft.com/office/drawing/2014/main" id="{85FD46E5-6A58-EDAD-8200-43A7322813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404" y="2803504"/>
            <a:ext cx="1020340" cy="1457281"/>
          </a:xfrm>
          <a:prstGeom prst="rect">
            <a:avLst/>
          </a:prstGeom>
          <a:effectLst>
            <a:outerShdw blurRad="50800" dist="38100" algn="l" rotWithShape="0">
              <a:prstClr val="black">
                <a:alpha val="40000"/>
              </a:prstClr>
            </a:outerShdw>
          </a:effectLst>
        </p:spPr>
      </p:pic>
      <p:cxnSp>
        <p:nvCxnSpPr>
          <p:cNvPr id="13" name="Connecteur droit 12">
            <a:extLst>
              <a:ext uri="{FF2B5EF4-FFF2-40B4-BE49-F238E27FC236}">
                <a16:creationId xmlns:a16="http://schemas.microsoft.com/office/drawing/2014/main" id="{6D09631C-0456-623D-1177-C929623C308C}"/>
              </a:ext>
            </a:extLst>
          </p:cNvPr>
          <p:cNvCxnSpPr/>
          <p:nvPr/>
        </p:nvCxnSpPr>
        <p:spPr>
          <a:xfrm>
            <a:off x="816236" y="2779714"/>
            <a:ext cx="0" cy="888329"/>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036A3075-1148-8600-C3CD-4205FF1789C9}"/>
              </a:ext>
            </a:extLst>
          </p:cNvPr>
          <p:cNvSpPr txBox="1">
            <a:spLocks/>
          </p:cNvSpPr>
          <p:nvPr/>
        </p:nvSpPr>
        <p:spPr>
          <a:xfrm>
            <a:off x="2234461" y="8105712"/>
            <a:ext cx="10035865" cy="389467"/>
          </a:xfrm>
          <a:prstGeom prst="rect">
            <a:avLst/>
          </a:prstGeom>
        </p:spPr>
        <p:txBody>
          <a:bodyPr vert="horz" lIns="97536" tIns="48768" rIns="97536" bIns="48768"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80" dirty="0"/>
              <a:t>Kit pour les directeurs et directrices d’unités 2024 - </a:t>
            </a:r>
            <a:fld id="{CEA1B247-75D2-9B44-BD5F-8A1C5AD1A550}" type="slidenum">
              <a:rPr lang="fr-FR" sz="1280"/>
              <a:pPr/>
              <a:t>18</a:t>
            </a:fld>
            <a:endParaRPr lang="fr-FR" sz="1280" dirty="0"/>
          </a:p>
        </p:txBody>
      </p:sp>
      <p:sp>
        <p:nvSpPr>
          <p:cNvPr id="15" name="object 15">
            <a:extLst>
              <a:ext uri="{FF2B5EF4-FFF2-40B4-BE49-F238E27FC236}">
                <a16:creationId xmlns:a16="http://schemas.microsoft.com/office/drawing/2014/main" id="{42F29D69-712A-F732-9E7D-516BD3F6BB93}"/>
              </a:ext>
            </a:extLst>
          </p:cNvPr>
          <p:cNvSpPr txBox="1"/>
          <p:nvPr/>
        </p:nvSpPr>
        <p:spPr>
          <a:xfrm>
            <a:off x="465876" y="1599725"/>
            <a:ext cx="12406844" cy="596724"/>
          </a:xfrm>
          <a:prstGeom prst="rect">
            <a:avLst/>
          </a:prstGeom>
        </p:spPr>
        <p:txBody>
          <a:bodyPr vert="horz" wrap="square" lIns="0" tIns="13547" rIns="0" bIns="0" rtlCol="0">
            <a:spAutoFit/>
          </a:bodyPr>
          <a:lstStyle/>
          <a:p>
            <a:pPr marL="13547" marR="1158276">
              <a:lnSpc>
                <a:spcPct val="100699"/>
              </a:lnSpc>
              <a:spcBef>
                <a:spcPts val="816"/>
              </a:spcBef>
            </a:pPr>
            <a:r>
              <a:rPr lang="fr-FR" sz="4000" b="1" spc="-11" dirty="0">
                <a:solidFill>
                  <a:srgbClr val="0099A9"/>
                </a:solidFill>
                <a:cs typeface="Museo Sans 900"/>
              </a:rPr>
              <a:t>Les principes du code de conduite européen</a:t>
            </a:r>
          </a:p>
        </p:txBody>
      </p:sp>
      <p:sp>
        <p:nvSpPr>
          <p:cNvPr id="2" name="Shape 177">
            <a:extLst>
              <a:ext uri="{FF2B5EF4-FFF2-40B4-BE49-F238E27FC236}">
                <a16:creationId xmlns:a16="http://schemas.microsoft.com/office/drawing/2014/main" id="{E3817670-1E38-5C06-E036-370A372DF14B}"/>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3" name="Shape 178">
            <a:extLst>
              <a:ext uri="{FF2B5EF4-FFF2-40B4-BE49-F238E27FC236}">
                <a16:creationId xmlns:a16="http://schemas.microsoft.com/office/drawing/2014/main" id="{0891E079-9207-E5C0-69B2-E944702E659F}"/>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sp>
        <p:nvSpPr>
          <p:cNvPr id="4" name="Espace réservé du numéro de diapositive 10">
            <a:extLst>
              <a:ext uri="{FF2B5EF4-FFF2-40B4-BE49-F238E27FC236}">
                <a16:creationId xmlns:a16="http://schemas.microsoft.com/office/drawing/2014/main" id="{0A1A2D48-6176-70F8-B70F-32D40146938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386052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4EE12-8604-27A0-6C80-1C7A0F8633A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9F7F548-1DE4-160F-B163-EDCC61590B75}"/>
              </a:ext>
            </a:extLst>
          </p:cNvPr>
          <p:cNvSpPr/>
          <p:nvPr/>
        </p:nvSpPr>
        <p:spPr>
          <a:xfrm>
            <a:off x="816236" y="3793913"/>
            <a:ext cx="9117036" cy="2882584"/>
          </a:xfrm>
          <a:prstGeom prst="rect">
            <a:avLst/>
          </a:prstGeom>
        </p:spPr>
        <p:txBody>
          <a:bodyPr wrap="square">
            <a:spAutoFit/>
          </a:bodyPr>
          <a:lstStyle/>
          <a:p>
            <a:pPr marL="365771" indent="-365771">
              <a:buClr>
                <a:srgbClr val="0099A9"/>
              </a:buClr>
              <a:buFont typeface="Calibri" panose="020F0502020204030204" pitchFamily="34" charset="0"/>
              <a:buChar char="›"/>
            </a:pPr>
            <a:r>
              <a:rPr lang="fr-FR" sz="2133" b="1" dirty="0">
                <a:solidFill>
                  <a:srgbClr val="0099A9"/>
                </a:solidFill>
              </a:rPr>
              <a:t>Fiabilité</a:t>
            </a:r>
            <a:r>
              <a:rPr lang="fr-FR" sz="2133" dirty="0"/>
              <a:t> </a:t>
            </a:r>
            <a:r>
              <a:rPr lang="fr-FR" sz="2133" dirty="0">
                <a:solidFill>
                  <a:srgbClr val="474747"/>
                </a:solidFill>
              </a:rPr>
              <a:t>dans la conception, la méthodologie, l’analyse et l’utilisation des ressources. </a:t>
            </a:r>
          </a:p>
          <a:p>
            <a:pPr marL="304810" indent="-304810">
              <a:buClr>
                <a:srgbClr val="0099A9"/>
              </a:buClr>
              <a:buFont typeface="Calibri" panose="020F0502020204030204" pitchFamily="34" charset="0"/>
              <a:buChar char="›"/>
            </a:pPr>
            <a:endParaRPr lang="fr-FR" sz="1067" dirty="0"/>
          </a:p>
          <a:p>
            <a:pPr marL="365771" indent="-365771">
              <a:buClr>
                <a:srgbClr val="0099A9"/>
              </a:buClr>
              <a:buFont typeface="Calibri" panose="020F0502020204030204" pitchFamily="34" charset="0"/>
              <a:buChar char="›"/>
            </a:pPr>
            <a:r>
              <a:rPr lang="fr-FR" sz="2133" b="1" dirty="0">
                <a:solidFill>
                  <a:srgbClr val="0099A9"/>
                </a:solidFill>
              </a:rPr>
              <a:t>Respect</a:t>
            </a:r>
            <a:r>
              <a:rPr lang="fr-FR" sz="2133" dirty="0">
                <a:solidFill>
                  <a:srgbClr val="0099A9"/>
                </a:solidFill>
              </a:rPr>
              <a:t> </a:t>
            </a:r>
            <a:r>
              <a:rPr lang="fr-FR" sz="2133" dirty="0">
                <a:solidFill>
                  <a:srgbClr val="474747"/>
                </a:solidFill>
              </a:rPr>
              <a:t>envers les collègues, les participants à la recherche, la société, les écosystèmes, l’héritage culturel et l’environnement</a:t>
            </a:r>
            <a:r>
              <a:rPr lang="fr-FR" sz="2133" dirty="0">
                <a:solidFill>
                  <a:schemeClr val="bg2">
                    <a:lumMod val="10000"/>
                  </a:schemeClr>
                </a:solidFill>
              </a:rPr>
              <a:t>.</a:t>
            </a:r>
          </a:p>
          <a:p>
            <a:pPr marL="304810" indent="-304810">
              <a:buClr>
                <a:srgbClr val="0099A9"/>
              </a:buClr>
              <a:buFont typeface="Calibri" panose="020F0502020204030204" pitchFamily="34" charset="0"/>
              <a:buChar char="›"/>
            </a:pPr>
            <a:endParaRPr lang="fr-FR" sz="1067" dirty="0"/>
          </a:p>
          <a:p>
            <a:pPr marL="365771" indent="-365771">
              <a:buClr>
                <a:srgbClr val="0099A9"/>
              </a:buClr>
              <a:buFont typeface="Calibri" panose="020F0502020204030204" pitchFamily="34" charset="0"/>
              <a:buChar char="›"/>
            </a:pPr>
            <a:r>
              <a:rPr lang="fr-FR" sz="2133" b="1" dirty="0">
                <a:solidFill>
                  <a:srgbClr val="0099A9"/>
                </a:solidFill>
              </a:rPr>
              <a:t>Honnêteté</a:t>
            </a:r>
            <a:r>
              <a:rPr lang="fr-FR" sz="2133" dirty="0"/>
              <a:t> </a:t>
            </a:r>
            <a:r>
              <a:rPr lang="fr-FR" sz="2133" dirty="0">
                <a:solidFill>
                  <a:schemeClr val="bg2">
                    <a:lumMod val="10000"/>
                  </a:schemeClr>
                </a:solidFill>
              </a:rPr>
              <a:t>dans </a:t>
            </a:r>
            <a:r>
              <a:rPr lang="fr-FR" sz="2133" dirty="0">
                <a:solidFill>
                  <a:schemeClr val="bg2">
                    <a:lumMod val="25000"/>
                  </a:schemeClr>
                </a:solidFill>
              </a:rPr>
              <a:t>l’élaboration, la réalisation, l’évaluation et la diffusion de la recherche, d’une manière transparente</a:t>
            </a:r>
            <a:r>
              <a:rPr lang="fr-FR" sz="2133" dirty="0">
                <a:solidFill>
                  <a:schemeClr val="bg2">
                    <a:lumMod val="10000"/>
                  </a:schemeClr>
                </a:solidFill>
              </a:rPr>
              <a:t>, juste, complète et objective</a:t>
            </a:r>
            <a:r>
              <a:rPr lang="fr-FR" sz="2133" dirty="0"/>
              <a:t>. </a:t>
            </a:r>
          </a:p>
          <a:p>
            <a:pPr marL="304810" indent="-304810">
              <a:buClr>
                <a:srgbClr val="0099A9"/>
              </a:buClr>
              <a:buFont typeface="Calibri" panose="020F0502020204030204" pitchFamily="34" charset="0"/>
              <a:buChar char="›"/>
            </a:pPr>
            <a:endParaRPr lang="fr-FR" sz="1067" dirty="0"/>
          </a:p>
        </p:txBody>
      </p:sp>
      <p:sp>
        <p:nvSpPr>
          <p:cNvPr id="6" name="ZoneTexte 5">
            <a:extLst>
              <a:ext uri="{FF2B5EF4-FFF2-40B4-BE49-F238E27FC236}">
                <a16:creationId xmlns:a16="http://schemas.microsoft.com/office/drawing/2014/main" id="{31F8D144-EBD9-A4C7-EA8C-73E3F954830C}"/>
              </a:ext>
            </a:extLst>
          </p:cNvPr>
          <p:cNvSpPr txBox="1"/>
          <p:nvPr/>
        </p:nvSpPr>
        <p:spPr>
          <a:xfrm>
            <a:off x="883905" y="2674118"/>
            <a:ext cx="9619057" cy="1011495"/>
          </a:xfrm>
          <a:prstGeom prst="rect">
            <a:avLst/>
          </a:prstGeom>
          <a:noFill/>
        </p:spPr>
        <p:txBody>
          <a:bodyPr wrap="square" rtlCol="0">
            <a:spAutoFit/>
          </a:bodyPr>
          <a:lstStyle/>
          <a:p>
            <a:r>
              <a:rPr lang="fr-FR" sz="2133" dirty="0">
                <a:solidFill>
                  <a:srgbClr val="474747"/>
                </a:solidFill>
              </a:rPr>
              <a:t>Au-delà des diversités disciplinaires, les bonnes pratiques en matière de recherche reposent sur des principes communs. </a:t>
            </a:r>
            <a:r>
              <a:rPr lang="fr-FR" sz="1707" i="1" dirty="0">
                <a:hlinkClick r:id="rId2"/>
              </a:rPr>
              <a:t>Le code de conduite européen pour l’intégrité scientifique (révisé en 2023)</a:t>
            </a:r>
            <a:endParaRPr lang="fr-FR" sz="1707" i="1" dirty="0"/>
          </a:p>
        </p:txBody>
      </p:sp>
      <p:pic>
        <p:nvPicPr>
          <p:cNvPr id="10" name="Image 9">
            <a:extLst>
              <a:ext uri="{FF2B5EF4-FFF2-40B4-BE49-F238E27FC236}">
                <a16:creationId xmlns:a16="http://schemas.microsoft.com/office/drawing/2014/main" id="{3238DF9A-434C-7817-71EA-DC455D3B08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6672" y="3877121"/>
            <a:ext cx="1329399" cy="1887748"/>
          </a:xfrm>
          <a:prstGeom prst="rect">
            <a:avLst/>
          </a:prstGeom>
        </p:spPr>
      </p:pic>
      <p:pic>
        <p:nvPicPr>
          <p:cNvPr id="11" name="Image 10">
            <a:extLst>
              <a:ext uri="{FF2B5EF4-FFF2-40B4-BE49-F238E27FC236}">
                <a16:creationId xmlns:a16="http://schemas.microsoft.com/office/drawing/2014/main" id="{78399665-5275-E2AD-DD8B-436C258D5D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0716" y="5944289"/>
            <a:ext cx="1435099" cy="1387262"/>
          </a:xfrm>
          <a:prstGeom prst="rect">
            <a:avLst/>
          </a:prstGeom>
        </p:spPr>
      </p:pic>
      <p:pic>
        <p:nvPicPr>
          <p:cNvPr id="12" name="Image 11">
            <a:extLst>
              <a:ext uri="{FF2B5EF4-FFF2-40B4-BE49-F238E27FC236}">
                <a16:creationId xmlns:a16="http://schemas.microsoft.com/office/drawing/2014/main" id="{9C5B4346-002C-F7D0-E90A-92A2A8D953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404" y="2803504"/>
            <a:ext cx="1020340" cy="1457281"/>
          </a:xfrm>
          <a:prstGeom prst="rect">
            <a:avLst/>
          </a:prstGeom>
          <a:effectLst>
            <a:outerShdw blurRad="50800" dist="38100" algn="l" rotWithShape="0">
              <a:prstClr val="black">
                <a:alpha val="40000"/>
              </a:prstClr>
            </a:outerShdw>
          </a:effectLst>
        </p:spPr>
      </p:pic>
      <p:cxnSp>
        <p:nvCxnSpPr>
          <p:cNvPr id="13" name="Connecteur droit 12">
            <a:extLst>
              <a:ext uri="{FF2B5EF4-FFF2-40B4-BE49-F238E27FC236}">
                <a16:creationId xmlns:a16="http://schemas.microsoft.com/office/drawing/2014/main" id="{213A5A43-ABF7-F065-3A5A-4491C4231E5C}"/>
              </a:ext>
            </a:extLst>
          </p:cNvPr>
          <p:cNvCxnSpPr/>
          <p:nvPr/>
        </p:nvCxnSpPr>
        <p:spPr>
          <a:xfrm>
            <a:off x="816236" y="2779714"/>
            <a:ext cx="0" cy="888329"/>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8B219007-61C0-354B-AD2C-7748402AE51D}"/>
              </a:ext>
            </a:extLst>
          </p:cNvPr>
          <p:cNvSpPr txBox="1">
            <a:spLocks/>
          </p:cNvSpPr>
          <p:nvPr/>
        </p:nvSpPr>
        <p:spPr>
          <a:xfrm>
            <a:off x="2234461" y="8105712"/>
            <a:ext cx="10035865" cy="389467"/>
          </a:xfrm>
          <a:prstGeom prst="rect">
            <a:avLst/>
          </a:prstGeom>
        </p:spPr>
        <p:txBody>
          <a:bodyPr vert="horz" lIns="97536" tIns="48768" rIns="97536" bIns="48768"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80" dirty="0"/>
              <a:t>Kit pour les directeurs et directrices d’unités 2024 - </a:t>
            </a:r>
            <a:fld id="{CEA1B247-75D2-9B44-BD5F-8A1C5AD1A550}" type="slidenum">
              <a:rPr lang="fr-FR" sz="1280"/>
              <a:pPr/>
              <a:t>19</a:t>
            </a:fld>
            <a:endParaRPr lang="fr-FR" sz="1280" dirty="0"/>
          </a:p>
        </p:txBody>
      </p:sp>
      <p:sp>
        <p:nvSpPr>
          <p:cNvPr id="15" name="object 15">
            <a:extLst>
              <a:ext uri="{FF2B5EF4-FFF2-40B4-BE49-F238E27FC236}">
                <a16:creationId xmlns:a16="http://schemas.microsoft.com/office/drawing/2014/main" id="{84C98002-6449-CED3-4BD1-8FDA1A6D877B}"/>
              </a:ext>
            </a:extLst>
          </p:cNvPr>
          <p:cNvSpPr txBox="1"/>
          <p:nvPr/>
        </p:nvSpPr>
        <p:spPr>
          <a:xfrm>
            <a:off x="465876" y="1599725"/>
            <a:ext cx="12406844" cy="596724"/>
          </a:xfrm>
          <a:prstGeom prst="rect">
            <a:avLst/>
          </a:prstGeom>
        </p:spPr>
        <p:txBody>
          <a:bodyPr vert="horz" wrap="square" lIns="0" tIns="13547" rIns="0" bIns="0" rtlCol="0">
            <a:spAutoFit/>
          </a:bodyPr>
          <a:lstStyle/>
          <a:p>
            <a:pPr marL="13547" marR="1158276">
              <a:lnSpc>
                <a:spcPct val="100699"/>
              </a:lnSpc>
              <a:spcBef>
                <a:spcPts val="816"/>
              </a:spcBef>
            </a:pPr>
            <a:r>
              <a:rPr lang="fr-FR" sz="4000" b="1" spc="-11" dirty="0">
                <a:solidFill>
                  <a:srgbClr val="0099A9"/>
                </a:solidFill>
                <a:cs typeface="Museo Sans 900"/>
              </a:rPr>
              <a:t>Les principes du code de conduite européen</a:t>
            </a:r>
          </a:p>
        </p:txBody>
      </p:sp>
      <p:sp>
        <p:nvSpPr>
          <p:cNvPr id="2" name="Shape 177">
            <a:extLst>
              <a:ext uri="{FF2B5EF4-FFF2-40B4-BE49-F238E27FC236}">
                <a16:creationId xmlns:a16="http://schemas.microsoft.com/office/drawing/2014/main" id="{5413542F-2844-6040-B7BA-289D928CFA25}"/>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3" name="Shape 178">
            <a:extLst>
              <a:ext uri="{FF2B5EF4-FFF2-40B4-BE49-F238E27FC236}">
                <a16:creationId xmlns:a16="http://schemas.microsoft.com/office/drawing/2014/main" id="{F4C6FAED-36B4-336C-EF3B-8C224DDB9666}"/>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sp>
        <p:nvSpPr>
          <p:cNvPr id="4" name="Espace réservé du numéro de diapositive 10">
            <a:extLst>
              <a:ext uri="{FF2B5EF4-FFF2-40B4-BE49-F238E27FC236}">
                <a16:creationId xmlns:a16="http://schemas.microsoft.com/office/drawing/2014/main" id="{CC08BE6F-B668-7BA4-60D3-E7A05D83DFED}"/>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405167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ED4BA-80BD-4843-EE2D-50B0FE39080E}"/>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223488B7-AF6A-FB3A-C762-F5DA65366874}"/>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01252CDD-831B-283D-6219-8C7912E5D236}"/>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DAA00847-F23D-7936-6DF4-BB147775A11E}"/>
              </a:ext>
            </a:extLst>
          </p:cNvPr>
          <p:cNvSpPr txBox="1"/>
          <p:nvPr/>
        </p:nvSpPr>
        <p:spPr>
          <a:xfrm>
            <a:off x="930394" y="1801386"/>
            <a:ext cx="11631416" cy="654218"/>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Objectifs de la présentation</a:t>
            </a:r>
          </a:p>
        </p:txBody>
      </p:sp>
      <p:sp>
        <p:nvSpPr>
          <p:cNvPr id="38" name="Espace réservé du numéro de diapositive 10">
            <a:extLst>
              <a:ext uri="{FF2B5EF4-FFF2-40B4-BE49-F238E27FC236}">
                <a16:creationId xmlns:a16="http://schemas.microsoft.com/office/drawing/2014/main" id="{E65E1C4A-9C11-A681-DE52-90DC64EF1E45}"/>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object 15">
            <a:extLst>
              <a:ext uri="{FF2B5EF4-FFF2-40B4-BE49-F238E27FC236}">
                <a16:creationId xmlns:a16="http://schemas.microsoft.com/office/drawing/2014/main" id="{F3B32786-1AE3-1DE6-714D-4354F9666270}"/>
              </a:ext>
            </a:extLst>
          </p:cNvPr>
          <p:cNvSpPr txBox="1"/>
          <p:nvPr/>
        </p:nvSpPr>
        <p:spPr>
          <a:xfrm>
            <a:off x="930394" y="4261753"/>
            <a:ext cx="11631416" cy="2279214"/>
          </a:xfrm>
          <a:prstGeom prst="rect">
            <a:avLst/>
          </a:prstGeom>
        </p:spPr>
        <p:txBody>
          <a:bodyPr vert="horz" wrap="square" lIns="0" tIns="12700" rIns="0" bIns="0" rtlCol="0">
            <a:spAutoFit/>
          </a:bodyPr>
          <a:lstStyle/>
          <a:p>
            <a:pPr marL="584200" marR="1085850" indent="-571500" algn="just">
              <a:lnSpc>
                <a:spcPct val="100699"/>
              </a:lnSpc>
              <a:spcBef>
                <a:spcPts val="765"/>
              </a:spcBef>
              <a:buFont typeface="Arial" panose="020B0604020202020204" pitchFamily="34" charset="0"/>
              <a:buChar char="•"/>
            </a:pPr>
            <a:r>
              <a:rPr lang="fr-FR" sz="3200" i="1" spc="-10" dirty="0">
                <a:solidFill>
                  <a:srgbClr val="0099A9"/>
                </a:solidFill>
                <a:cs typeface="Museo Sans 900"/>
              </a:rPr>
              <a:t>Présentation des principes de l’intégrité scientifique</a:t>
            </a:r>
          </a:p>
          <a:p>
            <a:pPr marL="584200" marR="1085850" indent="-571500" algn="just">
              <a:lnSpc>
                <a:spcPct val="100699"/>
              </a:lnSpc>
              <a:spcBef>
                <a:spcPts val="765"/>
              </a:spcBef>
              <a:buFont typeface="Arial" panose="020B0604020202020204" pitchFamily="34" charset="0"/>
              <a:buChar char="•"/>
            </a:pPr>
            <a:r>
              <a:rPr lang="fr-FR" sz="3200" i="1" spc="-10" dirty="0">
                <a:solidFill>
                  <a:srgbClr val="0099A9"/>
                </a:solidFill>
                <a:cs typeface="Museo Sans 900"/>
              </a:rPr>
              <a:t>Quelles difficultés et quels enjeux?</a:t>
            </a:r>
          </a:p>
          <a:p>
            <a:pPr marL="584200" marR="1085850" indent="-571500" algn="just">
              <a:lnSpc>
                <a:spcPct val="100699"/>
              </a:lnSpc>
              <a:spcBef>
                <a:spcPts val="765"/>
              </a:spcBef>
              <a:buFont typeface="Arial" panose="020B0604020202020204" pitchFamily="34" charset="0"/>
              <a:buChar char="•"/>
            </a:pPr>
            <a:r>
              <a:rPr lang="fr-FR" sz="3200" i="1" spc="-10" dirty="0">
                <a:solidFill>
                  <a:srgbClr val="0099A9"/>
                </a:solidFill>
                <a:cs typeface="Museo Sans 900"/>
              </a:rPr>
              <a:t>Quelles pistes pour renforcer l’intégrité scientifique</a:t>
            </a:r>
          </a:p>
          <a:p>
            <a:pPr marL="584200" marR="1085850" indent="-571500" algn="just">
              <a:lnSpc>
                <a:spcPct val="100699"/>
              </a:lnSpc>
              <a:spcBef>
                <a:spcPts val="765"/>
              </a:spcBef>
              <a:buFont typeface="Arial" panose="020B0604020202020204" pitchFamily="34" charset="0"/>
              <a:buChar char="•"/>
            </a:pPr>
            <a:endParaRPr lang="fr-FR" sz="3200" i="1" spc="-10" dirty="0">
              <a:solidFill>
                <a:srgbClr val="0099A9"/>
              </a:solidFill>
              <a:cs typeface="Museo Sans 900"/>
            </a:endParaRPr>
          </a:p>
        </p:txBody>
      </p:sp>
    </p:spTree>
    <p:extLst>
      <p:ext uri="{BB962C8B-B14F-4D97-AF65-F5344CB8AC3E}">
        <p14:creationId xmlns:p14="http://schemas.microsoft.com/office/powerpoint/2010/main" val="249558746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A4E72-2509-F114-14FA-9FB97654C29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EEFA897-82F5-F077-C5F6-3C4F88717B5A}"/>
              </a:ext>
            </a:extLst>
          </p:cNvPr>
          <p:cNvSpPr/>
          <p:nvPr/>
        </p:nvSpPr>
        <p:spPr>
          <a:xfrm>
            <a:off x="816236" y="3793913"/>
            <a:ext cx="9117036" cy="4195508"/>
          </a:xfrm>
          <a:prstGeom prst="rect">
            <a:avLst/>
          </a:prstGeom>
        </p:spPr>
        <p:txBody>
          <a:bodyPr wrap="square">
            <a:spAutoFit/>
          </a:bodyPr>
          <a:lstStyle/>
          <a:p>
            <a:pPr marL="365771" indent="-365771">
              <a:buClr>
                <a:srgbClr val="0099A9"/>
              </a:buClr>
              <a:buFont typeface="Calibri" panose="020F0502020204030204" pitchFamily="34" charset="0"/>
              <a:buChar char="›"/>
            </a:pPr>
            <a:r>
              <a:rPr lang="fr-FR" sz="2133" b="1" dirty="0">
                <a:solidFill>
                  <a:srgbClr val="0099A9"/>
                </a:solidFill>
              </a:rPr>
              <a:t>Fiabilité</a:t>
            </a:r>
            <a:r>
              <a:rPr lang="fr-FR" sz="2133" dirty="0"/>
              <a:t> </a:t>
            </a:r>
            <a:r>
              <a:rPr lang="fr-FR" sz="2133" dirty="0">
                <a:solidFill>
                  <a:srgbClr val="474747"/>
                </a:solidFill>
              </a:rPr>
              <a:t>dans la conception, la méthodologie, l’analyse et l’utilisation des ressources. </a:t>
            </a:r>
          </a:p>
          <a:p>
            <a:pPr marL="304810" indent="-304810">
              <a:buClr>
                <a:srgbClr val="0099A9"/>
              </a:buClr>
              <a:buFont typeface="Calibri" panose="020F0502020204030204" pitchFamily="34" charset="0"/>
              <a:buChar char="›"/>
            </a:pPr>
            <a:endParaRPr lang="fr-FR" sz="1067" dirty="0"/>
          </a:p>
          <a:p>
            <a:pPr marL="365771" indent="-365771">
              <a:buClr>
                <a:srgbClr val="0099A9"/>
              </a:buClr>
              <a:buFont typeface="Calibri" panose="020F0502020204030204" pitchFamily="34" charset="0"/>
              <a:buChar char="›"/>
            </a:pPr>
            <a:r>
              <a:rPr lang="fr-FR" sz="2133" b="1" dirty="0">
                <a:solidFill>
                  <a:srgbClr val="0099A9"/>
                </a:solidFill>
              </a:rPr>
              <a:t>Respect</a:t>
            </a:r>
            <a:r>
              <a:rPr lang="fr-FR" sz="2133" dirty="0">
                <a:solidFill>
                  <a:srgbClr val="0099A9"/>
                </a:solidFill>
              </a:rPr>
              <a:t> </a:t>
            </a:r>
            <a:r>
              <a:rPr lang="fr-FR" sz="2133" dirty="0">
                <a:solidFill>
                  <a:srgbClr val="474747"/>
                </a:solidFill>
              </a:rPr>
              <a:t>envers les collègues, les participants à la recherche, la société, les écosystèmes, l’héritage culturel et l’environnement</a:t>
            </a:r>
            <a:r>
              <a:rPr lang="fr-FR" sz="2133" dirty="0">
                <a:solidFill>
                  <a:schemeClr val="bg2">
                    <a:lumMod val="10000"/>
                  </a:schemeClr>
                </a:solidFill>
              </a:rPr>
              <a:t>.</a:t>
            </a:r>
          </a:p>
          <a:p>
            <a:pPr marL="304810" indent="-304810">
              <a:buClr>
                <a:srgbClr val="0099A9"/>
              </a:buClr>
              <a:buFont typeface="Calibri" panose="020F0502020204030204" pitchFamily="34" charset="0"/>
              <a:buChar char="›"/>
            </a:pPr>
            <a:endParaRPr lang="fr-FR" sz="1067" dirty="0"/>
          </a:p>
          <a:p>
            <a:pPr marL="365771" indent="-365771">
              <a:buClr>
                <a:srgbClr val="0099A9"/>
              </a:buClr>
              <a:buFont typeface="Calibri" panose="020F0502020204030204" pitchFamily="34" charset="0"/>
              <a:buChar char="›"/>
            </a:pPr>
            <a:r>
              <a:rPr lang="fr-FR" sz="2133" b="1" dirty="0">
                <a:solidFill>
                  <a:srgbClr val="0099A9"/>
                </a:solidFill>
              </a:rPr>
              <a:t>Honnêteté</a:t>
            </a:r>
            <a:r>
              <a:rPr lang="fr-FR" sz="2133" dirty="0"/>
              <a:t> </a:t>
            </a:r>
            <a:r>
              <a:rPr lang="fr-FR" sz="2133" dirty="0">
                <a:solidFill>
                  <a:schemeClr val="bg2">
                    <a:lumMod val="10000"/>
                  </a:schemeClr>
                </a:solidFill>
              </a:rPr>
              <a:t>dans </a:t>
            </a:r>
            <a:r>
              <a:rPr lang="fr-FR" sz="2133" dirty="0">
                <a:solidFill>
                  <a:schemeClr val="bg2">
                    <a:lumMod val="25000"/>
                  </a:schemeClr>
                </a:solidFill>
              </a:rPr>
              <a:t>l’élaboration, la réalisation, l’évaluation et la diffusion de la recherche, d’une manière transparente</a:t>
            </a:r>
            <a:r>
              <a:rPr lang="fr-FR" sz="2133" dirty="0">
                <a:solidFill>
                  <a:schemeClr val="bg2">
                    <a:lumMod val="10000"/>
                  </a:schemeClr>
                </a:solidFill>
              </a:rPr>
              <a:t>, juste, complète et objective</a:t>
            </a:r>
            <a:r>
              <a:rPr lang="fr-FR" sz="2133" dirty="0"/>
              <a:t>. </a:t>
            </a:r>
          </a:p>
          <a:p>
            <a:pPr marL="304810" indent="-304810">
              <a:buClr>
                <a:srgbClr val="0099A9"/>
              </a:buClr>
              <a:buFont typeface="Calibri" panose="020F0502020204030204" pitchFamily="34" charset="0"/>
              <a:buChar char="›"/>
            </a:pPr>
            <a:endParaRPr lang="fr-FR" sz="1067" dirty="0"/>
          </a:p>
          <a:p>
            <a:pPr marL="365771" indent="-365771">
              <a:buClr>
                <a:srgbClr val="0099A9"/>
              </a:buClr>
              <a:buFont typeface="Calibri" panose="020F0502020204030204" pitchFamily="34" charset="0"/>
              <a:buChar char="›"/>
            </a:pPr>
            <a:r>
              <a:rPr lang="fr-FR" sz="2133" b="1" dirty="0">
                <a:solidFill>
                  <a:srgbClr val="0099A9"/>
                </a:solidFill>
              </a:rPr>
              <a:t>Responsabilité</a:t>
            </a:r>
            <a:r>
              <a:rPr lang="fr-FR" sz="2133" dirty="0"/>
              <a:t> </a:t>
            </a:r>
            <a:r>
              <a:rPr lang="fr-FR" sz="2133" dirty="0">
                <a:solidFill>
                  <a:srgbClr val="474747"/>
                </a:solidFill>
              </a:rPr>
              <a:t>concernant les activités de recherche, de l’idée à la publication, leur gestion, leur organisation, concernant la formation, la supervision et le mentorat et concernant les implications plus générales des résultats.</a:t>
            </a:r>
          </a:p>
        </p:txBody>
      </p:sp>
      <p:sp>
        <p:nvSpPr>
          <p:cNvPr id="6" name="ZoneTexte 5">
            <a:extLst>
              <a:ext uri="{FF2B5EF4-FFF2-40B4-BE49-F238E27FC236}">
                <a16:creationId xmlns:a16="http://schemas.microsoft.com/office/drawing/2014/main" id="{D1C74BE5-5D9B-353E-8F3B-98BA3AE55F32}"/>
              </a:ext>
            </a:extLst>
          </p:cNvPr>
          <p:cNvSpPr txBox="1"/>
          <p:nvPr/>
        </p:nvSpPr>
        <p:spPr>
          <a:xfrm>
            <a:off x="883905" y="2674118"/>
            <a:ext cx="9619057" cy="1011495"/>
          </a:xfrm>
          <a:prstGeom prst="rect">
            <a:avLst/>
          </a:prstGeom>
          <a:noFill/>
        </p:spPr>
        <p:txBody>
          <a:bodyPr wrap="square" rtlCol="0">
            <a:spAutoFit/>
          </a:bodyPr>
          <a:lstStyle/>
          <a:p>
            <a:r>
              <a:rPr lang="fr-FR" sz="2133" dirty="0">
                <a:solidFill>
                  <a:srgbClr val="474747"/>
                </a:solidFill>
              </a:rPr>
              <a:t>Au-delà des diversités disciplinaires, les bonnes pratiques en matière de recherche reposent sur des principes communs. </a:t>
            </a:r>
            <a:r>
              <a:rPr lang="fr-FR" sz="1707" i="1" dirty="0">
                <a:hlinkClick r:id="rId2"/>
              </a:rPr>
              <a:t>Le code de conduite européen pour l’intégrité scientifique (révisé en 2023)</a:t>
            </a:r>
            <a:endParaRPr lang="fr-FR" sz="1707" i="1" dirty="0"/>
          </a:p>
        </p:txBody>
      </p:sp>
      <p:pic>
        <p:nvPicPr>
          <p:cNvPr id="10" name="Image 9">
            <a:extLst>
              <a:ext uri="{FF2B5EF4-FFF2-40B4-BE49-F238E27FC236}">
                <a16:creationId xmlns:a16="http://schemas.microsoft.com/office/drawing/2014/main" id="{6493EDF4-3C56-2AEE-5F9D-BE85B1DA5B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6672" y="3877121"/>
            <a:ext cx="1329399" cy="1887748"/>
          </a:xfrm>
          <a:prstGeom prst="rect">
            <a:avLst/>
          </a:prstGeom>
        </p:spPr>
      </p:pic>
      <p:pic>
        <p:nvPicPr>
          <p:cNvPr id="11" name="Image 10">
            <a:extLst>
              <a:ext uri="{FF2B5EF4-FFF2-40B4-BE49-F238E27FC236}">
                <a16:creationId xmlns:a16="http://schemas.microsoft.com/office/drawing/2014/main" id="{F0AC99B8-9A51-C7F4-FBB0-5273AA082A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0716" y="5944289"/>
            <a:ext cx="1435099" cy="1387262"/>
          </a:xfrm>
          <a:prstGeom prst="rect">
            <a:avLst/>
          </a:prstGeom>
        </p:spPr>
      </p:pic>
      <p:pic>
        <p:nvPicPr>
          <p:cNvPr id="12" name="Image 11">
            <a:extLst>
              <a:ext uri="{FF2B5EF4-FFF2-40B4-BE49-F238E27FC236}">
                <a16:creationId xmlns:a16="http://schemas.microsoft.com/office/drawing/2014/main" id="{3F1C9026-3459-D0AF-7B86-36A1FB55C5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404" y="2803504"/>
            <a:ext cx="1020340" cy="1457281"/>
          </a:xfrm>
          <a:prstGeom prst="rect">
            <a:avLst/>
          </a:prstGeom>
          <a:effectLst>
            <a:outerShdw blurRad="50800" dist="38100" algn="l" rotWithShape="0">
              <a:prstClr val="black">
                <a:alpha val="40000"/>
              </a:prstClr>
            </a:outerShdw>
          </a:effectLst>
        </p:spPr>
      </p:pic>
      <p:cxnSp>
        <p:nvCxnSpPr>
          <p:cNvPr id="13" name="Connecteur droit 12">
            <a:extLst>
              <a:ext uri="{FF2B5EF4-FFF2-40B4-BE49-F238E27FC236}">
                <a16:creationId xmlns:a16="http://schemas.microsoft.com/office/drawing/2014/main" id="{AC864E19-A5C1-7DCE-C4D9-5305DE586873}"/>
              </a:ext>
            </a:extLst>
          </p:cNvPr>
          <p:cNvCxnSpPr/>
          <p:nvPr/>
        </p:nvCxnSpPr>
        <p:spPr>
          <a:xfrm>
            <a:off x="816236" y="2779714"/>
            <a:ext cx="0" cy="888329"/>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72DA1072-2928-5601-F82B-DFEBB6F901D8}"/>
              </a:ext>
            </a:extLst>
          </p:cNvPr>
          <p:cNvSpPr txBox="1">
            <a:spLocks/>
          </p:cNvSpPr>
          <p:nvPr/>
        </p:nvSpPr>
        <p:spPr>
          <a:xfrm>
            <a:off x="2234461" y="8105712"/>
            <a:ext cx="10035865" cy="389467"/>
          </a:xfrm>
          <a:prstGeom prst="rect">
            <a:avLst/>
          </a:prstGeom>
        </p:spPr>
        <p:txBody>
          <a:bodyPr vert="horz" lIns="97536" tIns="48768" rIns="97536" bIns="48768"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80" dirty="0"/>
              <a:t>Kit pour les directeurs et directrices d’unités 2024 - </a:t>
            </a:r>
            <a:fld id="{CEA1B247-75D2-9B44-BD5F-8A1C5AD1A550}" type="slidenum">
              <a:rPr lang="fr-FR" sz="1280"/>
              <a:pPr/>
              <a:t>20</a:t>
            </a:fld>
            <a:endParaRPr lang="fr-FR" sz="1280" dirty="0"/>
          </a:p>
        </p:txBody>
      </p:sp>
      <p:sp>
        <p:nvSpPr>
          <p:cNvPr id="15" name="object 15">
            <a:extLst>
              <a:ext uri="{FF2B5EF4-FFF2-40B4-BE49-F238E27FC236}">
                <a16:creationId xmlns:a16="http://schemas.microsoft.com/office/drawing/2014/main" id="{38C3C0AE-14AB-50B3-26FC-76D848D649FF}"/>
              </a:ext>
            </a:extLst>
          </p:cNvPr>
          <p:cNvSpPr txBox="1"/>
          <p:nvPr/>
        </p:nvSpPr>
        <p:spPr>
          <a:xfrm>
            <a:off x="465876" y="1599725"/>
            <a:ext cx="12406844" cy="596724"/>
          </a:xfrm>
          <a:prstGeom prst="rect">
            <a:avLst/>
          </a:prstGeom>
        </p:spPr>
        <p:txBody>
          <a:bodyPr vert="horz" wrap="square" lIns="0" tIns="13547" rIns="0" bIns="0" rtlCol="0">
            <a:spAutoFit/>
          </a:bodyPr>
          <a:lstStyle/>
          <a:p>
            <a:pPr marL="13547" marR="1158276">
              <a:lnSpc>
                <a:spcPct val="100699"/>
              </a:lnSpc>
              <a:spcBef>
                <a:spcPts val="816"/>
              </a:spcBef>
            </a:pPr>
            <a:r>
              <a:rPr lang="fr-FR" sz="4000" b="1" spc="-11" dirty="0">
                <a:solidFill>
                  <a:srgbClr val="0099A9"/>
                </a:solidFill>
                <a:cs typeface="Museo Sans 900"/>
              </a:rPr>
              <a:t>Les principes du code de conduite européen</a:t>
            </a:r>
          </a:p>
        </p:txBody>
      </p:sp>
      <p:sp>
        <p:nvSpPr>
          <p:cNvPr id="2" name="Shape 177">
            <a:extLst>
              <a:ext uri="{FF2B5EF4-FFF2-40B4-BE49-F238E27FC236}">
                <a16:creationId xmlns:a16="http://schemas.microsoft.com/office/drawing/2014/main" id="{93790C69-6333-9C91-B057-4DBDDF15D7EA}"/>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3" name="Shape 178">
            <a:extLst>
              <a:ext uri="{FF2B5EF4-FFF2-40B4-BE49-F238E27FC236}">
                <a16:creationId xmlns:a16="http://schemas.microsoft.com/office/drawing/2014/main" id="{C351EE23-FD78-9A55-0EA4-3DDC8D4B4735}"/>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sp>
        <p:nvSpPr>
          <p:cNvPr id="4" name="Espace réservé du numéro de diapositive 10">
            <a:extLst>
              <a:ext uri="{FF2B5EF4-FFF2-40B4-BE49-F238E27FC236}">
                <a16:creationId xmlns:a16="http://schemas.microsoft.com/office/drawing/2014/main" id="{14AA26B2-58A6-F356-1FAF-BE0AE1BE9313}"/>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197058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7631-6B38-15CA-960F-814AC9C818E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AE751C4A-19F4-8403-645B-2A35DC159596}"/>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A2E58B1E-490E-0999-E3EF-DDA11A92EE98}"/>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E67BBB43-763C-B73B-087E-EAC48DD6DBFC}"/>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7B4D7310-9D4A-07E9-70A9-88AA4A7F6936}"/>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hangingPunct="0"/>
            <a:r>
              <a:rPr lang="fr-FR" sz="4000" dirty="0">
                <a:solidFill>
                  <a:srgbClr val="D8232A"/>
                </a:solidFill>
                <a:sym typeface="Averta"/>
              </a:rPr>
              <a:t>Les deux dimensions de l’intégrité scientifique (IS)</a:t>
            </a:r>
            <a:endParaRPr lang="fr-FR" sz="4900" dirty="0">
              <a:solidFill>
                <a:srgbClr val="D8232A"/>
              </a:solidFill>
              <a:latin typeface="Averta"/>
              <a:ea typeface="Averta"/>
              <a:cs typeface="Averta"/>
              <a:sym typeface="Averta"/>
            </a:endParaRPr>
          </a:p>
        </p:txBody>
      </p:sp>
      <p:sp>
        <p:nvSpPr>
          <p:cNvPr id="2" name="Espace réservé du numéro de diapositive 10">
            <a:extLst>
              <a:ext uri="{FF2B5EF4-FFF2-40B4-BE49-F238E27FC236}">
                <a16:creationId xmlns:a16="http://schemas.microsoft.com/office/drawing/2014/main" id="{674160D4-32A4-93C2-0D8E-F75010A35093}"/>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17FFC8A7-1FE6-4A40-F7FF-70D07515FFCC}"/>
              </a:ext>
            </a:extLst>
          </p:cNvPr>
          <p:cNvSpPr/>
          <p:nvPr/>
        </p:nvSpPr>
        <p:spPr>
          <a:xfrm>
            <a:off x="843280" y="2007714"/>
            <a:ext cx="10777220" cy="707886"/>
          </a:xfrm>
          <a:prstGeom prst="rect">
            <a:avLst/>
          </a:prstGeom>
        </p:spPr>
        <p:txBody>
          <a:bodyPr wrap="square">
            <a:spAutoFit/>
          </a:bodyPr>
          <a:lstStyle/>
          <a:p>
            <a:pPr algn="ctr">
              <a:buClr>
                <a:srgbClr val="0099A9"/>
              </a:buClr>
            </a:pPr>
            <a:r>
              <a:rPr lang="fr-FR" sz="2000" dirty="0">
                <a:solidFill>
                  <a:srgbClr val="474747"/>
                </a:solidFill>
              </a:rPr>
              <a:t>L’intégrité scientifique renvoie aux bonnes pratiques qui doivent régir les activités de recherche pour en garantir le caractère honnête et rigoureux. </a:t>
            </a:r>
          </a:p>
        </p:txBody>
      </p:sp>
    </p:spTree>
    <p:extLst>
      <p:ext uri="{BB962C8B-B14F-4D97-AF65-F5344CB8AC3E}">
        <p14:creationId xmlns:p14="http://schemas.microsoft.com/office/powerpoint/2010/main" val="106076768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17E0D-E2EF-A407-0A93-FD2F5F4E1CD4}"/>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C932E9FF-D846-93D6-9217-27599C519926}"/>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F63EA4FF-A720-B37A-F4AC-7ACEBF179C35}"/>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E0C836ED-93E6-3057-7340-9EDFA28A9859}"/>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12A36072-E727-A713-C43E-3DA88275D111}"/>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hangingPunct="0"/>
            <a:r>
              <a:rPr lang="fr-FR" sz="4000" dirty="0">
                <a:solidFill>
                  <a:srgbClr val="D8232A"/>
                </a:solidFill>
                <a:sym typeface="Averta"/>
              </a:rPr>
              <a:t>Les deux dimensions de l’intégrité scientifique (IS)</a:t>
            </a:r>
            <a:endParaRPr lang="fr-FR" sz="4900" dirty="0">
              <a:solidFill>
                <a:srgbClr val="D8232A"/>
              </a:solidFill>
              <a:latin typeface="Averta"/>
              <a:ea typeface="Averta"/>
              <a:cs typeface="Averta"/>
              <a:sym typeface="Averta"/>
            </a:endParaRPr>
          </a:p>
        </p:txBody>
      </p:sp>
      <p:sp>
        <p:nvSpPr>
          <p:cNvPr id="2" name="Espace réservé du numéro de diapositive 10">
            <a:extLst>
              <a:ext uri="{FF2B5EF4-FFF2-40B4-BE49-F238E27FC236}">
                <a16:creationId xmlns:a16="http://schemas.microsoft.com/office/drawing/2014/main" id="{1230A61A-B5BE-4E0A-735D-1A2309AE1AFA}"/>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D862E92E-7A72-6BE3-EEA4-F5BDD9FD74E0}"/>
              </a:ext>
            </a:extLst>
          </p:cNvPr>
          <p:cNvSpPr/>
          <p:nvPr/>
        </p:nvSpPr>
        <p:spPr>
          <a:xfrm>
            <a:off x="843280" y="2007714"/>
            <a:ext cx="10777220" cy="707886"/>
          </a:xfrm>
          <a:prstGeom prst="rect">
            <a:avLst/>
          </a:prstGeom>
        </p:spPr>
        <p:txBody>
          <a:bodyPr wrap="square">
            <a:spAutoFit/>
          </a:bodyPr>
          <a:lstStyle/>
          <a:p>
            <a:pPr algn="ctr">
              <a:buClr>
                <a:srgbClr val="0099A9"/>
              </a:buClr>
            </a:pPr>
            <a:r>
              <a:rPr lang="fr-FR" sz="2000" dirty="0">
                <a:solidFill>
                  <a:srgbClr val="474747"/>
                </a:solidFill>
              </a:rPr>
              <a:t>L’intégrité scientifique renvoie aux bonnes pratiques qui doivent régir les activités de recherche pour en garantir le caractère honnête et rigoureux. </a:t>
            </a:r>
          </a:p>
        </p:txBody>
      </p:sp>
      <p:sp>
        <p:nvSpPr>
          <p:cNvPr id="6" name="Rectangle 5">
            <a:extLst>
              <a:ext uri="{FF2B5EF4-FFF2-40B4-BE49-F238E27FC236}">
                <a16:creationId xmlns:a16="http://schemas.microsoft.com/office/drawing/2014/main" id="{B48DBB93-D997-3479-0433-10898998A741}"/>
              </a:ext>
            </a:extLst>
          </p:cNvPr>
          <p:cNvSpPr/>
          <p:nvPr/>
        </p:nvSpPr>
        <p:spPr>
          <a:xfrm>
            <a:off x="1180703" y="3837308"/>
            <a:ext cx="4077097" cy="707886"/>
          </a:xfrm>
          <a:prstGeom prst="rect">
            <a:avLst/>
          </a:prstGeom>
          <a:ln>
            <a:solidFill>
              <a:schemeClr val="tx1"/>
            </a:solidFill>
          </a:ln>
        </p:spPr>
        <p:txBody>
          <a:bodyPr wrap="square">
            <a:spAutoFit/>
          </a:bodyPr>
          <a:lstStyle/>
          <a:p>
            <a:pPr algn="ctr">
              <a:buClr>
                <a:srgbClr val="0099A9"/>
              </a:buClr>
            </a:pPr>
            <a:r>
              <a:rPr lang="fr-FR" sz="2000" dirty="0">
                <a:solidFill>
                  <a:srgbClr val="474747"/>
                </a:solidFill>
              </a:rPr>
              <a:t>Fiabilité, rigueur et qualité des résultats de recherche</a:t>
            </a:r>
          </a:p>
        </p:txBody>
      </p:sp>
      <p:sp>
        <p:nvSpPr>
          <p:cNvPr id="9" name="Rectangle 8">
            <a:extLst>
              <a:ext uri="{FF2B5EF4-FFF2-40B4-BE49-F238E27FC236}">
                <a16:creationId xmlns:a16="http://schemas.microsoft.com/office/drawing/2014/main" id="{BEAF1110-48F4-5778-A66D-3B4EC37FC434}"/>
              </a:ext>
            </a:extLst>
          </p:cNvPr>
          <p:cNvSpPr/>
          <p:nvPr/>
        </p:nvSpPr>
        <p:spPr>
          <a:xfrm>
            <a:off x="7747002" y="3837308"/>
            <a:ext cx="3873498" cy="707886"/>
          </a:xfrm>
          <a:prstGeom prst="rect">
            <a:avLst/>
          </a:prstGeom>
          <a:ln>
            <a:solidFill>
              <a:schemeClr val="tx1"/>
            </a:solidFill>
          </a:ln>
        </p:spPr>
        <p:txBody>
          <a:bodyPr wrap="square">
            <a:spAutoFit/>
          </a:bodyPr>
          <a:lstStyle/>
          <a:p>
            <a:pPr algn="ctr">
              <a:buClr>
                <a:srgbClr val="0099A9"/>
              </a:buClr>
            </a:pPr>
            <a:r>
              <a:rPr lang="fr-FR" sz="2000" dirty="0">
                <a:solidFill>
                  <a:srgbClr val="474747"/>
                </a:solidFill>
              </a:rPr>
              <a:t>Bon fonctionnement des communautés scientifiques.</a:t>
            </a:r>
          </a:p>
        </p:txBody>
      </p:sp>
    </p:spTree>
    <p:extLst>
      <p:ext uri="{BB962C8B-B14F-4D97-AF65-F5344CB8AC3E}">
        <p14:creationId xmlns:p14="http://schemas.microsoft.com/office/powerpoint/2010/main" val="249421602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0A63-F71F-7A79-A217-B30380A6915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C36D91E8-07D5-AEC3-20CC-07FE88D071C0}"/>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3315594B-A6B4-D8B4-78A2-A06998EACEE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A292DCFA-92CB-235C-C907-64E7FA23A3AC}"/>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9EDB8DC2-0CF8-5D29-B702-BA540B55611B}"/>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hangingPunct="0"/>
            <a:r>
              <a:rPr lang="fr-FR" sz="4000" dirty="0">
                <a:solidFill>
                  <a:srgbClr val="D8232A"/>
                </a:solidFill>
                <a:sym typeface="Averta"/>
              </a:rPr>
              <a:t>Les deux dimensions de l’intégrité scientifique (IS)</a:t>
            </a:r>
            <a:endParaRPr lang="fr-FR" sz="4900" dirty="0">
              <a:solidFill>
                <a:srgbClr val="D8232A"/>
              </a:solidFill>
              <a:latin typeface="Averta"/>
              <a:ea typeface="Averta"/>
              <a:cs typeface="Averta"/>
              <a:sym typeface="Averta"/>
            </a:endParaRPr>
          </a:p>
        </p:txBody>
      </p:sp>
      <p:sp>
        <p:nvSpPr>
          <p:cNvPr id="2" name="Espace réservé du numéro de diapositive 10">
            <a:extLst>
              <a:ext uri="{FF2B5EF4-FFF2-40B4-BE49-F238E27FC236}">
                <a16:creationId xmlns:a16="http://schemas.microsoft.com/office/drawing/2014/main" id="{72483B8B-C3B6-5FDD-7F44-733598C4D098}"/>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3597FFFA-A7C1-B453-53E4-DEB81477AF67}"/>
              </a:ext>
            </a:extLst>
          </p:cNvPr>
          <p:cNvSpPr/>
          <p:nvPr/>
        </p:nvSpPr>
        <p:spPr>
          <a:xfrm>
            <a:off x="843280" y="2007714"/>
            <a:ext cx="10777220" cy="707886"/>
          </a:xfrm>
          <a:prstGeom prst="rect">
            <a:avLst/>
          </a:prstGeom>
        </p:spPr>
        <p:txBody>
          <a:bodyPr wrap="square">
            <a:spAutoFit/>
          </a:bodyPr>
          <a:lstStyle/>
          <a:p>
            <a:pPr algn="ctr">
              <a:buClr>
                <a:srgbClr val="0099A9"/>
              </a:buClr>
            </a:pPr>
            <a:r>
              <a:rPr lang="fr-FR" sz="2000" dirty="0">
                <a:solidFill>
                  <a:srgbClr val="474747"/>
                </a:solidFill>
              </a:rPr>
              <a:t>L’intégrité scientifique renvoie aux bonnes pratiques qui doivent régir les activités de recherche pour en garantir le caractère honnête et rigoureux. </a:t>
            </a:r>
          </a:p>
        </p:txBody>
      </p:sp>
      <p:sp>
        <p:nvSpPr>
          <p:cNvPr id="4" name="Rectangle 3">
            <a:extLst>
              <a:ext uri="{FF2B5EF4-FFF2-40B4-BE49-F238E27FC236}">
                <a16:creationId xmlns:a16="http://schemas.microsoft.com/office/drawing/2014/main" id="{25AB41FE-5B53-7DC7-8D65-71F6C88F5BBA}"/>
              </a:ext>
            </a:extLst>
          </p:cNvPr>
          <p:cNvSpPr/>
          <p:nvPr/>
        </p:nvSpPr>
        <p:spPr>
          <a:xfrm>
            <a:off x="1034255" y="6471117"/>
            <a:ext cx="10936287" cy="400110"/>
          </a:xfrm>
          <a:prstGeom prst="rect">
            <a:avLst/>
          </a:prstGeom>
        </p:spPr>
        <p:txBody>
          <a:bodyPr wrap="square">
            <a:spAutoFit/>
          </a:bodyPr>
          <a:lstStyle/>
          <a:p>
            <a:pPr>
              <a:buClr>
                <a:srgbClr val="0099A9"/>
              </a:buClr>
            </a:pPr>
            <a:r>
              <a:rPr lang="fr-FR" sz="2000" dirty="0">
                <a:solidFill>
                  <a:srgbClr val="474747"/>
                </a:solidFill>
              </a:rPr>
              <a:t>Relation de confiance entre le monde de la recherche et les autres composantes de la société.</a:t>
            </a:r>
          </a:p>
        </p:txBody>
      </p:sp>
      <p:sp>
        <p:nvSpPr>
          <p:cNvPr id="6" name="Rectangle 5">
            <a:extLst>
              <a:ext uri="{FF2B5EF4-FFF2-40B4-BE49-F238E27FC236}">
                <a16:creationId xmlns:a16="http://schemas.microsoft.com/office/drawing/2014/main" id="{C7F5029D-ACF4-974E-8C25-2F5323062774}"/>
              </a:ext>
            </a:extLst>
          </p:cNvPr>
          <p:cNvSpPr/>
          <p:nvPr/>
        </p:nvSpPr>
        <p:spPr>
          <a:xfrm>
            <a:off x="1180703" y="3837308"/>
            <a:ext cx="4077097" cy="707886"/>
          </a:xfrm>
          <a:prstGeom prst="rect">
            <a:avLst/>
          </a:prstGeom>
          <a:ln>
            <a:solidFill>
              <a:schemeClr val="tx1"/>
            </a:solidFill>
          </a:ln>
        </p:spPr>
        <p:txBody>
          <a:bodyPr wrap="square">
            <a:spAutoFit/>
          </a:bodyPr>
          <a:lstStyle/>
          <a:p>
            <a:pPr algn="ctr">
              <a:buClr>
                <a:srgbClr val="0099A9"/>
              </a:buClr>
            </a:pPr>
            <a:r>
              <a:rPr lang="fr-FR" sz="2000" dirty="0">
                <a:solidFill>
                  <a:srgbClr val="474747"/>
                </a:solidFill>
              </a:rPr>
              <a:t>Fiabilité, rigueur et qualité des résultats de recherche</a:t>
            </a:r>
          </a:p>
        </p:txBody>
      </p:sp>
      <p:sp>
        <p:nvSpPr>
          <p:cNvPr id="9" name="Rectangle 8">
            <a:extLst>
              <a:ext uri="{FF2B5EF4-FFF2-40B4-BE49-F238E27FC236}">
                <a16:creationId xmlns:a16="http://schemas.microsoft.com/office/drawing/2014/main" id="{6B34C239-D38A-9E97-4C36-01D655FEC387}"/>
              </a:ext>
            </a:extLst>
          </p:cNvPr>
          <p:cNvSpPr/>
          <p:nvPr/>
        </p:nvSpPr>
        <p:spPr>
          <a:xfrm>
            <a:off x="7747002" y="3837308"/>
            <a:ext cx="3873498" cy="707886"/>
          </a:xfrm>
          <a:prstGeom prst="rect">
            <a:avLst/>
          </a:prstGeom>
          <a:ln>
            <a:solidFill>
              <a:schemeClr val="tx1"/>
            </a:solidFill>
          </a:ln>
        </p:spPr>
        <p:txBody>
          <a:bodyPr wrap="square">
            <a:spAutoFit/>
          </a:bodyPr>
          <a:lstStyle/>
          <a:p>
            <a:pPr algn="ctr">
              <a:buClr>
                <a:srgbClr val="0099A9"/>
              </a:buClr>
            </a:pPr>
            <a:r>
              <a:rPr lang="fr-FR" sz="2000" dirty="0">
                <a:solidFill>
                  <a:srgbClr val="474747"/>
                </a:solidFill>
              </a:rPr>
              <a:t>Bon fonctionnement des communautés scientifiques.</a:t>
            </a:r>
          </a:p>
        </p:txBody>
      </p:sp>
      <p:sp>
        <p:nvSpPr>
          <p:cNvPr id="11" name="Flèche : bas 10">
            <a:extLst>
              <a:ext uri="{FF2B5EF4-FFF2-40B4-BE49-F238E27FC236}">
                <a16:creationId xmlns:a16="http://schemas.microsoft.com/office/drawing/2014/main" id="{1DA8C032-E651-1180-862C-9D92453C7B45}"/>
              </a:ext>
            </a:extLst>
          </p:cNvPr>
          <p:cNvSpPr/>
          <p:nvPr/>
        </p:nvSpPr>
        <p:spPr>
          <a:xfrm>
            <a:off x="5746539" y="3282483"/>
            <a:ext cx="1568662" cy="2912092"/>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8704756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1F405-0139-80B8-8EA1-ED8EDF294EE2}"/>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E41BFBEB-65CD-28B3-2A22-6CCBB3BAB019}"/>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6EC654F6-1DDE-D057-9F68-717A2CD60058}"/>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16658B27-BB26-7929-1D13-E0BA9648F1FC}"/>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876042F7-BE6F-2A64-67D5-94BA63BBF090}"/>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Qu’est-ce qu’un manquement à l’intégrité scientifique ? </a:t>
            </a:r>
          </a:p>
        </p:txBody>
      </p:sp>
      <p:sp>
        <p:nvSpPr>
          <p:cNvPr id="2" name="Espace réservé du numéro de diapositive 10">
            <a:extLst>
              <a:ext uri="{FF2B5EF4-FFF2-40B4-BE49-F238E27FC236}">
                <a16:creationId xmlns:a16="http://schemas.microsoft.com/office/drawing/2014/main" id="{54A47E83-3625-C16B-FCB6-7163D9A2E2E6}"/>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562ACD33-E2CB-77C5-1930-C0FABE4C424D}"/>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Toute pratique qui nuit à la fiabilité des résultats et au bon fonctionnement des communautés de recherche</a:t>
            </a:r>
          </a:p>
        </p:txBody>
      </p:sp>
    </p:spTree>
    <p:extLst>
      <p:ext uri="{BB962C8B-B14F-4D97-AF65-F5344CB8AC3E}">
        <p14:creationId xmlns:p14="http://schemas.microsoft.com/office/powerpoint/2010/main" val="32414650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673F4-BE74-F69E-8995-85631DB74AF2}"/>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8A74F60B-A883-5390-E540-51E01F2068A0}"/>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B9677E2B-3A36-7F2E-0334-4C32C442D707}"/>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5917C8D0-8F08-CA8E-45C8-355A3E95B830}"/>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6DA8E4F1-9098-E390-C047-36BEC2F816C4}"/>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Qu’est-ce qu’un manquement à l’intégrité scientifique ? </a:t>
            </a:r>
          </a:p>
        </p:txBody>
      </p:sp>
      <p:sp>
        <p:nvSpPr>
          <p:cNvPr id="2" name="Espace réservé du numéro de diapositive 10">
            <a:extLst>
              <a:ext uri="{FF2B5EF4-FFF2-40B4-BE49-F238E27FC236}">
                <a16:creationId xmlns:a16="http://schemas.microsoft.com/office/drawing/2014/main" id="{307A2FB1-7607-F008-9580-C20780B4A025}"/>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DE82FB4D-2468-738C-A4D2-750CD1C900D2}"/>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Toute pratique qui nuit à la fiabilité des résultats et au bon fonctionnement des communautés de recherche</a:t>
            </a:r>
          </a:p>
        </p:txBody>
      </p:sp>
      <p:sp>
        <p:nvSpPr>
          <p:cNvPr id="4" name="Rectangle 3">
            <a:extLst>
              <a:ext uri="{FF2B5EF4-FFF2-40B4-BE49-F238E27FC236}">
                <a16:creationId xmlns:a16="http://schemas.microsoft.com/office/drawing/2014/main" id="{563AD03C-5921-11BE-0BAD-ACE745BE1EE0}"/>
              </a:ext>
            </a:extLst>
          </p:cNvPr>
          <p:cNvSpPr/>
          <p:nvPr/>
        </p:nvSpPr>
        <p:spPr>
          <a:xfrm>
            <a:off x="226269" y="4174817"/>
            <a:ext cx="3863614" cy="3262432"/>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Mise en œuvre du projet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Défaut d’obtention des autorisations (CPP, consentement participants) </a:t>
            </a:r>
          </a:p>
          <a:p>
            <a:pPr marL="342900" indent="-342900">
              <a:buClr>
                <a:srgbClr val="0099A9"/>
              </a:buClr>
              <a:buFontTx/>
              <a:buChar char="-"/>
            </a:pPr>
            <a:r>
              <a:rPr lang="fr-FR" sz="1800" dirty="0">
                <a:solidFill>
                  <a:srgbClr val="474747"/>
                </a:solidFill>
              </a:rPr>
              <a:t>Non-respect des protocoles autorisés </a:t>
            </a:r>
          </a:p>
          <a:p>
            <a:pPr marL="342900" indent="-342900">
              <a:buClr>
                <a:srgbClr val="0099A9"/>
              </a:buClr>
              <a:buFontTx/>
              <a:buChar char="-"/>
            </a:pPr>
            <a:r>
              <a:rPr lang="fr-FR" sz="1800" dirty="0">
                <a:solidFill>
                  <a:srgbClr val="474747"/>
                </a:solidFill>
              </a:rPr>
              <a:t>Utilisation abusive de fonds de recherche.</a:t>
            </a:r>
          </a:p>
          <a:p>
            <a:pPr marL="342900" indent="-342900">
              <a:buClr>
                <a:srgbClr val="0099A9"/>
              </a:buClr>
              <a:buFontTx/>
              <a:buChar char="-"/>
            </a:pPr>
            <a:endParaRPr lang="fr-FR" sz="2000" dirty="0">
              <a:solidFill>
                <a:srgbClr val="474747"/>
              </a:solidFill>
            </a:endParaRPr>
          </a:p>
          <a:p>
            <a:pPr>
              <a:buClr>
                <a:srgbClr val="0099A9"/>
              </a:buClr>
            </a:pPr>
            <a:endParaRPr lang="fr-FR" sz="2000" dirty="0">
              <a:solidFill>
                <a:srgbClr val="474747"/>
              </a:solidFill>
            </a:endParaRPr>
          </a:p>
        </p:txBody>
      </p:sp>
      <p:sp>
        <p:nvSpPr>
          <p:cNvPr id="7" name="Flèche : bas 6">
            <a:extLst>
              <a:ext uri="{FF2B5EF4-FFF2-40B4-BE49-F238E27FC236}">
                <a16:creationId xmlns:a16="http://schemas.microsoft.com/office/drawing/2014/main" id="{8ABA052C-8511-5212-0F9E-C50E305E1748}"/>
              </a:ext>
            </a:extLst>
          </p:cNvPr>
          <p:cNvSpPr/>
          <p:nvPr/>
        </p:nvSpPr>
        <p:spPr>
          <a:xfrm>
            <a:off x="12298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45271760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75B11-8706-8816-B147-7CCE64F149D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BEAD493B-71C8-ECE7-FCF3-E2DD9375E7C6}"/>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534D8A8D-3324-CC37-D4B1-8A233EED80F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9B6BB48F-B1DF-6BC4-A797-64E04EC5AEA7}"/>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5925F217-7045-D8BF-2B48-D153BFF98DB7}"/>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Qu’est-ce qu’un manquement à l’intégrité scientifique ? </a:t>
            </a:r>
          </a:p>
        </p:txBody>
      </p:sp>
      <p:sp>
        <p:nvSpPr>
          <p:cNvPr id="2" name="Espace réservé du numéro de diapositive 10">
            <a:extLst>
              <a:ext uri="{FF2B5EF4-FFF2-40B4-BE49-F238E27FC236}">
                <a16:creationId xmlns:a16="http://schemas.microsoft.com/office/drawing/2014/main" id="{D1C7D67E-0CC4-CE82-5F29-F71A0BF1EFFA}"/>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EB8519C4-BE0B-2D12-93E0-7902B777CF31}"/>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Toute pratique qui nuit à la fiabilité des résultats et au bon fonctionnement des communautés de recherche</a:t>
            </a:r>
          </a:p>
        </p:txBody>
      </p:sp>
      <p:sp>
        <p:nvSpPr>
          <p:cNvPr id="4" name="Rectangle 3">
            <a:extLst>
              <a:ext uri="{FF2B5EF4-FFF2-40B4-BE49-F238E27FC236}">
                <a16:creationId xmlns:a16="http://schemas.microsoft.com/office/drawing/2014/main" id="{109D6535-4D77-6AE3-99CA-4B953DAC3E01}"/>
              </a:ext>
            </a:extLst>
          </p:cNvPr>
          <p:cNvSpPr/>
          <p:nvPr/>
        </p:nvSpPr>
        <p:spPr>
          <a:xfrm>
            <a:off x="226269" y="4174817"/>
            <a:ext cx="3863614" cy="3262432"/>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Mise en œuvre du projet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Défaut d’obtention des autorisations (CPP, consentement participants) </a:t>
            </a:r>
          </a:p>
          <a:p>
            <a:pPr marL="342900" indent="-342900">
              <a:buClr>
                <a:srgbClr val="0099A9"/>
              </a:buClr>
              <a:buFontTx/>
              <a:buChar char="-"/>
            </a:pPr>
            <a:r>
              <a:rPr lang="fr-FR" sz="1800" dirty="0">
                <a:solidFill>
                  <a:srgbClr val="474747"/>
                </a:solidFill>
              </a:rPr>
              <a:t>Non-respect des protocoles autorisés </a:t>
            </a:r>
          </a:p>
          <a:p>
            <a:pPr marL="342900" indent="-342900">
              <a:buClr>
                <a:srgbClr val="0099A9"/>
              </a:buClr>
              <a:buFontTx/>
              <a:buChar char="-"/>
            </a:pPr>
            <a:r>
              <a:rPr lang="fr-FR" sz="1800" dirty="0">
                <a:solidFill>
                  <a:srgbClr val="474747"/>
                </a:solidFill>
              </a:rPr>
              <a:t>Utilisation abusive de fonds de recherche.</a:t>
            </a:r>
          </a:p>
          <a:p>
            <a:pPr marL="342900" indent="-342900">
              <a:buClr>
                <a:srgbClr val="0099A9"/>
              </a:buClr>
              <a:buFontTx/>
              <a:buChar char="-"/>
            </a:pPr>
            <a:endParaRPr lang="fr-FR" sz="2000" dirty="0">
              <a:solidFill>
                <a:srgbClr val="474747"/>
              </a:solidFill>
            </a:endParaRPr>
          </a:p>
          <a:p>
            <a:pPr>
              <a:buClr>
                <a:srgbClr val="0099A9"/>
              </a:buClr>
            </a:pPr>
            <a:endParaRPr lang="fr-FR" sz="2000" dirty="0">
              <a:solidFill>
                <a:srgbClr val="474747"/>
              </a:solidFill>
            </a:endParaRPr>
          </a:p>
        </p:txBody>
      </p:sp>
      <p:sp>
        <p:nvSpPr>
          <p:cNvPr id="7" name="Flèche : bas 6">
            <a:extLst>
              <a:ext uri="{FF2B5EF4-FFF2-40B4-BE49-F238E27FC236}">
                <a16:creationId xmlns:a16="http://schemas.microsoft.com/office/drawing/2014/main" id="{7980F2E8-9D2B-4BAB-0BDB-2114FB5C4273}"/>
              </a:ext>
            </a:extLst>
          </p:cNvPr>
          <p:cNvSpPr/>
          <p:nvPr/>
        </p:nvSpPr>
        <p:spPr>
          <a:xfrm>
            <a:off x="12298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a:extLst>
              <a:ext uri="{FF2B5EF4-FFF2-40B4-BE49-F238E27FC236}">
                <a16:creationId xmlns:a16="http://schemas.microsoft.com/office/drawing/2014/main" id="{F29A0044-25A1-8A7D-3077-4AB07E598B4A}"/>
              </a:ext>
            </a:extLst>
          </p:cNvPr>
          <p:cNvSpPr/>
          <p:nvPr/>
        </p:nvSpPr>
        <p:spPr>
          <a:xfrm>
            <a:off x="4463214" y="4201403"/>
            <a:ext cx="3204369" cy="3231654"/>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Pratiques en matière de données :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Falsification/fabrication </a:t>
            </a:r>
          </a:p>
          <a:p>
            <a:pPr marL="342900" indent="-342900">
              <a:buClr>
                <a:srgbClr val="0099A9"/>
              </a:buClr>
              <a:buFontTx/>
              <a:buChar char="-"/>
            </a:pPr>
            <a:r>
              <a:rPr lang="fr-FR" sz="1800" dirty="0">
                <a:solidFill>
                  <a:srgbClr val="474747"/>
                </a:solidFill>
              </a:rPr>
              <a:t>Gestion délibérément déficiente </a:t>
            </a:r>
          </a:p>
          <a:p>
            <a:pPr marL="342900" indent="-342900">
              <a:buClr>
                <a:srgbClr val="0099A9"/>
              </a:buClr>
              <a:buFontTx/>
              <a:buChar char="-"/>
            </a:pPr>
            <a:r>
              <a:rPr lang="fr-FR" sz="1800" dirty="0">
                <a:solidFill>
                  <a:srgbClr val="474747"/>
                </a:solidFill>
              </a:rPr>
              <a:t>Rétention, omission ou sélection non justifiée scientifiquement </a:t>
            </a:r>
          </a:p>
          <a:p>
            <a:pPr marL="342900" indent="-342900">
              <a:buClr>
                <a:srgbClr val="0099A9"/>
              </a:buClr>
              <a:buFontTx/>
              <a:buChar char="-"/>
            </a:pPr>
            <a:r>
              <a:rPr lang="fr-FR" sz="1800" dirty="0">
                <a:solidFill>
                  <a:srgbClr val="474747"/>
                </a:solidFill>
              </a:rPr>
              <a:t>Traitements statistiques problématiques</a:t>
            </a:r>
          </a:p>
        </p:txBody>
      </p:sp>
      <p:sp>
        <p:nvSpPr>
          <p:cNvPr id="13" name="Flèche : bas 12">
            <a:extLst>
              <a:ext uri="{FF2B5EF4-FFF2-40B4-BE49-F238E27FC236}">
                <a16:creationId xmlns:a16="http://schemas.microsoft.com/office/drawing/2014/main" id="{800C0FED-5475-030C-A93D-A54E5F620CCC}"/>
              </a:ext>
            </a:extLst>
          </p:cNvPr>
          <p:cNvSpPr/>
          <p:nvPr/>
        </p:nvSpPr>
        <p:spPr>
          <a:xfrm>
            <a:off x="5732024" y="3329051"/>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68920777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83054-EFA1-3D87-7225-F132BF9BAFCA}"/>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EE1097EC-4FEF-E21F-31F2-E7082BDCEB6E}"/>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A6899953-66B1-F88A-0B69-B8E848DD3D46}"/>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E35AD5B5-4FDF-4056-51D4-7AE07E1C070E}"/>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1BA72C4A-DBCB-657C-D005-D5D7C9BF267F}"/>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Qu’est-ce qu’un manquement à l’intégrité scientifique ? </a:t>
            </a:r>
          </a:p>
        </p:txBody>
      </p:sp>
      <p:sp>
        <p:nvSpPr>
          <p:cNvPr id="2" name="Espace réservé du numéro de diapositive 10">
            <a:extLst>
              <a:ext uri="{FF2B5EF4-FFF2-40B4-BE49-F238E27FC236}">
                <a16:creationId xmlns:a16="http://schemas.microsoft.com/office/drawing/2014/main" id="{7269B09E-47D1-6F5A-9324-CACBF53D4B7B}"/>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7EDEF5FA-C2CE-775E-371E-7A055C5F43C4}"/>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Toute pratique qui nuit à la fiabilité des résultats et au bon fonctionnement des communautés de recherche</a:t>
            </a:r>
          </a:p>
        </p:txBody>
      </p:sp>
      <p:sp>
        <p:nvSpPr>
          <p:cNvPr id="4" name="Rectangle 3">
            <a:extLst>
              <a:ext uri="{FF2B5EF4-FFF2-40B4-BE49-F238E27FC236}">
                <a16:creationId xmlns:a16="http://schemas.microsoft.com/office/drawing/2014/main" id="{1974909D-BFCF-714B-2247-9F39BF230EE1}"/>
              </a:ext>
            </a:extLst>
          </p:cNvPr>
          <p:cNvSpPr/>
          <p:nvPr/>
        </p:nvSpPr>
        <p:spPr>
          <a:xfrm>
            <a:off x="226269" y="4174817"/>
            <a:ext cx="3863614" cy="3262432"/>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Mise en œuvre du projet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Défaut d’obtention des autorisations (CPP, consentement participants) </a:t>
            </a:r>
          </a:p>
          <a:p>
            <a:pPr marL="342900" indent="-342900">
              <a:buClr>
                <a:srgbClr val="0099A9"/>
              </a:buClr>
              <a:buFontTx/>
              <a:buChar char="-"/>
            </a:pPr>
            <a:r>
              <a:rPr lang="fr-FR" sz="1800" dirty="0">
                <a:solidFill>
                  <a:srgbClr val="474747"/>
                </a:solidFill>
              </a:rPr>
              <a:t>Non-respect des protocoles autorisés </a:t>
            </a:r>
          </a:p>
          <a:p>
            <a:pPr marL="342900" indent="-342900">
              <a:buClr>
                <a:srgbClr val="0099A9"/>
              </a:buClr>
              <a:buFontTx/>
              <a:buChar char="-"/>
            </a:pPr>
            <a:r>
              <a:rPr lang="fr-FR" sz="1800" dirty="0">
                <a:solidFill>
                  <a:srgbClr val="474747"/>
                </a:solidFill>
              </a:rPr>
              <a:t>Utilisation abusive de fonds de recherche.</a:t>
            </a:r>
          </a:p>
          <a:p>
            <a:pPr marL="342900" indent="-342900">
              <a:buClr>
                <a:srgbClr val="0099A9"/>
              </a:buClr>
              <a:buFontTx/>
              <a:buChar char="-"/>
            </a:pPr>
            <a:endParaRPr lang="fr-FR" sz="2000" dirty="0">
              <a:solidFill>
                <a:srgbClr val="474747"/>
              </a:solidFill>
            </a:endParaRPr>
          </a:p>
          <a:p>
            <a:pPr>
              <a:buClr>
                <a:srgbClr val="0099A9"/>
              </a:buClr>
            </a:pPr>
            <a:endParaRPr lang="fr-FR" sz="2000" dirty="0">
              <a:solidFill>
                <a:srgbClr val="474747"/>
              </a:solidFill>
            </a:endParaRPr>
          </a:p>
        </p:txBody>
      </p:sp>
      <p:sp>
        <p:nvSpPr>
          <p:cNvPr id="7" name="Flèche : bas 6">
            <a:extLst>
              <a:ext uri="{FF2B5EF4-FFF2-40B4-BE49-F238E27FC236}">
                <a16:creationId xmlns:a16="http://schemas.microsoft.com/office/drawing/2014/main" id="{BB9CD96B-690E-0D5B-6F59-085883418901}"/>
              </a:ext>
            </a:extLst>
          </p:cNvPr>
          <p:cNvSpPr/>
          <p:nvPr/>
        </p:nvSpPr>
        <p:spPr>
          <a:xfrm>
            <a:off x="12298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a:extLst>
              <a:ext uri="{FF2B5EF4-FFF2-40B4-BE49-F238E27FC236}">
                <a16:creationId xmlns:a16="http://schemas.microsoft.com/office/drawing/2014/main" id="{57630848-6F0C-76D1-D5C1-40B2FDFCA9DD}"/>
              </a:ext>
            </a:extLst>
          </p:cNvPr>
          <p:cNvSpPr/>
          <p:nvPr/>
        </p:nvSpPr>
        <p:spPr>
          <a:xfrm>
            <a:off x="4463214" y="4201403"/>
            <a:ext cx="3204369" cy="3231654"/>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Pratiques en matière de données :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Falsification/fabrication </a:t>
            </a:r>
          </a:p>
          <a:p>
            <a:pPr marL="342900" indent="-342900">
              <a:buClr>
                <a:srgbClr val="0099A9"/>
              </a:buClr>
              <a:buFontTx/>
              <a:buChar char="-"/>
            </a:pPr>
            <a:r>
              <a:rPr lang="fr-FR" sz="1800" dirty="0">
                <a:solidFill>
                  <a:srgbClr val="474747"/>
                </a:solidFill>
              </a:rPr>
              <a:t>Gestion délibérément déficiente </a:t>
            </a:r>
          </a:p>
          <a:p>
            <a:pPr marL="342900" indent="-342900">
              <a:buClr>
                <a:srgbClr val="0099A9"/>
              </a:buClr>
              <a:buFontTx/>
              <a:buChar char="-"/>
            </a:pPr>
            <a:r>
              <a:rPr lang="fr-FR" sz="1800" dirty="0">
                <a:solidFill>
                  <a:srgbClr val="474747"/>
                </a:solidFill>
              </a:rPr>
              <a:t>Rétention, omission ou sélection non justifiée scientifiquement </a:t>
            </a:r>
          </a:p>
          <a:p>
            <a:pPr marL="342900" indent="-342900">
              <a:buClr>
                <a:srgbClr val="0099A9"/>
              </a:buClr>
              <a:buFontTx/>
              <a:buChar char="-"/>
            </a:pPr>
            <a:r>
              <a:rPr lang="fr-FR" sz="1800" dirty="0">
                <a:solidFill>
                  <a:srgbClr val="474747"/>
                </a:solidFill>
              </a:rPr>
              <a:t>Traitements statistiques problématiques</a:t>
            </a:r>
          </a:p>
        </p:txBody>
      </p:sp>
      <p:sp>
        <p:nvSpPr>
          <p:cNvPr id="11" name="Rectangle 10">
            <a:extLst>
              <a:ext uri="{FF2B5EF4-FFF2-40B4-BE49-F238E27FC236}">
                <a16:creationId xmlns:a16="http://schemas.microsoft.com/office/drawing/2014/main" id="{AAB52272-9BE1-E458-4609-6D1C08F19304}"/>
              </a:ext>
            </a:extLst>
          </p:cNvPr>
          <p:cNvSpPr/>
          <p:nvPr/>
        </p:nvSpPr>
        <p:spPr>
          <a:xfrm>
            <a:off x="8040914" y="4187580"/>
            <a:ext cx="4737617" cy="4093428"/>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Pratiques en matière de publication, communication, </a:t>
            </a:r>
            <a:r>
              <a:rPr lang="fr-FR" sz="2000" b="1" dirty="0" err="1">
                <a:solidFill>
                  <a:srgbClr val="474747"/>
                </a:solidFill>
              </a:rPr>
              <a:t>autorat</a:t>
            </a:r>
            <a:r>
              <a:rPr lang="fr-FR" sz="2000" b="1" dirty="0">
                <a:solidFill>
                  <a:srgbClr val="474747"/>
                </a:solidFill>
              </a:rPr>
              <a:t> et interaction avec les pairs :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Plagiat </a:t>
            </a:r>
          </a:p>
          <a:p>
            <a:pPr marL="342900" indent="-342900">
              <a:buClr>
                <a:srgbClr val="0099A9"/>
              </a:buClr>
              <a:buFontTx/>
              <a:buChar char="-"/>
            </a:pPr>
            <a:r>
              <a:rPr lang="fr-FR" sz="1800" dirty="0">
                <a:solidFill>
                  <a:srgbClr val="474747"/>
                </a:solidFill>
              </a:rPr>
              <a:t>Signatures abusives ou absence de reconnaissance</a:t>
            </a:r>
          </a:p>
          <a:p>
            <a:pPr marL="342900" indent="-342900">
              <a:buClr>
                <a:srgbClr val="0099A9"/>
              </a:buClr>
              <a:buFontTx/>
              <a:buChar char="-"/>
            </a:pPr>
            <a:r>
              <a:rPr lang="fr-FR" sz="1800" dirty="0">
                <a:solidFill>
                  <a:srgbClr val="474747"/>
                </a:solidFill>
              </a:rPr>
              <a:t>Non-conformité aux exigences d'usage de l’IA</a:t>
            </a:r>
          </a:p>
          <a:p>
            <a:pPr marL="342900" indent="-342900">
              <a:buClr>
                <a:srgbClr val="0099A9"/>
              </a:buClr>
              <a:buFontTx/>
              <a:buChar char="-"/>
            </a:pPr>
            <a:r>
              <a:rPr lang="fr-FR" sz="1800" dirty="0">
                <a:solidFill>
                  <a:srgbClr val="474747"/>
                </a:solidFill>
              </a:rPr>
              <a:t>Défaut d'impartialité ou de transparence (e.g., </a:t>
            </a:r>
            <a:r>
              <a:rPr lang="fr-FR" sz="1800" dirty="0" err="1">
                <a:solidFill>
                  <a:srgbClr val="474747"/>
                </a:solidFill>
              </a:rPr>
              <a:t>peer-review</a:t>
            </a:r>
            <a:r>
              <a:rPr lang="fr-FR" sz="1800" dirty="0">
                <a:solidFill>
                  <a:srgbClr val="474747"/>
                </a:solidFill>
              </a:rPr>
              <a:t> biaisé; empêchement indu d’un pair)</a:t>
            </a:r>
          </a:p>
          <a:p>
            <a:pPr marL="342900" indent="-342900">
              <a:buClr>
                <a:srgbClr val="0099A9"/>
              </a:buClr>
              <a:buFontTx/>
              <a:buChar char="-"/>
            </a:pPr>
            <a:r>
              <a:rPr lang="fr-FR" sz="1800" dirty="0">
                <a:solidFill>
                  <a:srgbClr val="474747"/>
                </a:solidFill>
              </a:rPr>
              <a:t>Non-déclaration de liens/conflits d'intérêts</a:t>
            </a:r>
          </a:p>
        </p:txBody>
      </p:sp>
      <p:sp>
        <p:nvSpPr>
          <p:cNvPr id="13" name="Flèche : bas 12">
            <a:extLst>
              <a:ext uri="{FF2B5EF4-FFF2-40B4-BE49-F238E27FC236}">
                <a16:creationId xmlns:a16="http://schemas.microsoft.com/office/drawing/2014/main" id="{647EAA2D-4DD4-E13E-A0B7-536D39316159}"/>
              </a:ext>
            </a:extLst>
          </p:cNvPr>
          <p:cNvSpPr/>
          <p:nvPr/>
        </p:nvSpPr>
        <p:spPr>
          <a:xfrm>
            <a:off x="5732024" y="3329051"/>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Flèche : bas 13">
            <a:extLst>
              <a:ext uri="{FF2B5EF4-FFF2-40B4-BE49-F238E27FC236}">
                <a16:creationId xmlns:a16="http://schemas.microsoft.com/office/drawing/2014/main" id="{39EDE0AA-4FFC-8915-8F58-473201C487F0}"/>
              </a:ext>
            </a:extLst>
          </p:cNvPr>
          <p:cNvSpPr/>
          <p:nvPr/>
        </p:nvSpPr>
        <p:spPr>
          <a:xfrm>
            <a:off x="102341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34821030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DACD-412E-CCD4-2C3C-137E2B0A5349}"/>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B661CD0E-8C26-3AA9-EAE6-4DC42A7123BE}"/>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0CC05988-805A-628D-94D5-B20D21BF2761}"/>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2254160C-0036-E6D7-EC12-F177AE7878D0}"/>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980A68C4-DF42-7375-D95B-DF19EBD93917}"/>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Qu’est-ce qu’un manquement à l’intégrité scientifique ? </a:t>
            </a:r>
          </a:p>
        </p:txBody>
      </p:sp>
      <p:sp>
        <p:nvSpPr>
          <p:cNvPr id="2" name="Espace réservé du numéro de diapositive 10">
            <a:extLst>
              <a:ext uri="{FF2B5EF4-FFF2-40B4-BE49-F238E27FC236}">
                <a16:creationId xmlns:a16="http://schemas.microsoft.com/office/drawing/2014/main" id="{FFF3AD65-D7BA-F1DE-849B-8594C43FCF1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C13B506A-A62B-C25A-BC3B-3B3A9FA73077}"/>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Toute pratique qui nuit à la fiabilité des résultats et au bon fonctionnement des communautés de recherche</a:t>
            </a:r>
          </a:p>
        </p:txBody>
      </p:sp>
      <p:sp>
        <p:nvSpPr>
          <p:cNvPr id="4" name="Rectangle 3">
            <a:extLst>
              <a:ext uri="{FF2B5EF4-FFF2-40B4-BE49-F238E27FC236}">
                <a16:creationId xmlns:a16="http://schemas.microsoft.com/office/drawing/2014/main" id="{8FA102B6-820D-135D-E8EE-EBFB92B6DD7E}"/>
              </a:ext>
            </a:extLst>
          </p:cNvPr>
          <p:cNvSpPr/>
          <p:nvPr/>
        </p:nvSpPr>
        <p:spPr>
          <a:xfrm>
            <a:off x="226269" y="4174817"/>
            <a:ext cx="3863614" cy="3262432"/>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Mise en œuvre du projet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Défaut d’obtention des autorisations (CPP, consentement participants) </a:t>
            </a:r>
          </a:p>
          <a:p>
            <a:pPr marL="342900" indent="-342900">
              <a:buClr>
                <a:srgbClr val="0099A9"/>
              </a:buClr>
              <a:buFontTx/>
              <a:buChar char="-"/>
            </a:pPr>
            <a:r>
              <a:rPr lang="fr-FR" sz="1800" dirty="0">
                <a:solidFill>
                  <a:srgbClr val="474747"/>
                </a:solidFill>
              </a:rPr>
              <a:t>Non-respect des protocoles autorisés </a:t>
            </a:r>
          </a:p>
          <a:p>
            <a:pPr marL="342900" indent="-342900">
              <a:buClr>
                <a:srgbClr val="0099A9"/>
              </a:buClr>
              <a:buFontTx/>
              <a:buChar char="-"/>
            </a:pPr>
            <a:r>
              <a:rPr lang="fr-FR" sz="1800" dirty="0">
                <a:solidFill>
                  <a:srgbClr val="474747"/>
                </a:solidFill>
              </a:rPr>
              <a:t>Utilisation abusive de fonds de recherche.</a:t>
            </a:r>
          </a:p>
          <a:p>
            <a:pPr marL="342900" indent="-342900">
              <a:buClr>
                <a:srgbClr val="0099A9"/>
              </a:buClr>
              <a:buFontTx/>
              <a:buChar char="-"/>
            </a:pPr>
            <a:endParaRPr lang="fr-FR" sz="2000" dirty="0">
              <a:solidFill>
                <a:srgbClr val="474747"/>
              </a:solidFill>
            </a:endParaRPr>
          </a:p>
          <a:p>
            <a:pPr>
              <a:buClr>
                <a:srgbClr val="0099A9"/>
              </a:buClr>
            </a:pPr>
            <a:endParaRPr lang="fr-FR" sz="2000" dirty="0">
              <a:solidFill>
                <a:srgbClr val="474747"/>
              </a:solidFill>
            </a:endParaRPr>
          </a:p>
        </p:txBody>
      </p:sp>
      <p:sp>
        <p:nvSpPr>
          <p:cNvPr id="7" name="Flèche : bas 6">
            <a:extLst>
              <a:ext uri="{FF2B5EF4-FFF2-40B4-BE49-F238E27FC236}">
                <a16:creationId xmlns:a16="http://schemas.microsoft.com/office/drawing/2014/main" id="{421A0E93-2250-D17F-9371-693EF353ACEA}"/>
              </a:ext>
            </a:extLst>
          </p:cNvPr>
          <p:cNvSpPr/>
          <p:nvPr/>
        </p:nvSpPr>
        <p:spPr>
          <a:xfrm>
            <a:off x="12298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a:extLst>
              <a:ext uri="{FF2B5EF4-FFF2-40B4-BE49-F238E27FC236}">
                <a16:creationId xmlns:a16="http://schemas.microsoft.com/office/drawing/2014/main" id="{D7367D3D-FBD2-F96B-1F81-3BD27171FCCB}"/>
              </a:ext>
            </a:extLst>
          </p:cNvPr>
          <p:cNvSpPr/>
          <p:nvPr/>
        </p:nvSpPr>
        <p:spPr>
          <a:xfrm>
            <a:off x="4463214" y="4201403"/>
            <a:ext cx="3204369" cy="3231654"/>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Pratiques en matière de données :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Falsification/fabrication </a:t>
            </a:r>
          </a:p>
          <a:p>
            <a:pPr marL="342900" indent="-342900">
              <a:buClr>
                <a:srgbClr val="0099A9"/>
              </a:buClr>
              <a:buFontTx/>
              <a:buChar char="-"/>
            </a:pPr>
            <a:r>
              <a:rPr lang="fr-FR" sz="1800" dirty="0">
                <a:solidFill>
                  <a:srgbClr val="474747"/>
                </a:solidFill>
              </a:rPr>
              <a:t>Gestion délibérément déficiente </a:t>
            </a:r>
          </a:p>
          <a:p>
            <a:pPr marL="342900" indent="-342900">
              <a:buClr>
                <a:srgbClr val="0099A9"/>
              </a:buClr>
              <a:buFontTx/>
              <a:buChar char="-"/>
            </a:pPr>
            <a:r>
              <a:rPr lang="fr-FR" sz="1800" dirty="0">
                <a:solidFill>
                  <a:srgbClr val="474747"/>
                </a:solidFill>
              </a:rPr>
              <a:t>Rétention, omission ou sélection non justifiée scientifiquement </a:t>
            </a:r>
          </a:p>
          <a:p>
            <a:pPr marL="342900" indent="-342900">
              <a:buClr>
                <a:srgbClr val="0099A9"/>
              </a:buClr>
              <a:buFontTx/>
              <a:buChar char="-"/>
            </a:pPr>
            <a:r>
              <a:rPr lang="fr-FR" sz="1800" dirty="0">
                <a:solidFill>
                  <a:srgbClr val="474747"/>
                </a:solidFill>
              </a:rPr>
              <a:t>Traitements statistiques problématiques</a:t>
            </a:r>
          </a:p>
        </p:txBody>
      </p:sp>
      <p:sp>
        <p:nvSpPr>
          <p:cNvPr id="11" name="Rectangle 10">
            <a:extLst>
              <a:ext uri="{FF2B5EF4-FFF2-40B4-BE49-F238E27FC236}">
                <a16:creationId xmlns:a16="http://schemas.microsoft.com/office/drawing/2014/main" id="{FEA45B5E-8AD5-3882-F3DC-0CC63768F995}"/>
              </a:ext>
            </a:extLst>
          </p:cNvPr>
          <p:cNvSpPr/>
          <p:nvPr/>
        </p:nvSpPr>
        <p:spPr>
          <a:xfrm>
            <a:off x="8040914" y="4187580"/>
            <a:ext cx="4737617" cy="4093428"/>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Pratiques en matière de publication, communication, </a:t>
            </a:r>
            <a:r>
              <a:rPr lang="fr-FR" sz="2000" b="1" dirty="0" err="1">
                <a:solidFill>
                  <a:srgbClr val="474747"/>
                </a:solidFill>
              </a:rPr>
              <a:t>autorat</a:t>
            </a:r>
            <a:r>
              <a:rPr lang="fr-FR" sz="2000" b="1" dirty="0">
                <a:solidFill>
                  <a:srgbClr val="474747"/>
                </a:solidFill>
              </a:rPr>
              <a:t> et interaction avec les pairs : </a:t>
            </a:r>
          </a:p>
          <a:p>
            <a:pPr>
              <a:buClr>
                <a:srgbClr val="0099A9"/>
              </a:buClr>
            </a:pPr>
            <a:endParaRPr lang="fr-FR" sz="2000" b="1" dirty="0">
              <a:solidFill>
                <a:srgbClr val="474747"/>
              </a:solidFill>
            </a:endParaRPr>
          </a:p>
          <a:p>
            <a:pPr marL="342900" indent="-342900">
              <a:buClr>
                <a:srgbClr val="0099A9"/>
              </a:buClr>
              <a:buFontTx/>
              <a:buChar char="-"/>
            </a:pPr>
            <a:r>
              <a:rPr lang="fr-FR" sz="1800" dirty="0">
                <a:solidFill>
                  <a:srgbClr val="474747"/>
                </a:solidFill>
              </a:rPr>
              <a:t>Plagiat </a:t>
            </a:r>
          </a:p>
          <a:p>
            <a:pPr marL="342900" indent="-342900">
              <a:buClr>
                <a:srgbClr val="0099A9"/>
              </a:buClr>
              <a:buFontTx/>
              <a:buChar char="-"/>
            </a:pPr>
            <a:r>
              <a:rPr lang="fr-FR" sz="1800" dirty="0">
                <a:solidFill>
                  <a:srgbClr val="474747"/>
                </a:solidFill>
              </a:rPr>
              <a:t>Signatures abusives ou absence de reconnaissance</a:t>
            </a:r>
          </a:p>
          <a:p>
            <a:pPr marL="342900" indent="-342900">
              <a:buClr>
                <a:srgbClr val="0099A9"/>
              </a:buClr>
              <a:buFontTx/>
              <a:buChar char="-"/>
            </a:pPr>
            <a:r>
              <a:rPr lang="fr-FR" sz="1800" dirty="0">
                <a:solidFill>
                  <a:srgbClr val="474747"/>
                </a:solidFill>
              </a:rPr>
              <a:t>Non-conformité aux exigences d'usage de l’IA</a:t>
            </a:r>
          </a:p>
          <a:p>
            <a:pPr marL="342900" indent="-342900">
              <a:buClr>
                <a:srgbClr val="0099A9"/>
              </a:buClr>
              <a:buFontTx/>
              <a:buChar char="-"/>
            </a:pPr>
            <a:r>
              <a:rPr lang="fr-FR" sz="1800" dirty="0">
                <a:solidFill>
                  <a:srgbClr val="474747"/>
                </a:solidFill>
              </a:rPr>
              <a:t>Défaut d'impartialité ou de transparence (e.g., </a:t>
            </a:r>
            <a:r>
              <a:rPr lang="fr-FR" sz="1800" dirty="0" err="1">
                <a:solidFill>
                  <a:srgbClr val="474747"/>
                </a:solidFill>
              </a:rPr>
              <a:t>peer-review</a:t>
            </a:r>
            <a:r>
              <a:rPr lang="fr-FR" sz="1800" dirty="0">
                <a:solidFill>
                  <a:srgbClr val="474747"/>
                </a:solidFill>
              </a:rPr>
              <a:t> biaisé; empêchement indu d’un pair)</a:t>
            </a:r>
          </a:p>
          <a:p>
            <a:pPr marL="342900" indent="-342900">
              <a:buClr>
                <a:srgbClr val="0099A9"/>
              </a:buClr>
              <a:buFontTx/>
              <a:buChar char="-"/>
            </a:pPr>
            <a:r>
              <a:rPr lang="fr-FR" sz="1800" dirty="0">
                <a:solidFill>
                  <a:srgbClr val="474747"/>
                </a:solidFill>
              </a:rPr>
              <a:t>Non-déclaration de liens/conflits d'intérêts</a:t>
            </a:r>
          </a:p>
        </p:txBody>
      </p:sp>
      <p:sp>
        <p:nvSpPr>
          <p:cNvPr id="13" name="Flèche : bas 12">
            <a:extLst>
              <a:ext uri="{FF2B5EF4-FFF2-40B4-BE49-F238E27FC236}">
                <a16:creationId xmlns:a16="http://schemas.microsoft.com/office/drawing/2014/main" id="{656289AC-63CB-CB12-762F-C2D14ED2FC74}"/>
              </a:ext>
            </a:extLst>
          </p:cNvPr>
          <p:cNvSpPr/>
          <p:nvPr/>
        </p:nvSpPr>
        <p:spPr>
          <a:xfrm>
            <a:off x="5732024" y="3329051"/>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Flèche : bas 13">
            <a:extLst>
              <a:ext uri="{FF2B5EF4-FFF2-40B4-BE49-F238E27FC236}">
                <a16:creationId xmlns:a16="http://schemas.microsoft.com/office/drawing/2014/main" id="{FD689404-9AF6-0FC1-E70D-499B3AD519A9}"/>
              </a:ext>
            </a:extLst>
          </p:cNvPr>
          <p:cNvSpPr/>
          <p:nvPr/>
        </p:nvSpPr>
        <p:spPr>
          <a:xfrm>
            <a:off x="102341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5" name="Accolade fermante 4">
            <a:extLst>
              <a:ext uri="{FF2B5EF4-FFF2-40B4-BE49-F238E27FC236}">
                <a16:creationId xmlns:a16="http://schemas.microsoft.com/office/drawing/2014/main" id="{A7C6188D-A207-8762-1BBD-A37996EFB436}"/>
              </a:ext>
            </a:extLst>
          </p:cNvPr>
          <p:cNvSpPr/>
          <p:nvPr/>
        </p:nvSpPr>
        <p:spPr>
          <a:xfrm rot="5400000">
            <a:off x="6299547" y="4749629"/>
            <a:ext cx="486229" cy="7383024"/>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6" name="Rectangle 5">
            <a:extLst>
              <a:ext uri="{FF2B5EF4-FFF2-40B4-BE49-F238E27FC236}">
                <a16:creationId xmlns:a16="http://schemas.microsoft.com/office/drawing/2014/main" id="{387CD885-7A44-8FA9-3B88-1B4B5CD61F84}"/>
              </a:ext>
            </a:extLst>
          </p:cNvPr>
          <p:cNvSpPr/>
          <p:nvPr/>
        </p:nvSpPr>
        <p:spPr>
          <a:xfrm>
            <a:off x="2627086" y="8724069"/>
            <a:ext cx="7721600" cy="1015663"/>
          </a:xfrm>
          <a:prstGeom prst="rect">
            <a:avLst/>
          </a:prstGeom>
          <a:ln>
            <a:noFill/>
          </a:ln>
        </p:spPr>
        <p:txBody>
          <a:bodyPr wrap="square">
            <a:spAutoFit/>
          </a:bodyPr>
          <a:lstStyle/>
          <a:p>
            <a:pPr algn="ctr">
              <a:buClr>
                <a:srgbClr val="0099A9"/>
              </a:buClr>
            </a:pPr>
            <a:r>
              <a:rPr lang="fr-FR" sz="2000" b="1" dirty="0">
                <a:solidFill>
                  <a:srgbClr val="474747"/>
                </a:solidFill>
              </a:rPr>
              <a:t>En fonction du cas, un ou plusieurs acteurs peuvent être saisis s’ils sont compétents</a:t>
            </a:r>
          </a:p>
          <a:p>
            <a:pPr algn="ctr">
              <a:buClr>
                <a:srgbClr val="0099A9"/>
              </a:buClr>
            </a:pPr>
            <a:r>
              <a:rPr lang="fr-FR" sz="2000" i="1" dirty="0">
                <a:solidFill>
                  <a:srgbClr val="474747"/>
                </a:solidFill>
              </a:rPr>
              <a:t>(RIS, DPO, Déontologue etc.)</a:t>
            </a:r>
          </a:p>
        </p:txBody>
      </p:sp>
    </p:spTree>
    <p:extLst>
      <p:ext uri="{BB962C8B-B14F-4D97-AF65-F5344CB8AC3E}">
        <p14:creationId xmlns:p14="http://schemas.microsoft.com/office/powerpoint/2010/main" val="373085445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43F71-D5F6-2559-D2DC-0FE9E111F7D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EDAEF99E-229E-79D9-3EBF-35D7156A974A}"/>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F9B1EE5B-DCB7-3D97-D6F7-5D035782D790}"/>
              </a:ext>
            </a:extLst>
          </p:cNvPr>
          <p:cNvSpPr>
            <a:spLocks/>
          </p:cNvSpPr>
          <p:nvPr/>
        </p:nvSpPr>
        <p:spPr bwMode="auto">
          <a:xfrm>
            <a:off x="2627086"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0F5B80C7-981E-CCB0-2AA4-5E765BFC39E8}"/>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0B5CD022-760A-A98E-7961-15CA6090239D}"/>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Un continuum entre pratiques rigoureuses et méconduite scientifique</a:t>
            </a:r>
          </a:p>
        </p:txBody>
      </p:sp>
      <p:sp>
        <p:nvSpPr>
          <p:cNvPr id="2" name="Espace réservé du numéro de diapositive 10">
            <a:extLst>
              <a:ext uri="{FF2B5EF4-FFF2-40B4-BE49-F238E27FC236}">
                <a16:creationId xmlns:a16="http://schemas.microsoft.com/office/drawing/2014/main" id="{D1D8D9D7-16BA-7ED5-36F2-747E5B656737}"/>
              </a:ext>
            </a:extLst>
          </p:cNvPr>
          <p:cNvSpPr txBox="1">
            <a:spLocks/>
          </p:cNvSpPr>
          <p:nvPr/>
        </p:nvSpPr>
        <p:spPr>
          <a:xfrm>
            <a:off x="9874250" y="9176148"/>
            <a:ext cx="307601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Diapo adaptée de </a:t>
            </a:r>
          </a:p>
          <a:p>
            <a:r>
              <a:rPr lang="fr-FR" sz="1400" i="1" dirty="0">
                <a:solidFill>
                  <a:srgbClr val="C00000"/>
                </a:solidFill>
              </a:rPr>
              <a:t>« SCO11 - Science Ouverte et Intégrité Scientifique » par M. </a:t>
            </a:r>
            <a:r>
              <a:rPr lang="fr-FR" sz="1400" i="1" dirty="0" err="1">
                <a:solidFill>
                  <a:srgbClr val="C00000"/>
                </a:solidFill>
              </a:rPr>
              <a:t>Larre-Perrez</a:t>
            </a:r>
            <a:r>
              <a:rPr lang="fr-FR" sz="1400" i="1" dirty="0">
                <a:solidFill>
                  <a:srgbClr val="C00000"/>
                </a:solidFill>
              </a:rPr>
              <a:t> (2022-2023)  </a:t>
            </a:r>
          </a:p>
        </p:txBody>
      </p:sp>
    </p:spTree>
    <p:extLst>
      <p:ext uri="{BB962C8B-B14F-4D97-AF65-F5344CB8AC3E}">
        <p14:creationId xmlns:p14="http://schemas.microsoft.com/office/powerpoint/2010/main" val="28563635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C4371-794E-2CB6-CDC2-A34970AB50B3}"/>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56AFAF9B-E44C-4D0C-B837-0FCA2A8ED3F8}"/>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7D666173-7F87-AFA0-49BB-A0B9813E6DB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E011C491-7B66-2E77-DF25-3CFCAA83D2BE}"/>
              </a:ext>
            </a:extLst>
          </p:cNvPr>
          <p:cNvSpPr txBox="1"/>
          <p:nvPr/>
        </p:nvSpPr>
        <p:spPr>
          <a:xfrm>
            <a:off x="930394" y="1801386"/>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Ethique, déontologie et intégrité scientifique</a:t>
            </a:r>
          </a:p>
        </p:txBody>
      </p:sp>
      <p:sp>
        <p:nvSpPr>
          <p:cNvPr id="38" name="Espace réservé du numéro de diapositive 10">
            <a:extLst>
              <a:ext uri="{FF2B5EF4-FFF2-40B4-BE49-F238E27FC236}">
                <a16:creationId xmlns:a16="http://schemas.microsoft.com/office/drawing/2014/main" id="{59EE86D1-4100-15DD-507C-164F19E55C2E}"/>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object 15">
            <a:extLst>
              <a:ext uri="{FF2B5EF4-FFF2-40B4-BE49-F238E27FC236}">
                <a16:creationId xmlns:a16="http://schemas.microsoft.com/office/drawing/2014/main" id="{85082219-BBF0-D584-891F-935C9D786278}"/>
              </a:ext>
            </a:extLst>
          </p:cNvPr>
          <p:cNvSpPr txBox="1"/>
          <p:nvPr/>
        </p:nvSpPr>
        <p:spPr>
          <a:xfrm>
            <a:off x="930394" y="5293478"/>
            <a:ext cx="11631416" cy="537583"/>
          </a:xfrm>
          <a:prstGeom prst="rect">
            <a:avLst/>
          </a:prstGeom>
        </p:spPr>
        <p:txBody>
          <a:bodyPr vert="horz" wrap="square" lIns="0" tIns="12700" rIns="0" bIns="0" rtlCol="0">
            <a:spAutoFit/>
          </a:bodyPr>
          <a:lstStyle/>
          <a:p>
            <a:pPr marL="12700" marR="1085850" algn="ctr">
              <a:lnSpc>
                <a:spcPct val="100699"/>
              </a:lnSpc>
              <a:spcBef>
                <a:spcPts val="765"/>
              </a:spcBef>
            </a:pPr>
            <a:r>
              <a:rPr lang="fr-FR" i="1" spc="-10" dirty="0">
                <a:solidFill>
                  <a:srgbClr val="0099A9"/>
                </a:solidFill>
                <a:cs typeface="Museo Sans 900"/>
              </a:rPr>
              <a:t>Quelques rappels pour distinguer ces notions…</a:t>
            </a:r>
          </a:p>
        </p:txBody>
      </p:sp>
    </p:spTree>
    <p:extLst>
      <p:ext uri="{BB962C8B-B14F-4D97-AF65-F5344CB8AC3E}">
        <p14:creationId xmlns:p14="http://schemas.microsoft.com/office/powerpoint/2010/main" val="181605186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95FDA-6D63-59B5-B0E5-FD6598302C1A}"/>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63C372CA-6C58-6997-08C8-3E0A57D2B0C1}"/>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ECD813C5-FC41-F9AF-4E4E-E497349010B3}"/>
              </a:ext>
            </a:extLst>
          </p:cNvPr>
          <p:cNvSpPr>
            <a:spLocks/>
          </p:cNvSpPr>
          <p:nvPr/>
        </p:nvSpPr>
        <p:spPr bwMode="auto">
          <a:xfrm>
            <a:off x="2627086"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48C4D531-9CD9-949A-A624-112942F921D4}"/>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1CF58B09-21F0-5BA8-ED0F-40498E49123B}"/>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Un continuum entre pratiques rigoureuses et méconduite scientifique</a:t>
            </a:r>
          </a:p>
        </p:txBody>
      </p:sp>
      <p:sp>
        <p:nvSpPr>
          <p:cNvPr id="2" name="Espace réservé du numéro de diapositive 10">
            <a:extLst>
              <a:ext uri="{FF2B5EF4-FFF2-40B4-BE49-F238E27FC236}">
                <a16:creationId xmlns:a16="http://schemas.microsoft.com/office/drawing/2014/main" id="{9A25767D-E8C5-8E01-2C9F-AA14D4CD2B56}"/>
              </a:ext>
            </a:extLst>
          </p:cNvPr>
          <p:cNvSpPr txBox="1">
            <a:spLocks/>
          </p:cNvSpPr>
          <p:nvPr/>
        </p:nvSpPr>
        <p:spPr>
          <a:xfrm>
            <a:off x="9874250" y="9176148"/>
            <a:ext cx="307601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Diapo adaptée de </a:t>
            </a:r>
          </a:p>
          <a:p>
            <a:r>
              <a:rPr lang="fr-FR" sz="1400" i="1" dirty="0">
                <a:solidFill>
                  <a:srgbClr val="C00000"/>
                </a:solidFill>
              </a:rPr>
              <a:t>« SCO11 - Science Ouverte et Intégrité Scientifique » par M. </a:t>
            </a:r>
            <a:r>
              <a:rPr lang="fr-FR" sz="1400" i="1" dirty="0" err="1">
                <a:solidFill>
                  <a:srgbClr val="C00000"/>
                </a:solidFill>
              </a:rPr>
              <a:t>Larre-Perrez</a:t>
            </a:r>
            <a:r>
              <a:rPr lang="fr-FR" sz="1400" i="1" dirty="0">
                <a:solidFill>
                  <a:srgbClr val="C00000"/>
                </a:solidFill>
              </a:rPr>
              <a:t> (2022-2023)  </a:t>
            </a:r>
          </a:p>
        </p:txBody>
      </p:sp>
      <p:pic>
        <p:nvPicPr>
          <p:cNvPr id="15" name="Image 14">
            <a:extLst>
              <a:ext uri="{FF2B5EF4-FFF2-40B4-BE49-F238E27FC236}">
                <a16:creationId xmlns:a16="http://schemas.microsoft.com/office/drawing/2014/main" id="{CCED429A-E6D8-569F-3D6A-EA2B5710A132}"/>
              </a:ext>
            </a:extLst>
          </p:cNvPr>
          <p:cNvPicPr>
            <a:picLocks noChangeAspect="1"/>
          </p:cNvPicPr>
          <p:nvPr/>
        </p:nvPicPr>
        <p:blipFill>
          <a:blip r:embed="rId3"/>
          <a:stretch>
            <a:fillRect/>
          </a:stretch>
        </p:blipFill>
        <p:spPr>
          <a:xfrm>
            <a:off x="-54536" y="3522545"/>
            <a:ext cx="13004800" cy="2994369"/>
          </a:xfrm>
          <a:prstGeom prst="rect">
            <a:avLst/>
          </a:prstGeom>
        </p:spPr>
      </p:pic>
      <p:pic>
        <p:nvPicPr>
          <p:cNvPr id="17" name="Image 16">
            <a:extLst>
              <a:ext uri="{FF2B5EF4-FFF2-40B4-BE49-F238E27FC236}">
                <a16:creationId xmlns:a16="http://schemas.microsoft.com/office/drawing/2014/main" id="{820CDBFC-B252-1407-D9D4-8302DAEAE47C}"/>
              </a:ext>
            </a:extLst>
          </p:cNvPr>
          <p:cNvPicPr>
            <a:picLocks noChangeAspect="1"/>
          </p:cNvPicPr>
          <p:nvPr/>
        </p:nvPicPr>
        <p:blipFill>
          <a:blip r:embed="rId4"/>
          <a:srcRect b="16765"/>
          <a:stretch/>
        </p:blipFill>
        <p:spPr>
          <a:xfrm>
            <a:off x="900113" y="6442830"/>
            <a:ext cx="11698333" cy="1815799"/>
          </a:xfrm>
          <a:prstGeom prst="rect">
            <a:avLst/>
          </a:prstGeom>
        </p:spPr>
      </p:pic>
    </p:spTree>
    <p:extLst>
      <p:ext uri="{BB962C8B-B14F-4D97-AF65-F5344CB8AC3E}">
        <p14:creationId xmlns:p14="http://schemas.microsoft.com/office/powerpoint/2010/main" val="13917404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85D3-8315-A90B-290B-F52074E0112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36802D29-B2D2-BB01-5414-8CC555439019}"/>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F10D3869-72D0-9420-E011-A9F66948B5D6}"/>
              </a:ext>
            </a:extLst>
          </p:cNvPr>
          <p:cNvSpPr>
            <a:spLocks/>
          </p:cNvSpPr>
          <p:nvPr/>
        </p:nvSpPr>
        <p:spPr bwMode="auto">
          <a:xfrm>
            <a:off x="2627086"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AB898BB9-DF91-A7E9-E3DE-9E872F632F0A}"/>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5416B743-81AE-B371-35A3-2C7BDF42E048}"/>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Un continuum entre pratiques rigoureuses et méconduite scientifique</a:t>
            </a:r>
          </a:p>
        </p:txBody>
      </p:sp>
      <p:sp>
        <p:nvSpPr>
          <p:cNvPr id="2" name="Espace réservé du numéro de diapositive 10">
            <a:extLst>
              <a:ext uri="{FF2B5EF4-FFF2-40B4-BE49-F238E27FC236}">
                <a16:creationId xmlns:a16="http://schemas.microsoft.com/office/drawing/2014/main" id="{F142D3FE-4F1D-DD4C-D9A6-790EAD4B2609}"/>
              </a:ext>
            </a:extLst>
          </p:cNvPr>
          <p:cNvSpPr txBox="1">
            <a:spLocks/>
          </p:cNvSpPr>
          <p:nvPr/>
        </p:nvSpPr>
        <p:spPr>
          <a:xfrm>
            <a:off x="9874250" y="9176148"/>
            <a:ext cx="307601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Diapo adaptée de </a:t>
            </a:r>
          </a:p>
          <a:p>
            <a:r>
              <a:rPr lang="fr-FR" sz="1400" i="1" dirty="0">
                <a:solidFill>
                  <a:srgbClr val="C00000"/>
                </a:solidFill>
              </a:rPr>
              <a:t>« SCO11 - Science Ouverte et Intégrité Scientifique » par M. </a:t>
            </a:r>
            <a:r>
              <a:rPr lang="fr-FR" sz="1400" i="1" dirty="0" err="1">
                <a:solidFill>
                  <a:srgbClr val="C00000"/>
                </a:solidFill>
              </a:rPr>
              <a:t>Larre-Perrez</a:t>
            </a:r>
            <a:r>
              <a:rPr lang="fr-FR" sz="1400" i="1" dirty="0">
                <a:solidFill>
                  <a:srgbClr val="C00000"/>
                </a:solidFill>
              </a:rPr>
              <a:t> (2022-2023)  </a:t>
            </a:r>
          </a:p>
        </p:txBody>
      </p:sp>
      <p:pic>
        <p:nvPicPr>
          <p:cNvPr id="15" name="Image 14">
            <a:extLst>
              <a:ext uri="{FF2B5EF4-FFF2-40B4-BE49-F238E27FC236}">
                <a16:creationId xmlns:a16="http://schemas.microsoft.com/office/drawing/2014/main" id="{B8301DB1-9F18-7E0A-E582-E846F7570340}"/>
              </a:ext>
            </a:extLst>
          </p:cNvPr>
          <p:cNvPicPr>
            <a:picLocks noChangeAspect="1"/>
          </p:cNvPicPr>
          <p:nvPr/>
        </p:nvPicPr>
        <p:blipFill>
          <a:blip r:embed="rId3"/>
          <a:stretch>
            <a:fillRect/>
          </a:stretch>
        </p:blipFill>
        <p:spPr>
          <a:xfrm>
            <a:off x="-54536" y="3522545"/>
            <a:ext cx="13004800" cy="2994369"/>
          </a:xfrm>
          <a:prstGeom prst="rect">
            <a:avLst/>
          </a:prstGeom>
        </p:spPr>
      </p:pic>
      <p:pic>
        <p:nvPicPr>
          <p:cNvPr id="17" name="Image 16">
            <a:extLst>
              <a:ext uri="{FF2B5EF4-FFF2-40B4-BE49-F238E27FC236}">
                <a16:creationId xmlns:a16="http://schemas.microsoft.com/office/drawing/2014/main" id="{2DC4E75C-471B-DAAA-C304-D06EF997D05A}"/>
              </a:ext>
            </a:extLst>
          </p:cNvPr>
          <p:cNvPicPr>
            <a:picLocks noChangeAspect="1"/>
          </p:cNvPicPr>
          <p:nvPr/>
        </p:nvPicPr>
        <p:blipFill>
          <a:blip r:embed="rId4"/>
          <a:srcRect b="16765"/>
          <a:stretch/>
        </p:blipFill>
        <p:spPr>
          <a:xfrm>
            <a:off x="900113" y="6442830"/>
            <a:ext cx="11698333" cy="1815799"/>
          </a:xfrm>
          <a:prstGeom prst="rect">
            <a:avLst/>
          </a:prstGeom>
        </p:spPr>
      </p:pic>
      <p:sp>
        <p:nvSpPr>
          <p:cNvPr id="3" name="Rectangle 2">
            <a:extLst>
              <a:ext uri="{FF2B5EF4-FFF2-40B4-BE49-F238E27FC236}">
                <a16:creationId xmlns:a16="http://schemas.microsoft.com/office/drawing/2014/main" id="{6CE6268A-F272-60B6-2B8E-79E3A4B53511}"/>
              </a:ext>
            </a:extLst>
          </p:cNvPr>
          <p:cNvSpPr/>
          <p:nvPr/>
        </p:nvSpPr>
        <p:spPr>
          <a:xfrm>
            <a:off x="188686" y="2917371"/>
            <a:ext cx="5457371" cy="3715658"/>
          </a:xfrm>
          <a:prstGeom prst="rect">
            <a:avLst/>
          </a:prstGeom>
          <a:no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4578178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AA37-BA1F-381B-A638-AFD7FD2AF4B1}"/>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B2E3E566-9970-F035-82E6-6853BBE1640A}"/>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F1C0A996-D158-E1A3-0944-D5DA7E5E0DC0}"/>
              </a:ext>
            </a:extLst>
          </p:cNvPr>
          <p:cNvSpPr>
            <a:spLocks/>
          </p:cNvSpPr>
          <p:nvPr/>
        </p:nvSpPr>
        <p:spPr bwMode="auto">
          <a:xfrm>
            <a:off x="2627086"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E52DD697-0E38-A9A9-53FB-3B964D735ABE}"/>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0597D629-A487-8D7D-408C-3A6D2C2BEE92}"/>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Un continuum entre pratiques rigoureuses et méconduite scientifique</a:t>
            </a:r>
          </a:p>
        </p:txBody>
      </p:sp>
      <p:sp>
        <p:nvSpPr>
          <p:cNvPr id="2" name="Espace réservé du numéro de diapositive 10">
            <a:extLst>
              <a:ext uri="{FF2B5EF4-FFF2-40B4-BE49-F238E27FC236}">
                <a16:creationId xmlns:a16="http://schemas.microsoft.com/office/drawing/2014/main" id="{D9B7E904-0D3A-4C68-A5A4-E90B539AC577}"/>
              </a:ext>
            </a:extLst>
          </p:cNvPr>
          <p:cNvSpPr txBox="1">
            <a:spLocks/>
          </p:cNvSpPr>
          <p:nvPr/>
        </p:nvSpPr>
        <p:spPr>
          <a:xfrm>
            <a:off x="9874250" y="9176148"/>
            <a:ext cx="307601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Diapo adaptée de </a:t>
            </a:r>
          </a:p>
          <a:p>
            <a:r>
              <a:rPr lang="fr-FR" sz="1400" i="1" dirty="0">
                <a:solidFill>
                  <a:srgbClr val="C00000"/>
                </a:solidFill>
              </a:rPr>
              <a:t>« SCO11 - Science Ouverte et Intégrité Scientifique » par M. </a:t>
            </a:r>
            <a:r>
              <a:rPr lang="fr-FR" sz="1400" i="1" dirty="0" err="1">
                <a:solidFill>
                  <a:srgbClr val="C00000"/>
                </a:solidFill>
              </a:rPr>
              <a:t>Larre-Perrez</a:t>
            </a:r>
            <a:r>
              <a:rPr lang="fr-FR" sz="1400" i="1" dirty="0">
                <a:solidFill>
                  <a:srgbClr val="C00000"/>
                </a:solidFill>
              </a:rPr>
              <a:t> (2022-2023)  </a:t>
            </a:r>
          </a:p>
        </p:txBody>
      </p:sp>
      <p:pic>
        <p:nvPicPr>
          <p:cNvPr id="15" name="Image 14">
            <a:extLst>
              <a:ext uri="{FF2B5EF4-FFF2-40B4-BE49-F238E27FC236}">
                <a16:creationId xmlns:a16="http://schemas.microsoft.com/office/drawing/2014/main" id="{B3D5953A-3DC8-DD0A-702B-59C9B01E8133}"/>
              </a:ext>
            </a:extLst>
          </p:cNvPr>
          <p:cNvPicPr>
            <a:picLocks noChangeAspect="1"/>
          </p:cNvPicPr>
          <p:nvPr/>
        </p:nvPicPr>
        <p:blipFill>
          <a:blip r:embed="rId3"/>
          <a:stretch>
            <a:fillRect/>
          </a:stretch>
        </p:blipFill>
        <p:spPr>
          <a:xfrm>
            <a:off x="-54536" y="3522545"/>
            <a:ext cx="13004800" cy="2994369"/>
          </a:xfrm>
          <a:prstGeom prst="rect">
            <a:avLst/>
          </a:prstGeom>
        </p:spPr>
      </p:pic>
      <p:pic>
        <p:nvPicPr>
          <p:cNvPr id="17" name="Image 16">
            <a:extLst>
              <a:ext uri="{FF2B5EF4-FFF2-40B4-BE49-F238E27FC236}">
                <a16:creationId xmlns:a16="http://schemas.microsoft.com/office/drawing/2014/main" id="{F14BC2B5-5D3E-2D93-A742-5C3475BEB841}"/>
              </a:ext>
            </a:extLst>
          </p:cNvPr>
          <p:cNvPicPr>
            <a:picLocks noChangeAspect="1"/>
          </p:cNvPicPr>
          <p:nvPr/>
        </p:nvPicPr>
        <p:blipFill>
          <a:blip r:embed="rId4"/>
          <a:srcRect b="16765"/>
          <a:stretch/>
        </p:blipFill>
        <p:spPr>
          <a:xfrm>
            <a:off x="900113" y="6442830"/>
            <a:ext cx="11698333" cy="1815799"/>
          </a:xfrm>
          <a:prstGeom prst="rect">
            <a:avLst/>
          </a:prstGeom>
        </p:spPr>
      </p:pic>
      <p:sp>
        <p:nvSpPr>
          <p:cNvPr id="3" name="Rectangle 2">
            <a:extLst>
              <a:ext uri="{FF2B5EF4-FFF2-40B4-BE49-F238E27FC236}">
                <a16:creationId xmlns:a16="http://schemas.microsoft.com/office/drawing/2014/main" id="{9B0BAF4B-9CB8-EB0B-07F0-D52ABE7328F5}"/>
              </a:ext>
            </a:extLst>
          </p:cNvPr>
          <p:cNvSpPr/>
          <p:nvPr/>
        </p:nvSpPr>
        <p:spPr>
          <a:xfrm>
            <a:off x="7145564" y="2902857"/>
            <a:ext cx="5804700" cy="3715658"/>
          </a:xfrm>
          <a:prstGeom prst="rect">
            <a:avLst/>
          </a:prstGeom>
          <a:no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27261739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251C-CFA5-1FC8-9E1F-1D143760D8EE}"/>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76064072-9918-90C6-FC41-5560696CE73A}"/>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1701AE9F-3B07-1990-8C85-FB35180AF896}"/>
              </a:ext>
            </a:extLst>
          </p:cNvPr>
          <p:cNvSpPr>
            <a:spLocks/>
          </p:cNvSpPr>
          <p:nvPr/>
        </p:nvSpPr>
        <p:spPr bwMode="auto">
          <a:xfrm>
            <a:off x="2627086"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E9C7286A-E3F3-776E-877C-64514853A916}"/>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E593FC12-6A5A-8F06-5E25-C76A504B2212}"/>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Un continuum entre pratiques rigoureuses et méconduite scientifique</a:t>
            </a:r>
          </a:p>
        </p:txBody>
      </p:sp>
      <p:sp>
        <p:nvSpPr>
          <p:cNvPr id="2" name="Espace réservé du numéro de diapositive 10">
            <a:extLst>
              <a:ext uri="{FF2B5EF4-FFF2-40B4-BE49-F238E27FC236}">
                <a16:creationId xmlns:a16="http://schemas.microsoft.com/office/drawing/2014/main" id="{C1B297DF-F698-E29E-363C-6422F3978944}"/>
              </a:ext>
            </a:extLst>
          </p:cNvPr>
          <p:cNvSpPr txBox="1">
            <a:spLocks/>
          </p:cNvSpPr>
          <p:nvPr/>
        </p:nvSpPr>
        <p:spPr>
          <a:xfrm>
            <a:off x="9874250" y="9176148"/>
            <a:ext cx="307601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Diapo adaptée de </a:t>
            </a:r>
          </a:p>
          <a:p>
            <a:r>
              <a:rPr lang="fr-FR" sz="1400" i="1" dirty="0">
                <a:solidFill>
                  <a:srgbClr val="C00000"/>
                </a:solidFill>
              </a:rPr>
              <a:t>« SCO11 - Science Ouverte et Intégrité Scientifique » par M. </a:t>
            </a:r>
            <a:r>
              <a:rPr lang="fr-FR" sz="1400" i="1" dirty="0" err="1">
                <a:solidFill>
                  <a:srgbClr val="C00000"/>
                </a:solidFill>
              </a:rPr>
              <a:t>Larre-Perrez</a:t>
            </a:r>
            <a:r>
              <a:rPr lang="fr-FR" sz="1400" i="1" dirty="0">
                <a:solidFill>
                  <a:srgbClr val="C00000"/>
                </a:solidFill>
              </a:rPr>
              <a:t> (2022-2023)  </a:t>
            </a:r>
          </a:p>
        </p:txBody>
      </p:sp>
      <p:pic>
        <p:nvPicPr>
          <p:cNvPr id="15" name="Image 14">
            <a:extLst>
              <a:ext uri="{FF2B5EF4-FFF2-40B4-BE49-F238E27FC236}">
                <a16:creationId xmlns:a16="http://schemas.microsoft.com/office/drawing/2014/main" id="{A168B2F5-7E2E-C602-3CF6-09BADE30811F}"/>
              </a:ext>
            </a:extLst>
          </p:cNvPr>
          <p:cNvPicPr>
            <a:picLocks noChangeAspect="1"/>
          </p:cNvPicPr>
          <p:nvPr/>
        </p:nvPicPr>
        <p:blipFill>
          <a:blip r:embed="rId3"/>
          <a:stretch>
            <a:fillRect/>
          </a:stretch>
        </p:blipFill>
        <p:spPr>
          <a:xfrm>
            <a:off x="-54536" y="3522545"/>
            <a:ext cx="13004800" cy="2994369"/>
          </a:xfrm>
          <a:prstGeom prst="rect">
            <a:avLst/>
          </a:prstGeom>
        </p:spPr>
      </p:pic>
      <p:pic>
        <p:nvPicPr>
          <p:cNvPr id="17" name="Image 16">
            <a:extLst>
              <a:ext uri="{FF2B5EF4-FFF2-40B4-BE49-F238E27FC236}">
                <a16:creationId xmlns:a16="http://schemas.microsoft.com/office/drawing/2014/main" id="{0FF4BA23-020D-21B9-A6CC-5B60986D58EF}"/>
              </a:ext>
            </a:extLst>
          </p:cNvPr>
          <p:cNvPicPr>
            <a:picLocks noChangeAspect="1"/>
          </p:cNvPicPr>
          <p:nvPr/>
        </p:nvPicPr>
        <p:blipFill>
          <a:blip r:embed="rId4"/>
          <a:srcRect b="16765"/>
          <a:stretch/>
        </p:blipFill>
        <p:spPr>
          <a:xfrm>
            <a:off x="900113" y="6442830"/>
            <a:ext cx="11698333" cy="1815799"/>
          </a:xfrm>
          <a:prstGeom prst="rect">
            <a:avLst/>
          </a:prstGeom>
        </p:spPr>
      </p:pic>
      <p:sp>
        <p:nvSpPr>
          <p:cNvPr id="3" name="Rectangle 2">
            <a:extLst>
              <a:ext uri="{FF2B5EF4-FFF2-40B4-BE49-F238E27FC236}">
                <a16:creationId xmlns:a16="http://schemas.microsoft.com/office/drawing/2014/main" id="{BAA42609-8B85-44B5-8BD4-34B2081EDF11}"/>
              </a:ext>
            </a:extLst>
          </p:cNvPr>
          <p:cNvSpPr/>
          <p:nvPr/>
        </p:nvSpPr>
        <p:spPr>
          <a:xfrm>
            <a:off x="5032721" y="3701142"/>
            <a:ext cx="2674365" cy="2602479"/>
          </a:xfrm>
          <a:prstGeom prst="rect">
            <a:avLst/>
          </a:prstGeom>
          <a:no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5" name="Connecteur droit 4">
            <a:extLst>
              <a:ext uri="{FF2B5EF4-FFF2-40B4-BE49-F238E27FC236}">
                <a16:creationId xmlns:a16="http://schemas.microsoft.com/office/drawing/2014/main" id="{9911F93F-A602-D9A6-5261-DFC283550E58}"/>
              </a:ext>
            </a:extLst>
          </p:cNvPr>
          <p:cNvCxnSpPr>
            <a:stCxn id="3" idx="2"/>
          </p:cNvCxnSpPr>
          <p:nvPr/>
        </p:nvCxnSpPr>
        <p:spPr>
          <a:xfrm>
            <a:off x="6369904" y="6303621"/>
            <a:ext cx="1867" cy="213293"/>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4073664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EEE84-FA07-D467-4CA5-A3123950D61C}"/>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37552AE1-1244-08C1-D7ED-91CAA3B27D89}"/>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D92781B3-8CC5-D0CB-A187-374F3E4E37FB}"/>
              </a:ext>
            </a:extLst>
          </p:cNvPr>
          <p:cNvSpPr>
            <a:spLocks/>
          </p:cNvSpPr>
          <p:nvPr/>
        </p:nvSpPr>
        <p:spPr bwMode="auto">
          <a:xfrm>
            <a:off x="2627086"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55802FB5-651B-CC76-9880-455AEADFE506}"/>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75ABB37D-AB57-0F33-9200-7DD926AB63EC}"/>
              </a:ext>
            </a:extLst>
          </p:cNvPr>
          <p:cNvSpPr>
            <a:spLocks noChangeArrowheads="1"/>
          </p:cNvSpPr>
          <p:nvPr/>
        </p:nvSpPr>
        <p:spPr bwMode="auto">
          <a:xfrm>
            <a:off x="736600" y="776288"/>
            <a:ext cx="11633200" cy="1308050"/>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Un continuum entre pratiques rigoureuses et méconduite scientifique</a:t>
            </a:r>
          </a:p>
        </p:txBody>
      </p:sp>
      <p:sp>
        <p:nvSpPr>
          <p:cNvPr id="2" name="Espace réservé du numéro de diapositive 10">
            <a:extLst>
              <a:ext uri="{FF2B5EF4-FFF2-40B4-BE49-F238E27FC236}">
                <a16:creationId xmlns:a16="http://schemas.microsoft.com/office/drawing/2014/main" id="{FDCD6FC6-2BA3-92CE-9B85-9EF66670ADB2}"/>
              </a:ext>
            </a:extLst>
          </p:cNvPr>
          <p:cNvSpPr txBox="1">
            <a:spLocks/>
          </p:cNvSpPr>
          <p:nvPr/>
        </p:nvSpPr>
        <p:spPr>
          <a:xfrm>
            <a:off x="9874250" y="9176148"/>
            <a:ext cx="307601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Diapo adaptée de </a:t>
            </a:r>
          </a:p>
          <a:p>
            <a:r>
              <a:rPr lang="fr-FR" sz="1400" i="1" dirty="0">
                <a:solidFill>
                  <a:srgbClr val="C00000"/>
                </a:solidFill>
              </a:rPr>
              <a:t>« SCO11 - Science Ouverte et Intégrité Scientifique » par M. </a:t>
            </a:r>
            <a:r>
              <a:rPr lang="fr-FR" sz="1400" i="1" dirty="0" err="1">
                <a:solidFill>
                  <a:srgbClr val="C00000"/>
                </a:solidFill>
              </a:rPr>
              <a:t>Larre-Perrez</a:t>
            </a:r>
            <a:r>
              <a:rPr lang="fr-FR" sz="1400" i="1" dirty="0">
                <a:solidFill>
                  <a:srgbClr val="C00000"/>
                </a:solidFill>
              </a:rPr>
              <a:t> (2022-2023)  </a:t>
            </a:r>
          </a:p>
        </p:txBody>
      </p:sp>
      <p:pic>
        <p:nvPicPr>
          <p:cNvPr id="15" name="Image 14">
            <a:extLst>
              <a:ext uri="{FF2B5EF4-FFF2-40B4-BE49-F238E27FC236}">
                <a16:creationId xmlns:a16="http://schemas.microsoft.com/office/drawing/2014/main" id="{2BF45EDA-BAB4-3CE7-65F3-AD7013C4DDCB}"/>
              </a:ext>
            </a:extLst>
          </p:cNvPr>
          <p:cNvPicPr>
            <a:picLocks noChangeAspect="1"/>
          </p:cNvPicPr>
          <p:nvPr/>
        </p:nvPicPr>
        <p:blipFill>
          <a:blip r:embed="rId3"/>
          <a:stretch>
            <a:fillRect/>
          </a:stretch>
        </p:blipFill>
        <p:spPr>
          <a:xfrm>
            <a:off x="-54536" y="3522545"/>
            <a:ext cx="13004800" cy="2994369"/>
          </a:xfrm>
          <a:prstGeom prst="rect">
            <a:avLst/>
          </a:prstGeom>
        </p:spPr>
      </p:pic>
      <p:sp>
        <p:nvSpPr>
          <p:cNvPr id="3" name="Rectangle 2">
            <a:extLst>
              <a:ext uri="{FF2B5EF4-FFF2-40B4-BE49-F238E27FC236}">
                <a16:creationId xmlns:a16="http://schemas.microsoft.com/office/drawing/2014/main" id="{0C3CD567-8FF7-3CC1-89DF-02DD3B04A9B7}"/>
              </a:ext>
            </a:extLst>
          </p:cNvPr>
          <p:cNvSpPr/>
          <p:nvPr/>
        </p:nvSpPr>
        <p:spPr>
          <a:xfrm>
            <a:off x="5032721" y="3701142"/>
            <a:ext cx="2674365" cy="2602479"/>
          </a:xfrm>
          <a:prstGeom prst="rect">
            <a:avLst/>
          </a:prstGeom>
          <a:no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5" name="Connecteur droit 4">
            <a:extLst>
              <a:ext uri="{FF2B5EF4-FFF2-40B4-BE49-F238E27FC236}">
                <a16:creationId xmlns:a16="http://schemas.microsoft.com/office/drawing/2014/main" id="{73CA9C2D-DFCC-7C85-3980-0E94439098BA}"/>
              </a:ext>
            </a:extLst>
          </p:cNvPr>
          <p:cNvCxnSpPr>
            <a:stCxn id="3" idx="2"/>
          </p:cNvCxnSpPr>
          <p:nvPr/>
        </p:nvCxnSpPr>
        <p:spPr>
          <a:xfrm>
            <a:off x="6369904" y="6303621"/>
            <a:ext cx="1867" cy="213293"/>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4" name="ZoneTexte 3">
            <a:extLst>
              <a:ext uri="{FF2B5EF4-FFF2-40B4-BE49-F238E27FC236}">
                <a16:creationId xmlns:a16="http://schemas.microsoft.com/office/drawing/2014/main" id="{E5ABD5BF-D490-9879-FF80-029D26910780}"/>
              </a:ext>
            </a:extLst>
          </p:cNvPr>
          <p:cNvSpPr txBox="1"/>
          <p:nvPr/>
        </p:nvSpPr>
        <p:spPr>
          <a:xfrm>
            <a:off x="938790" y="6482218"/>
            <a:ext cx="10594728" cy="3477875"/>
          </a:xfrm>
          <a:prstGeom prst="rect">
            <a:avLst/>
          </a:prstGeom>
          <a:noFill/>
        </p:spPr>
        <p:txBody>
          <a:bodyPr wrap="square" rtlCol="0">
            <a:spAutoFit/>
          </a:bodyPr>
          <a:lstStyle/>
          <a:p>
            <a:pPr marL="800100" lvl="1" indent="-342900" algn="just">
              <a:buClr>
                <a:srgbClr val="0099A9"/>
              </a:buClr>
              <a:buSzPct val="160000"/>
              <a:buFont typeface="Arial" panose="020B0604020202020204" pitchFamily="34" charset="0"/>
              <a:buChar char="•"/>
            </a:pPr>
            <a:r>
              <a:rPr lang="fr-FR" sz="2000" b="1" dirty="0">
                <a:solidFill>
                  <a:srgbClr val="D8232A"/>
                </a:solidFill>
              </a:rPr>
              <a:t>Cherry-picking (picorage) : </a:t>
            </a:r>
            <a:r>
              <a:rPr lang="fr-FR" sz="2000" dirty="0">
                <a:solidFill>
                  <a:srgbClr val="474747"/>
                </a:solidFill>
              </a:rPr>
              <a:t>ignorer/ne pas sélectionner les données qui vont à l'encontre d'une hypothèse donnée.</a:t>
            </a:r>
          </a:p>
          <a:p>
            <a:pPr marL="800100" lvl="1" indent="-342900" algn="just">
              <a:buClr>
                <a:srgbClr val="0099A9"/>
              </a:buClr>
              <a:buSzPct val="160000"/>
              <a:buFont typeface="Arial" panose="020B0604020202020204" pitchFamily="34" charset="0"/>
              <a:buChar char="•"/>
            </a:pPr>
            <a:r>
              <a:rPr lang="fr-FR" sz="2000" b="1" dirty="0">
                <a:solidFill>
                  <a:srgbClr val="D8232A"/>
                </a:solidFill>
              </a:rPr>
              <a:t>p-hacking : </a:t>
            </a:r>
            <a:r>
              <a:rPr lang="fr-FR" sz="2000" dirty="0">
                <a:solidFill>
                  <a:srgbClr val="474747"/>
                </a:solidFill>
              </a:rPr>
              <a:t>"torture" des données afin de trouver un résultat statistiquement significatif (</a:t>
            </a:r>
            <a:r>
              <a:rPr lang="fr-FR" sz="2000" i="1" dirty="0">
                <a:solidFill>
                  <a:srgbClr val="474747"/>
                </a:solidFill>
              </a:rPr>
              <a:t>p</a:t>
            </a:r>
            <a:r>
              <a:rPr lang="fr-FR" sz="2000" dirty="0">
                <a:solidFill>
                  <a:srgbClr val="474747"/>
                </a:solidFill>
              </a:rPr>
              <a:t> &lt; 0,05).</a:t>
            </a:r>
          </a:p>
          <a:p>
            <a:pPr marL="800100" lvl="1" indent="-342900" algn="just">
              <a:buClr>
                <a:srgbClr val="0099A9"/>
              </a:buClr>
              <a:buSzPct val="160000"/>
              <a:buFont typeface="Arial" panose="020B0604020202020204" pitchFamily="34" charset="0"/>
              <a:buChar char="•"/>
            </a:pPr>
            <a:r>
              <a:rPr lang="fr-FR" sz="2000" b="1" dirty="0" err="1">
                <a:solidFill>
                  <a:srgbClr val="D8232A"/>
                </a:solidFill>
              </a:rPr>
              <a:t>HARKing</a:t>
            </a:r>
            <a:r>
              <a:rPr lang="fr-FR" sz="2000" b="1" dirty="0">
                <a:solidFill>
                  <a:srgbClr val="D8232A"/>
                </a:solidFill>
              </a:rPr>
              <a:t> ("</a:t>
            </a:r>
            <a:r>
              <a:rPr lang="fr-FR" sz="2000" b="1" dirty="0" err="1">
                <a:solidFill>
                  <a:srgbClr val="D8232A"/>
                </a:solidFill>
              </a:rPr>
              <a:t>Hypothesizing</a:t>
            </a:r>
            <a:r>
              <a:rPr lang="fr-FR" sz="2000" b="1" dirty="0">
                <a:solidFill>
                  <a:srgbClr val="D8232A"/>
                </a:solidFill>
              </a:rPr>
              <a:t> </a:t>
            </a:r>
            <a:r>
              <a:rPr lang="fr-FR" sz="2000" b="1" dirty="0" err="1">
                <a:solidFill>
                  <a:srgbClr val="D8232A"/>
                </a:solidFill>
              </a:rPr>
              <a:t>After</a:t>
            </a:r>
            <a:r>
              <a:rPr lang="fr-FR" sz="2000" b="1" dirty="0">
                <a:solidFill>
                  <a:srgbClr val="D8232A"/>
                </a:solidFill>
              </a:rPr>
              <a:t> </a:t>
            </a:r>
            <a:r>
              <a:rPr lang="fr-FR" sz="2000" b="1" dirty="0" err="1">
                <a:solidFill>
                  <a:srgbClr val="D8232A"/>
                </a:solidFill>
              </a:rPr>
              <a:t>Results</a:t>
            </a:r>
            <a:r>
              <a:rPr lang="fr-FR" sz="2000" b="1" dirty="0">
                <a:solidFill>
                  <a:srgbClr val="D8232A"/>
                </a:solidFill>
              </a:rPr>
              <a:t> are </a:t>
            </a:r>
            <a:r>
              <a:rPr lang="fr-FR" sz="2000" b="1" dirty="0" err="1">
                <a:solidFill>
                  <a:srgbClr val="D8232A"/>
                </a:solidFill>
              </a:rPr>
              <a:t>Known</a:t>
            </a:r>
            <a:r>
              <a:rPr lang="fr-FR" sz="2000" b="1" dirty="0">
                <a:solidFill>
                  <a:srgbClr val="D8232A"/>
                </a:solidFill>
              </a:rPr>
              <a:t>") : </a:t>
            </a:r>
            <a:r>
              <a:rPr lang="fr-FR" sz="2000" dirty="0">
                <a:solidFill>
                  <a:srgbClr val="474747"/>
                </a:solidFill>
              </a:rPr>
              <a:t>"réinventer" l'historique de ses recherches en prétendant qu’une hypothèse post hoc était l’hypothèse initiale </a:t>
            </a:r>
          </a:p>
          <a:p>
            <a:pPr marL="800100" lvl="1" indent="-342900" algn="just">
              <a:buClr>
                <a:srgbClr val="0099A9"/>
              </a:buClr>
              <a:buSzPct val="160000"/>
              <a:buFont typeface="Arial" panose="020B0604020202020204" pitchFamily="34" charset="0"/>
              <a:buChar char="•"/>
            </a:pPr>
            <a:r>
              <a:rPr lang="fr-FR" sz="2000" b="1" dirty="0">
                <a:solidFill>
                  <a:srgbClr val="D8232A"/>
                </a:solidFill>
              </a:rPr>
              <a:t>Publication salami: </a:t>
            </a:r>
            <a:r>
              <a:rPr lang="fr-FR" sz="2000" dirty="0">
                <a:solidFill>
                  <a:srgbClr val="474747"/>
                </a:solidFill>
              </a:rPr>
              <a:t>un même jeu de données est découpé pour être distribué dans plusieurs articles</a:t>
            </a: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Problème (honorifique/invisibilisation)</a:t>
            </a:r>
          </a:p>
          <a:p>
            <a:pPr marL="800100" lvl="1" indent="-342900" algn="just">
              <a:buClr>
                <a:srgbClr val="0099A9"/>
              </a:buClr>
              <a:buSzPct val="160000"/>
              <a:buFont typeface="Arial" panose="020B0604020202020204" pitchFamily="34" charset="0"/>
              <a:buChar char="•"/>
            </a:pPr>
            <a:r>
              <a:rPr lang="fr-FR" sz="2000" b="1" dirty="0">
                <a:solidFill>
                  <a:srgbClr val="D8232A"/>
                </a:solidFill>
              </a:rPr>
              <a:t>Non divulgation d'un conflit d'intérêts lors du processus du </a:t>
            </a:r>
            <a:r>
              <a:rPr lang="fr-FR" sz="2000" b="1" dirty="0" err="1">
                <a:solidFill>
                  <a:srgbClr val="D8232A"/>
                </a:solidFill>
              </a:rPr>
              <a:t>peer-review</a:t>
            </a:r>
            <a:r>
              <a:rPr lang="fr-FR" sz="2000" b="1" dirty="0">
                <a:solidFill>
                  <a:srgbClr val="D8232A"/>
                </a:solidFill>
              </a:rPr>
              <a:t>)</a:t>
            </a:r>
          </a:p>
          <a:p>
            <a:pPr marL="457200" lvl="1" indent="0" algn="just">
              <a:buClr>
                <a:srgbClr val="0099A9"/>
              </a:buClr>
              <a:buSzPct val="160000"/>
            </a:pPr>
            <a:r>
              <a:rPr lang="fr-FR" sz="2000" dirty="0"/>
              <a:t>			</a:t>
            </a:r>
            <a:endParaRPr lang="en-US" sz="2000" dirty="0"/>
          </a:p>
        </p:txBody>
      </p:sp>
    </p:spTree>
    <p:extLst>
      <p:ext uri="{BB962C8B-B14F-4D97-AF65-F5344CB8AC3E}">
        <p14:creationId xmlns:p14="http://schemas.microsoft.com/office/powerpoint/2010/main" val="28453885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351C9E13-4986-47BC-866C-2DBDDF984796}"/>
              </a:ext>
            </a:extLst>
          </p:cNvPr>
          <p:cNvSpPr/>
          <p:nvPr/>
        </p:nvSpPr>
        <p:spPr>
          <a:xfrm>
            <a:off x="5309196" y="1741080"/>
            <a:ext cx="886691" cy="815309"/>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009BAC"/>
          </a:solidFill>
        </p:spPr>
        <p:txBody>
          <a:bodyPr wrap="square" lIns="0" tIns="0" rIns="0" bIns="0" rtlCol="0"/>
          <a:lstStyle/>
          <a:p>
            <a:endParaRPr sz="3840" dirty="0"/>
          </a:p>
        </p:txBody>
      </p:sp>
      <p:sp>
        <p:nvSpPr>
          <p:cNvPr id="6" name="object 7">
            <a:extLst>
              <a:ext uri="{FF2B5EF4-FFF2-40B4-BE49-F238E27FC236}">
                <a16:creationId xmlns:a16="http://schemas.microsoft.com/office/drawing/2014/main" id="{A9A4A1FF-F6B5-4C3B-BF3B-FCEE49D8F756}"/>
              </a:ext>
            </a:extLst>
          </p:cNvPr>
          <p:cNvSpPr txBox="1"/>
          <p:nvPr/>
        </p:nvSpPr>
        <p:spPr>
          <a:xfrm>
            <a:off x="5431752" y="1858150"/>
            <a:ext cx="1089866" cy="495863"/>
          </a:xfrm>
          <a:prstGeom prst="rect">
            <a:avLst/>
          </a:prstGeom>
        </p:spPr>
        <p:txBody>
          <a:bodyPr vert="horz" wrap="square" lIns="0" tIns="100923" rIns="0" bIns="0" rtlCol="0">
            <a:spAutoFit/>
          </a:bodyPr>
          <a:lstStyle/>
          <a:p>
            <a:pPr marL="86024" marR="5419">
              <a:spcBef>
                <a:spcPts val="688"/>
              </a:spcBef>
            </a:pPr>
            <a:r>
              <a:rPr lang="fr-FR" sz="2560" b="1" dirty="0">
                <a:solidFill>
                  <a:srgbClr val="FFFFFF"/>
                </a:solidFill>
                <a:cs typeface="Museo Sans 500"/>
              </a:rPr>
              <a:t> 2% </a:t>
            </a:r>
            <a:endParaRPr sz="2560" b="1" dirty="0">
              <a:cs typeface="Museo Sans 500"/>
            </a:endParaRPr>
          </a:p>
        </p:txBody>
      </p:sp>
      <p:pic>
        <p:nvPicPr>
          <p:cNvPr id="7" name="Image 6">
            <a:extLst>
              <a:ext uri="{FF2B5EF4-FFF2-40B4-BE49-F238E27FC236}">
                <a16:creationId xmlns:a16="http://schemas.microsoft.com/office/drawing/2014/main" id="{72446407-7989-416A-A280-955E7C3F83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1166" y="3036263"/>
            <a:ext cx="2585003" cy="2498836"/>
          </a:xfrm>
          <a:prstGeom prst="rect">
            <a:avLst/>
          </a:prstGeom>
        </p:spPr>
      </p:pic>
      <p:pic>
        <p:nvPicPr>
          <p:cNvPr id="8" name="object 44">
            <a:extLst>
              <a:ext uri="{FF2B5EF4-FFF2-40B4-BE49-F238E27FC236}">
                <a16:creationId xmlns:a16="http://schemas.microsoft.com/office/drawing/2014/main" id="{80CC39F3-FF98-4B7F-A8B5-FFEF1BE71A6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132907" y="2370240"/>
            <a:ext cx="2066448" cy="1496109"/>
          </a:xfrm>
          <a:prstGeom prst="rect">
            <a:avLst/>
          </a:prstGeom>
        </p:spPr>
      </p:pic>
      <p:pic>
        <p:nvPicPr>
          <p:cNvPr id="9" name="object 44">
            <a:extLst>
              <a:ext uri="{FF2B5EF4-FFF2-40B4-BE49-F238E27FC236}">
                <a16:creationId xmlns:a16="http://schemas.microsoft.com/office/drawing/2014/main" id="{F5E6FBD4-6D61-4084-9654-BCEE0CCC0BA3}"/>
              </a:ext>
            </a:extLst>
          </p:cNvPr>
          <p:cNvPicPr/>
          <p:nvPr/>
        </p:nvPicPr>
        <p:blipFill>
          <a:blip r:embed="rId4" cstate="screen">
            <a:extLst>
              <a:ext uri="{28A0092B-C50C-407E-A947-70E740481C1C}">
                <a14:useLocalDpi xmlns:a14="http://schemas.microsoft.com/office/drawing/2010/main"/>
              </a:ext>
            </a:extLst>
          </a:blip>
          <a:stretch>
            <a:fillRect/>
          </a:stretch>
        </p:blipFill>
        <p:spPr>
          <a:xfrm flipH="1">
            <a:off x="287233" y="4203906"/>
            <a:ext cx="2230607" cy="3630314"/>
          </a:xfrm>
          <a:prstGeom prst="rect">
            <a:avLst/>
          </a:prstGeom>
        </p:spPr>
      </p:pic>
      <p:pic>
        <p:nvPicPr>
          <p:cNvPr id="10" name="object 43">
            <a:extLst>
              <a:ext uri="{FF2B5EF4-FFF2-40B4-BE49-F238E27FC236}">
                <a16:creationId xmlns:a16="http://schemas.microsoft.com/office/drawing/2014/main" id="{F9AEBBC7-5C97-4FD7-AEEC-ED4B3B23743E}"/>
              </a:ext>
            </a:extLst>
          </p:cNvPr>
          <p:cNvPicPr/>
          <p:nvPr/>
        </p:nvPicPr>
        <p:blipFill>
          <a:blip r:embed="rId5">
            <a:extLst>
              <a:ext uri="{28A0092B-C50C-407E-A947-70E740481C1C}">
                <a14:useLocalDpi xmlns:a14="http://schemas.microsoft.com/office/drawing/2010/main"/>
              </a:ext>
            </a:extLst>
          </a:blip>
          <a:stretch>
            <a:fillRect/>
          </a:stretch>
        </p:blipFill>
        <p:spPr>
          <a:xfrm>
            <a:off x="8509957" y="6043181"/>
            <a:ext cx="1961492" cy="1856880"/>
          </a:xfrm>
          <a:prstGeom prst="rect">
            <a:avLst/>
          </a:prstGeom>
        </p:spPr>
      </p:pic>
      <p:sp>
        <p:nvSpPr>
          <p:cNvPr id="11" name="object 36">
            <a:extLst>
              <a:ext uri="{FF2B5EF4-FFF2-40B4-BE49-F238E27FC236}">
                <a16:creationId xmlns:a16="http://schemas.microsoft.com/office/drawing/2014/main" id="{2E6C606B-03DA-4498-9821-4521C6917C46}"/>
              </a:ext>
            </a:extLst>
          </p:cNvPr>
          <p:cNvSpPr txBox="1"/>
          <p:nvPr/>
        </p:nvSpPr>
        <p:spPr>
          <a:xfrm>
            <a:off x="6904767" y="4182453"/>
            <a:ext cx="4694109" cy="1333827"/>
          </a:xfrm>
          <a:prstGeom prst="rect">
            <a:avLst/>
          </a:prstGeom>
        </p:spPr>
        <p:txBody>
          <a:bodyPr vert="horz" wrap="square" lIns="0" tIns="18288" rIns="0" bIns="0" rtlCol="0">
            <a:spAutoFit/>
          </a:bodyPr>
          <a:lstStyle/>
          <a:p>
            <a:pPr marL="13547" marR="5419" indent="-677" algn="just">
              <a:lnSpc>
                <a:spcPct val="98000"/>
              </a:lnSpc>
              <a:spcBef>
                <a:spcPts val="144"/>
              </a:spcBef>
            </a:pPr>
            <a:r>
              <a:rPr lang="fr-FR" sz="1493" spc="-11" dirty="0">
                <a:solidFill>
                  <a:srgbClr val="E50051"/>
                </a:solidFill>
                <a:cs typeface="Museo Sans 500"/>
              </a:rPr>
              <a:t>En 2021, aux Pays-Bas, 8% des chercheurs sondés admettent avoir falsifié ou fabriqué des données au cours des trois dernières années. Plus de la moitié d'entre eux déclarent s’être livrés à au moins une pratique de recherche questionnable. </a:t>
            </a:r>
          </a:p>
          <a:p>
            <a:pPr marL="13547" marR="5419" indent="-677">
              <a:lnSpc>
                <a:spcPct val="98000"/>
              </a:lnSpc>
              <a:spcBef>
                <a:spcPts val="144"/>
              </a:spcBef>
            </a:pPr>
            <a:r>
              <a:rPr lang="fr-FR" sz="1173" spc="-11" dirty="0">
                <a:solidFill>
                  <a:srgbClr val="9D9D9C"/>
                </a:solidFill>
              </a:rPr>
              <a:t>Gowri Gopalakrishna et al. </a:t>
            </a:r>
            <a:r>
              <a:rPr lang="fr-FR" sz="1173" spc="-11" dirty="0">
                <a:solidFill>
                  <a:srgbClr val="9D9D9C"/>
                </a:solidFill>
                <a:hlinkClick r:id="rId6"/>
              </a:rPr>
              <a:t>https://doi.org/10.1371/journal.pone.0263023</a:t>
            </a:r>
            <a:r>
              <a:rPr lang="fr-FR" sz="1173" spc="-11" dirty="0">
                <a:solidFill>
                  <a:srgbClr val="9D9D9C"/>
                </a:solidFill>
              </a:rPr>
              <a:t> </a:t>
            </a:r>
          </a:p>
        </p:txBody>
      </p:sp>
      <p:sp>
        <p:nvSpPr>
          <p:cNvPr id="12" name="object 5">
            <a:extLst>
              <a:ext uri="{FF2B5EF4-FFF2-40B4-BE49-F238E27FC236}">
                <a16:creationId xmlns:a16="http://schemas.microsoft.com/office/drawing/2014/main" id="{DA38F495-D4CF-413F-9BE8-03DEB383257C}"/>
              </a:ext>
            </a:extLst>
          </p:cNvPr>
          <p:cNvSpPr/>
          <p:nvPr/>
        </p:nvSpPr>
        <p:spPr>
          <a:xfrm>
            <a:off x="5875077" y="4002050"/>
            <a:ext cx="894080" cy="804538"/>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E50051"/>
          </a:solidFill>
        </p:spPr>
        <p:txBody>
          <a:bodyPr wrap="square" lIns="0" tIns="0" rIns="0" bIns="0" rtlCol="0"/>
          <a:lstStyle/>
          <a:p>
            <a:endParaRPr sz="3840" dirty="0"/>
          </a:p>
        </p:txBody>
      </p:sp>
      <p:sp>
        <p:nvSpPr>
          <p:cNvPr id="13" name="object 7">
            <a:extLst>
              <a:ext uri="{FF2B5EF4-FFF2-40B4-BE49-F238E27FC236}">
                <a16:creationId xmlns:a16="http://schemas.microsoft.com/office/drawing/2014/main" id="{08D631E3-2D76-4A50-8899-9FC14DD7135F}"/>
              </a:ext>
            </a:extLst>
          </p:cNvPr>
          <p:cNvSpPr txBox="1"/>
          <p:nvPr/>
        </p:nvSpPr>
        <p:spPr>
          <a:xfrm>
            <a:off x="5992249" y="4107714"/>
            <a:ext cx="1026453" cy="495863"/>
          </a:xfrm>
          <a:prstGeom prst="rect">
            <a:avLst/>
          </a:prstGeom>
        </p:spPr>
        <p:txBody>
          <a:bodyPr vert="horz" wrap="square" lIns="0" tIns="100923" rIns="0" bIns="0" rtlCol="0">
            <a:spAutoFit/>
          </a:bodyPr>
          <a:lstStyle/>
          <a:p>
            <a:pPr marL="86024" marR="5419">
              <a:spcBef>
                <a:spcPts val="688"/>
              </a:spcBef>
            </a:pPr>
            <a:r>
              <a:rPr lang="fr-FR" sz="2560" b="1" dirty="0">
                <a:solidFill>
                  <a:srgbClr val="FFFFFF"/>
                </a:solidFill>
                <a:cs typeface="Museo Sans 500"/>
              </a:rPr>
              <a:t> 8% </a:t>
            </a:r>
            <a:endParaRPr sz="2560" b="1" dirty="0">
              <a:cs typeface="Museo Sans 500"/>
            </a:endParaRPr>
          </a:p>
        </p:txBody>
      </p:sp>
      <p:sp>
        <p:nvSpPr>
          <p:cNvPr id="14" name="object 36">
            <a:extLst>
              <a:ext uri="{FF2B5EF4-FFF2-40B4-BE49-F238E27FC236}">
                <a16:creationId xmlns:a16="http://schemas.microsoft.com/office/drawing/2014/main" id="{C526B008-0F23-44B3-90D9-B5DE61085B68}"/>
              </a:ext>
            </a:extLst>
          </p:cNvPr>
          <p:cNvSpPr txBox="1"/>
          <p:nvPr/>
        </p:nvSpPr>
        <p:spPr>
          <a:xfrm>
            <a:off x="3828810" y="6153863"/>
            <a:ext cx="4136630" cy="1092735"/>
          </a:xfrm>
          <a:prstGeom prst="rect">
            <a:avLst/>
          </a:prstGeom>
        </p:spPr>
        <p:txBody>
          <a:bodyPr vert="horz" wrap="square" lIns="0" tIns="18288" rIns="0" bIns="0" rtlCol="0">
            <a:spAutoFit/>
          </a:bodyPr>
          <a:lstStyle/>
          <a:p>
            <a:pPr marL="13547" marR="5419" indent="-677" algn="just">
              <a:lnSpc>
                <a:spcPct val="98000"/>
              </a:lnSpc>
              <a:spcBef>
                <a:spcPts val="144"/>
              </a:spcBef>
            </a:pPr>
            <a:r>
              <a:rPr lang="fr-FR" sz="1493" dirty="0">
                <a:solidFill>
                  <a:srgbClr val="28367B"/>
                </a:solidFill>
                <a:cs typeface="Museo Sans 500"/>
              </a:rPr>
              <a:t>En 2023, une enquête internationale montre que les problèmes d’autorat arrivent en tête des mauvaises pratiques. Près de 70 % des 47 000 chercheurs interrogés en témoignent.</a:t>
            </a:r>
          </a:p>
          <a:p>
            <a:pPr marL="13547" marR="5419" indent="-677">
              <a:lnSpc>
                <a:spcPct val="98000"/>
              </a:lnSpc>
              <a:spcBef>
                <a:spcPts val="144"/>
              </a:spcBef>
            </a:pPr>
            <a:r>
              <a:rPr lang="fr-FR" sz="1067" dirty="0">
                <a:solidFill>
                  <a:srgbClr val="9D9D9C"/>
                </a:solidFill>
                <a:cs typeface="Museo Sans 500"/>
              </a:rPr>
              <a:t>Nick Allum </a:t>
            </a:r>
            <a:r>
              <a:rPr lang="fr-FR" sz="1067" i="1" dirty="0">
                <a:solidFill>
                  <a:srgbClr val="9D9D9C"/>
                </a:solidFill>
                <a:cs typeface="Museo Sans 500"/>
              </a:rPr>
              <a:t>et al</a:t>
            </a:r>
            <a:r>
              <a:rPr lang="fr-FR" sz="1067" dirty="0">
                <a:solidFill>
                  <a:srgbClr val="9D9D9C"/>
                </a:solidFill>
                <a:cs typeface="Museo Sans 500"/>
              </a:rPr>
              <a:t>. </a:t>
            </a:r>
            <a:r>
              <a:rPr lang="fr-FR" sz="1067" dirty="0">
                <a:solidFill>
                  <a:srgbClr val="9D9D9C"/>
                </a:solidFill>
                <a:cs typeface="Museo Sans 500"/>
                <a:hlinkClick r:id="rId7"/>
              </a:rPr>
              <a:t>https://doi.org/10.12688/f1000research.128733.1</a:t>
            </a:r>
            <a:r>
              <a:rPr lang="fr-FR" sz="1067" dirty="0">
                <a:solidFill>
                  <a:srgbClr val="9D9D9C"/>
                </a:solidFill>
                <a:cs typeface="Museo Sans 500"/>
              </a:rPr>
              <a:t> </a:t>
            </a:r>
          </a:p>
        </p:txBody>
      </p:sp>
      <p:sp>
        <p:nvSpPr>
          <p:cNvPr id="15" name="object 5">
            <a:extLst>
              <a:ext uri="{FF2B5EF4-FFF2-40B4-BE49-F238E27FC236}">
                <a16:creationId xmlns:a16="http://schemas.microsoft.com/office/drawing/2014/main" id="{7745CCBC-CD1F-4244-9DB6-7483DD3B5E08}"/>
              </a:ext>
            </a:extLst>
          </p:cNvPr>
          <p:cNvSpPr/>
          <p:nvPr/>
        </p:nvSpPr>
        <p:spPr>
          <a:xfrm>
            <a:off x="2855230" y="5917382"/>
            <a:ext cx="894080" cy="804538"/>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28367B"/>
          </a:solidFill>
        </p:spPr>
        <p:txBody>
          <a:bodyPr wrap="square" lIns="0" tIns="0" rIns="0" bIns="0" rtlCol="0"/>
          <a:lstStyle/>
          <a:p>
            <a:endParaRPr sz="3840" dirty="0"/>
          </a:p>
        </p:txBody>
      </p:sp>
      <p:sp>
        <p:nvSpPr>
          <p:cNvPr id="16" name="object 7">
            <a:extLst>
              <a:ext uri="{FF2B5EF4-FFF2-40B4-BE49-F238E27FC236}">
                <a16:creationId xmlns:a16="http://schemas.microsoft.com/office/drawing/2014/main" id="{4DD1F701-AEA4-492E-99B8-1BC911A4ED99}"/>
              </a:ext>
            </a:extLst>
          </p:cNvPr>
          <p:cNvSpPr txBox="1"/>
          <p:nvPr/>
        </p:nvSpPr>
        <p:spPr>
          <a:xfrm>
            <a:off x="2877201" y="6044509"/>
            <a:ext cx="894080" cy="495863"/>
          </a:xfrm>
          <a:prstGeom prst="rect">
            <a:avLst/>
          </a:prstGeom>
        </p:spPr>
        <p:txBody>
          <a:bodyPr vert="horz" wrap="square" lIns="0" tIns="100923" rIns="0" bIns="0" rtlCol="0">
            <a:spAutoFit/>
          </a:bodyPr>
          <a:lstStyle/>
          <a:p>
            <a:pPr marL="86024" marR="5419">
              <a:spcBef>
                <a:spcPts val="688"/>
              </a:spcBef>
            </a:pPr>
            <a:r>
              <a:rPr lang="fr-FR" sz="2560" b="1" dirty="0">
                <a:solidFill>
                  <a:srgbClr val="FFFFFF"/>
                </a:solidFill>
                <a:cs typeface="Museo Sans 500"/>
              </a:rPr>
              <a:t> 70% </a:t>
            </a:r>
            <a:endParaRPr sz="2560" b="1" dirty="0">
              <a:cs typeface="Museo Sans 500"/>
            </a:endParaRPr>
          </a:p>
        </p:txBody>
      </p:sp>
      <p:sp>
        <p:nvSpPr>
          <p:cNvPr id="17" name="object 36">
            <a:extLst>
              <a:ext uri="{FF2B5EF4-FFF2-40B4-BE49-F238E27FC236}">
                <a16:creationId xmlns:a16="http://schemas.microsoft.com/office/drawing/2014/main" id="{0356C136-F7BC-4E85-ABDC-A4510AD0F5F2}"/>
              </a:ext>
            </a:extLst>
          </p:cNvPr>
          <p:cNvSpPr txBox="1"/>
          <p:nvPr/>
        </p:nvSpPr>
        <p:spPr>
          <a:xfrm>
            <a:off x="6279432" y="1830441"/>
            <a:ext cx="3853475" cy="1333827"/>
          </a:xfrm>
          <a:prstGeom prst="rect">
            <a:avLst/>
          </a:prstGeom>
        </p:spPr>
        <p:txBody>
          <a:bodyPr vert="horz" wrap="square" lIns="0" tIns="18288" rIns="0" bIns="0" rtlCol="0">
            <a:spAutoFit/>
          </a:bodyPr>
          <a:lstStyle/>
          <a:p>
            <a:pPr marL="13547" marR="5419" indent="-677" algn="just">
              <a:lnSpc>
                <a:spcPct val="98000"/>
              </a:lnSpc>
              <a:spcBef>
                <a:spcPts val="144"/>
              </a:spcBef>
            </a:pPr>
            <a:r>
              <a:rPr lang="fr-FR" sz="1493" spc="-11" dirty="0">
                <a:solidFill>
                  <a:srgbClr val="009BAC"/>
                </a:solidFill>
                <a:cs typeface="Museo Sans 500"/>
              </a:rPr>
              <a:t>En 2009, dans la première méta-analyse sur le sujet, environ 2 % des personnes interrogées admettent avoir "fabriqué, falsifié ou modifié des données ou des résultats au moins une fois"</a:t>
            </a:r>
            <a:r>
              <a:rPr lang="fr-FR" sz="1493" spc="-11" dirty="0">
                <a:solidFill>
                  <a:srgbClr val="0099A9"/>
                </a:solidFill>
              </a:rPr>
              <a:t>. </a:t>
            </a:r>
          </a:p>
          <a:p>
            <a:pPr marL="13547" marR="5419" indent="-677" algn="just">
              <a:lnSpc>
                <a:spcPct val="98000"/>
              </a:lnSpc>
              <a:spcBef>
                <a:spcPts val="144"/>
              </a:spcBef>
            </a:pPr>
            <a:r>
              <a:rPr lang="fr-FR" sz="1173" spc="-11" dirty="0">
                <a:solidFill>
                  <a:srgbClr val="9D9D9C"/>
                </a:solidFill>
              </a:rPr>
              <a:t>D. Fanelli, </a:t>
            </a:r>
            <a:r>
              <a:rPr lang="fr-FR" sz="1173" spc="-11" dirty="0">
                <a:solidFill>
                  <a:srgbClr val="9D9D9C"/>
                </a:solidFill>
                <a:hlinkClick r:id="rId8"/>
              </a:rPr>
              <a:t>https://doi.org/10.1371/journal.pone.0005738</a:t>
            </a:r>
            <a:r>
              <a:rPr lang="fr-FR" sz="1173" spc="-11" dirty="0">
                <a:solidFill>
                  <a:srgbClr val="9D9D9C"/>
                </a:solidFill>
              </a:rPr>
              <a:t> </a:t>
            </a:r>
          </a:p>
        </p:txBody>
      </p:sp>
      <p:cxnSp>
        <p:nvCxnSpPr>
          <p:cNvPr id="18" name="Connecteur droit 17">
            <a:extLst>
              <a:ext uri="{FF2B5EF4-FFF2-40B4-BE49-F238E27FC236}">
                <a16:creationId xmlns:a16="http://schemas.microsoft.com/office/drawing/2014/main" id="{135F2EB0-6A38-4B76-9061-D3EBBEBD8385}"/>
              </a:ext>
            </a:extLst>
          </p:cNvPr>
          <p:cNvCxnSpPr/>
          <p:nvPr/>
        </p:nvCxnSpPr>
        <p:spPr>
          <a:xfrm>
            <a:off x="471994" y="3459366"/>
            <a:ext cx="2304358" cy="0"/>
          </a:xfrm>
          <a:prstGeom prst="line">
            <a:avLst/>
          </a:prstGeom>
          <a:ln w="38100">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object 5">
            <a:extLst>
              <a:ext uri="{FF2B5EF4-FFF2-40B4-BE49-F238E27FC236}">
                <a16:creationId xmlns:a16="http://schemas.microsoft.com/office/drawing/2014/main" id="{2A67BB6A-939C-4DBE-927D-FA0B679B0C7F}"/>
              </a:ext>
            </a:extLst>
          </p:cNvPr>
          <p:cNvSpPr/>
          <p:nvPr/>
        </p:nvSpPr>
        <p:spPr>
          <a:xfrm>
            <a:off x="6037637" y="4703612"/>
            <a:ext cx="790125" cy="804538"/>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E50051">
              <a:alpha val="50196"/>
            </a:srgbClr>
          </a:solidFill>
        </p:spPr>
        <p:txBody>
          <a:bodyPr wrap="square" lIns="0" tIns="0" rIns="0" bIns="0" rtlCol="0"/>
          <a:lstStyle/>
          <a:p>
            <a:endParaRPr sz="3840" dirty="0"/>
          </a:p>
        </p:txBody>
      </p:sp>
      <p:sp>
        <p:nvSpPr>
          <p:cNvPr id="21" name="object 7">
            <a:extLst>
              <a:ext uri="{FF2B5EF4-FFF2-40B4-BE49-F238E27FC236}">
                <a16:creationId xmlns:a16="http://schemas.microsoft.com/office/drawing/2014/main" id="{C046B1DF-C4BD-4924-8965-A2BEC5B2C2EB}"/>
              </a:ext>
            </a:extLst>
          </p:cNvPr>
          <p:cNvSpPr txBox="1"/>
          <p:nvPr/>
        </p:nvSpPr>
        <p:spPr>
          <a:xfrm>
            <a:off x="5960235" y="4805773"/>
            <a:ext cx="863893" cy="495863"/>
          </a:xfrm>
          <a:prstGeom prst="rect">
            <a:avLst/>
          </a:prstGeom>
        </p:spPr>
        <p:txBody>
          <a:bodyPr vert="horz" wrap="square" lIns="0" tIns="100923" rIns="0" bIns="0" rtlCol="0">
            <a:spAutoFit/>
          </a:bodyPr>
          <a:lstStyle/>
          <a:p>
            <a:pPr marL="86024" marR="5419">
              <a:spcBef>
                <a:spcPts val="688"/>
              </a:spcBef>
            </a:pPr>
            <a:r>
              <a:rPr lang="fr-FR" sz="2560" b="1" dirty="0">
                <a:solidFill>
                  <a:srgbClr val="FFFFFF"/>
                </a:solidFill>
                <a:cs typeface="Museo Sans 500"/>
              </a:rPr>
              <a:t> 50% </a:t>
            </a:r>
            <a:endParaRPr sz="2560" b="1" dirty="0">
              <a:cs typeface="Museo Sans 500"/>
            </a:endParaRPr>
          </a:p>
        </p:txBody>
      </p:sp>
      <p:sp>
        <p:nvSpPr>
          <p:cNvPr id="22" name="Espace réservé du numéro de diapositive 10">
            <a:extLst>
              <a:ext uri="{FF2B5EF4-FFF2-40B4-BE49-F238E27FC236}">
                <a16:creationId xmlns:a16="http://schemas.microsoft.com/office/drawing/2014/main" id="{7DF4EBD1-9D6E-4A60-A26B-3062E71CD98D}"/>
              </a:ext>
            </a:extLst>
          </p:cNvPr>
          <p:cNvSpPr txBox="1">
            <a:spLocks/>
          </p:cNvSpPr>
          <p:nvPr/>
        </p:nvSpPr>
        <p:spPr>
          <a:xfrm>
            <a:off x="2234461" y="8105712"/>
            <a:ext cx="10035865" cy="389467"/>
          </a:xfrm>
          <a:prstGeom prst="rect">
            <a:avLst/>
          </a:prstGeom>
        </p:spPr>
        <p:txBody>
          <a:bodyPr vert="horz" lIns="97536" tIns="48768" rIns="97536" bIns="48768"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80" dirty="0"/>
              <a:t>Kit pour les directeurs et directrices d’unités 2024 - </a:t>
            </a:r>
            <a:fld id="{CEA1B247-75D2-9B44-BD5F-8A1C5AD1A550}" type="slidenum">
              <a:rPr lang="fr-FR" sz="1280"/>
              <a:pPr/>
              <a:t>35</a:t>
            </a:fld>
            <a:endParaRPr lang="fr-FR" sz="1280" dirty="0"/>
          </a:p>
        </p:txBody>
      </p:sp>
      <p:sp>
        <p:nvSpPr>
          <p:cNvPr id="24" name="ZoneTexte 23">
            <a:extLst>
              <a:ext uri="{FF2B5EF4-FFF2-40B4-BE49-F238E27FC236}">
                <a16:creationId xmlns:a16="http://schemas.microsoft.com/office/drawing/2014/main" id="{931A69DE-4A82-4D4C-9267-8BDED0DDAC6F}"/>
              </a:ext>
            </a:extLst>
          </p:cNvPr>
          <p:cNvSpPr txBox="1"/>
          <p:nvPr/>
        </p:nvSpPr>
        <p:spPr>
          <a:xfrm>
            <a:off x="487359" y="1664637"/>
            <a:ext cx="4694109" cy="3141951"/>
          </a:xfrm>
          <a:prstGeom prst="rect">
            <a:avLst/>
          </a:prstGeom>
          <a:noFill/>
        </p:spPr>
        <p:txBody>
          <a:bodyPr wrap="square" lIns="0" rIns="230400" rtlCol="0">
            <a:noAutofit/>
          </a:bodyPr>
          <a:lstStyle/>
          <a:p>
            <a:pPr marL="13547" marR="1158276">
              <a:lnSpc>
                <a:spcPct val="100699"/>
              </a:lnSpc>
              <a:spcBef>
                <a:spcPts val="816"/>
              </a:spcBef>
            </a:pPr>
            <a:r>
              <a:rPr lang="fr-FR" sz="3627" b="1" spc="-11" dirty="0">
                <a:solidFill>
                  <a:srgbClr val="E50051"/>
                </a:solidFill>
                <a:cs typeface="Museo Sans 900"/>
              </a:rPr>
              <a:t>Manquements à l’intégrité scientifique</a:t>
            </a:r>
            <a:endParaRPr lang="fr-FR" sz="3627" b="1" spc="-11" dirty="0">
              <a:solidFill>
                <a:srgbClr val="9D9D9C"/>
              </a:solidFill>
              <a:cs typeface="Museo Sans 900"/>
            </a:endParaRPr>
          </a:p>
          <a:p>
            <a:pPr marL="13547" marR="1158276">
              <a:lnSpc>
                <a:spcPct val="100699"/>
              </a:lnSpc>
              <a:spcBef>
                <a:spcPts val="816"/>
              </a:spcBef>
            </a:pPr>
            <a:r>
              <a:rPr lang="fr-FR" sz="3627" b="1" spc="-11" dirty="0">
                <a:solidFill>
                  <a:srgbClr val="9D9D9C"/>
                </a:solidFill>
                <a:cs typeface="Museo Sans 900"/>
              </a:rPr>
              <a:t>En 4 </a:t>
            </a:r>
            <a:r>
              <a:rPr lang="fr-FR" sz="3627" b="1" spc="-27" dirty="0">
                <a:solidFill>
                  <a:srgbClr val="9D9D9C"/>
                </a:solidFill>
                <a:cs typeface="Museo Sans 900"/>
              </a:rPr>
              <a:t>chiffres</a:t>
            </a:r>
            <a:endParaRPr lang="fr-FR" sz="3627" dirty="0">
              <a:cs typeface="Museo Sans 900"/>
            </a:endParaRPr>
          </a:p>
        </p:txBody>
      </p:sp>
      <p:sp>
        <p:nvSpPr>
          <p:cNvPr id="2" name="Shape 180">
            <a:extLst>
              <a:ext uri="{FF2B5EF4-FFF2-40B4-BE49-F238E27FC236}">
                <a16:creationId xmlns:a16="http://schemas.microsoft.com/office/drawing/2014/main" id="{E0C31FBA-2827-C770-6A2C-3CFF6CEACB9A}"/>
              </a:ext>
            </a:extLst>
          </p:cNvPr>
          <p:cNvSpPr>
            <a:spLocks noChangeArrowheads="1"/>
          </p:cNvSpPr>
          <p:nvPr/>
        </p:nvSpPr>
        <p:spPr bwMode="auto">
          <a:xfrm>
            <a:off x="287233" y="479678"/>
            <a:ext cx="12488609"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Est-ce que les problèmes d’intégrité sont fréquents?</a:t>
            </a:r>
          </a:p>
        </p:txBody>
      </p:sp>
    </p:spTree>
    <p:extLst>
      <p:ext uri="{BB962C8B-B14F-4D97-AF65-F5344CB8AC3E}">
        <p14:creationId xmlns:p14="http://schemas.microsoft.com/office/powerpoint/2010/main" val="44514331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45E65-B8A3-2BEE-95FE-237D2CF8B2EE}"/>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AB5D0A06-D36B-4574-6524-2165F15E0B40}"/>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17DF33D6-AA7F-2D99-C41E-53F5D8EE9A1C}"/>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B90E0600-7C68-4776-45AA-DDA8DDAC1C5F}"/>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B40089DC-E07A-5C6A-A6BF-85C020137067}"/>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Des enjeux considérables</a:t>
            </a:r>
          </a:p>
        </p:txBody>
      </p:sp>
      <p:sp>
        <p:nvSpPr>
          <p:cNvPr id="2" name="Espace réservé du numéro de diapositive 10">
            <a:extLst>
              <a:ext uri="{FF2B5EF4-FFF2-40B4-BE49-F238E27FC236}">
                <a16:creationId xmlns:a16="http://schemas.microsoft.com/office/drawing/2014/main" id="{86ACDC97-EC4C-CE60-48D9-5CECBDC87BE5}"/>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B30B34BB-F5FE-77D5-4938-48CF258AAE54}"/>
              </a:ext>
            </a:extLst>
          </p:cNvPr>
          <p:cNvSpPr/>
          <p:nvPr/>
        </p:nvSpPr>
        <p:spPr>
          <a:xfrm>
            <a:off x="900113" y="2528801"/>
            <a:ext cx="10777220" cy="400110"/>
          </a:xfrm>
          <a:prstGeom prst="rect">
            <a:avLst/>
          </a:prstGeom>
          <a:solidFill>
            <a:srgbClr val="FF0000"/>
          </a:solidFill>
          <a:ln>
            <a:solidFill>
              <a:srgbClr val="FF0000"/>
            </a:solidFill>
          </a:ln>
        </p:spPr>
        <p:txBody>
          <a:bodyPr wrap="square">
            <a:spAutoFit/>
          </a:bodyPr>
          <a:lstStyle/>
          <a:p>
            <a:pPr algn="ctr">
              <a:buClr>
                <a:srgbClr val="0099A9"/>
              </a:buClr>
            </a:pPr>
            <a:r>
              <a:rPr lang="fr-FR" sz="2000" dirty="0">
                <a:solidFill>
                  <a:schemeClr val="bg1"/>
                </a:solidFill>
              </a:rPr>
              <a:t>PROBLEMES D’INTEGRITE SCIENTIQUE &amp; RECHERCHES FRAUDULEUSES</a:t>
            </a:r>
          </a:p>
        </p:txBody>
      </p:sp>
    </p:spTree>
    <p:extLst>
      <p:ext uri="{BB962C8B-B14F-4D97-AF65-F5344CB8AC3E}">
        <p14:creationId xmlns:p14="http://schemas.microsoft.com/office/powerpoint/2010/main" val="254705875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C0D68-DA6B-6820-CA8A-5E391D6CC3F0}"/>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8F558A98-EE88-11AF-9A03-6F8554AD5FA6}"/>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176C867E-5A81-B5BF-02A3-3FF54CE83068}"/>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EC4B4D38-3167-7AF1-CCAD-343B3CED550B}"/>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94A223C8-AA04-F77A-7FA6-4E2482C509E3}"/>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Des enjeux considérables</a:t>
            </a:r>
          </a:p>
        </p:txBody>
      </p:sp>
      <p:sp>
        <p:nvSpPr>
          <p:cNvPr id="2" name="Espace réservé du numéro de diapositive 10">
            <a:extLst>
              <a:ext uri="{FF2B5EF4-FFF2-40B4-BE49-F238E27FC236}">
                <a16:creationId xmlns:a16="http://schemas.microsoft.com/office/drawing/2014/main" id="{EA331D43-FACB-53D0-1856-3E8B0568E344}"/>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42B5946F-2727-423A-7D74-BC297B731F7E}"/>
              </a:ext>
            </a:extLst>
          </p:cNvPr>
          <p:cNvSpPr/>
          <p:nvPr/>
        </p:nvSpPr>
        <p:spPr>
          <a:xfrm>
            <a:off x="900113" y="2528801"/>
            <a:ext cx="10777220" cy="400110"/>
          </a:xfrm>
          <a:prstGeom prst="rect">
            <a:avLst/>
          </a:prstGeom>
          <a:solidFill>
            <a:srgbClr val="FF0000"/>
          </a:solidFill>
          <a:ln>
            <a:solidFill>
              <a:srgbClr val="FF0000"/>
            </a:solidFill>
          </a:ln>
        </p:spPr>
        <p:txBody>
          <a:bodyPr wrap="square">
            <a:spAutoFit/>
          </a:bodyPr>
          <a:lstStyle/>
          <a:p>
            <a:pPr algn="ctr">
              <a:buClr>
                <a:srgbClr val="0099A9"/>
              </a:buClr>
            </a:pPr>
            <a:r>
              <a:rPr lang="fr-FR" sz="2000" dirty="0">
                <a:solidFill>
                  <a:schemeClr val="bg1"/>
                </a:solidFill>
              </a:rPr>
              <a:t>PROBLEMES D’INTEGRITE SCIENTIQUE &amp; RECHERCHES FRAUDULEUSES</a:t>
            </a:r>
          </a:p>
        </p:txBody>
      </p:sp>
      <p:sp>
        <p:nvSpPr>
          <p:cNvPr id="4" name="Rectangle 3">
            <a:extLst>
              <a:ext uri="{FF2B5EF4-FFF2-40B4-BE49-F238E27FC236}">
                <a16:creationId xmlns:a16="http://schemas.microsoft.com/office/drawing/2014/main" id="{FE650F11-C7D0-AFC1-FAD3-0486C3E97082}"/>
              </a:ext>
            </a:extLst>
          </p:cNvPr>
          <p:cNvSpPr/>
          <p:nvPr/>
        </p:nvSpPr>
        <p:spPr>
          <a:xfrm>
            <a:off x="226269" y="4174817"/>
            <a:ext cx="3961418"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Perte de temps et de ressources pour la recherche</a:t>
            </a:r>
            <a:endParaRPr lang="fr-FR" sz="2000" dirty="0">
              <a:solidFill>
                <a:srgbClr val="474747"/>
              </a:solidFill>
            </a:endParaRPr>
          </a:p>
        </p:txBody>
      </p:sp>
      <p:sp>
        <p:nvSpPr>
          <p:cNvPr id="7" name="Flèche : bas 6">
            <a:extLst>
              <a:ext uri="{FF2B5EF4-FFF2-40B4-BE49-F238E27FC236}">
                <a16:creationId xmlns:a16="http://schemas.microsoft.com/office/drawing/2014/main" id="{1657CAA3-BB6A-10B8-EE58-273F19D1BED4}"/>
              </a:ext>
            </a:extLst>
          </p:cNvPr>
          <p:cNvSpPr/>
          <p:nvPr/>
        </p:nvSpPr>
        <p:spPr>
          <a:xfrm>
            <a:off x="12298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9" name="Image 8">
            <a:extLst>
              <a:ext uri="{FF2B5EF4-FFF2-40B4-BE49-F238E27FC236}">
                <a16:creationId xmlns:a16="http://schemas.microsoft.com/office/drawing/2014/main" id="{532EE511-6E5C-D31E-95E9-35C5B195DB8A}"/>
              </a:ext>
            </a:extLst>
          </p:cNvPr>
          <p:cNvPicPr>
            <a:picLocks noChangeAspect="1"/>
          </p:cNvPicPr>
          <p:nvPr/>
        </p:nvPicPr>
        <p:blipFill>
          <a:blip r:embed="rId3"/>
          <a:stretch>
            <a:fillRect/>
          </a:stretch>
        </p:blipFill>
        <p:spPr>
          <a:xfrm>
            <a:off x="830481" y="5040587"/>
            <a:ext cx="2655190" cy="2198829"/>
          </a:xfrm>
          <a:prstGeom prst="rect">
            <a:avLst/>
          </a:prstGeom>
        </p:spPr>
      </p:pic>
      <p:sp>
        <p:nvSpPr>
          <p:cNvPr id="15" name="ZoneTexte 14">
            <a:extLst>
              <a:ext uri="{FF2B5EF4-FFF2-40B4-BE49-F238E27FC236}">
                <a16:creationId xmlns:a16="http://schemas.microsoft.com/office/drawing/2014/main" id="{B4C37BA1-52F3-9A26-3742-F9C20537D15B}"/>
              </a:ext>
            </a:extLst>
          </p:cNvPr>
          <p:cNvSpPr txBox="1"/>
          <p:nvPr/>
        </p:nvSpPr>
        <p:spPr>
          <a:xfrm>
            <a:off x="627907" y="7208623"/>
            <a:ext cx="3207114" cy="646331"/>
          </a:xfrm>
          <a:prstGeom prst="rect">
            <a:avLst/>
          </a:prstGeom>
        </p:spPr>
        <p:style>
          <a:lnRef idx="0">
            <a:scrgbClr r="0" g="0" b="0"/>
          </a:lnRef>
          <a:fillRef idx="0">
            <a:scrgbClr r="0" g="0" b="0"/>
          </a:fillRef>
          <a:effectRef idx="0">
            <a:scrgbClr r="0" g="0" b="0"/>
          </a:effectRef>
          <a:fontRef idx="none"/>
        </p:style>
        <p:txBody>
          <a:bodyPr wrap="square">
            <a:spAutoFit/>
          </a:bodyPr>
          <a:lstStyle/>
          <a:p>
            <a:pPr algn="l"/>
            <a:r>
              <a:rPr lang="en-US" sz="1200" b="1" i="0" u="none" strike="noStrike" baseline="0" dirty="0">
                <a:solidFill>
                  <a:srgbClr val="911235"/>
                </a:solidFill>
                <a:latin typeface="SourceSansPro-Bold"/>
              </a:rPr>
              <a:t>Washburn, S.L. (1953), The Piltdown Hoax. American Anthropologist, 55: 759-762.</a:t>
            </a:r>
          </a:p>
          <a:p>
            <a:pPr algn="l"/>
            <a:r>
              <a:rPr lang="fr-FR" sz="1200" b="0" i="0" u="none" strike="noStrike" baseline="0" dirty="0">
                <a:solidFill>
                  <a:srgbClr val="911235"/>
                </a:solidFill>
                <a:latin typeface="SourceSansPro-Regular"/>
              </a:rPr>
              <a:t>https://doi.org/10.1525/aa.1953.55.5.02a00340</a:t>
            </a:r>
            <a:endParaRPr lang="fr-FR" sz="1200" dirty="0"/>
          </a:p>
        </p:txBody>
      </p:sp>
    </p:spTree>
    <p:extLst>
      <p:ext uri="{BB962C8B-B14F-4D97-AF65-F5344CB8AC3E}">
        <p14:creationId xmlns:p14="http://schemas.microsoft.com/office/powerpoint/2010/main" val="206720957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58901-1A92-B0C0-75AC-B567953D4253}"/>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F7E2F5DC-C630-C561-AB0D-2395653EC99B}"/>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38A72A8C-1879-652E-C9EF-2B5A2905A2E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EC6A81FD-A956-925D-FDA5-6DCD1D863D48}"/>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AFB98C1F-58FA-3E34-9DE1-7885DFBA4C1C}"/>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Des enjeux considérables</a:t>
            </a:r>
          </a:p>
        </p:txBody>
      </p:sp>
      <p:sp>
        <p:nvSpPr>
          <p:cNvPr id="2" name="Espace réservé du numéro de diapositive 10">
            <a:extLst>
              <a:ext uri="{FF2B5EF4-FFF2-40B4-BE49-F238E27FC236}">
                <a16:creationId xmlns:a16="http://schemas.microsoft.com/office/drawing/2014/main" id="{51CBEBB6-391F-DFFA-A03E-D729DA9DA3F5}"/>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F3DD028F-2008-138F-97FC-4E06FE0A4637}"/>
              </a:ext>
            </a:extLst>
          </p:cNvPr>
          <p:cNvSpPr/>
          <p:nvPr/>
        </p:nvSpPr>
        <p:spPr>
          <a:xfrm>
            <a:off x="900113" y="2528801"/>
            <a:ext cx="10777220" cy="400110"/>
          </a:xfrm>
          <a:prstGeom prst="rect">
            <a:avLst/>
          </a:prstGeom>
          <a:solidFill>
            <a:srgbClr val="FF0000"/>
          </a:solidFill>
          <a:ln>
            <a:solidFill>
              <a:srgbClr val="FF0000"/>
            </a:solidFill>
          </a:ln>
        </p:spPr>
        <p:txBody>
          <a:bodyPr wrap="square">
            <a:spAutoFit/>
          </a:bodyPr>
          <a:lstStyle/>
          <a:p>
            <a:pPr algn="ctr">
              <a:buClr>
                <a:srgbClr val="0099A9"/>
              </a:buClr>
            </a:pPr>
            <a:r>
              <a:rPr lang="fr-FR" sz="2000" dirty="0">
                <a:solidFill>
                  <a:schemeClr val="bg1"/>
                </a:solidFill>
              </a:rPr>
              <a:t>PROBLEMES D’INTEGRITE SCIENTIQUE &amp; RECHERCHES FRAUDULEUSES</a:t>
            </a:r>
          </a:p>
        </p:txBody>
      </p:sp>
      <p:sp>
        <p:nvSpPr>
          <p:cNvPr id="4" name="Rectangle 3">
            <a:extLst>
              <a:ext uri="{FF2B5EF4-FFF2-40B4-BE49-F238E27FC236}">
                <a16:creationId xmlns:a16="http://schemas.microsoft.com/office/drawing/2014/main" id="{EDA17649-0CE4-09B3-C078-75746BB444FD}"/>
              </a:ext>
            </a:extLst>
          </p:cNvPr>
          <p:cNvSpPr/>
          <p:nvPr/>
        </p:nvSpPr>
        <p:spPr>
          <a:xfrm>
            <a:off x="226269" y="4174817"/>
            <a:ext cx="3961418"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Perte de temps et de ressources pour la recherche</a:t>
            </a:r>
            <a:endParaRPr lang="fr-FR" sz="2000" dirty="0">
              <a:solidFill>
                <a:srgbClr val="474747"/>
              </a:solidFill>
            </a:endParaRPr>
          </a:p>
        </p:txBody>
      </p:sp>
      <p:sp>
        <p:nvSpPr>
          <p:cNvPr id="7" name="Flèche : bas 6">
            <a:extLst>
              <a:ext uri="{FF2B5EF4-FFF2-40B4-BE49-F238E27FC236}">
                <a16:creationId xmlns:a16="http://schemas.microsoft.com/office/drawing/2014/main" id="{EC7D7AD5-5599-F7D0-4F92-7D14E2CA54EA}"/>
              </a:ext>
            </a:extLst>
          </p:cNvPr>
          <p:cNvSpPr/>
          <p:nvPr/>
        </p:nvSpPr>
        <p:spPr>
          <a:xfrm>
            <a:off x="12298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a:extLst>
              <a:ext uri="{FF2B5EF4-FFF2-40B4-BE49-F238E27FC236}">
                <a16:creationId xmlns:a16="http://schemas.microsoft.com/office/drawing/2014/main" id="{F7960F6E-E6FD-0C83-04CB-325524684BAB}"/>
              </a:ext>
            </a:extLst>
          </p:cNvPr>
          <p:cNvSpPr/>
          <p:nvPr/>
        </p:nvSpPr>
        <p:spPr>
          <a:xfrm>
            <a:off x="4463214" y="4201403"/>
            <a:ext cx="3204369"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Orientation politiques publiques biaisées</a:t>
            </a:r>
            <a:endParaRPr lang="fr-FR" sz="1800" dirty="0">
              <a:solidFill>
                <a:srgbClr val="474747"/>
              </a:solidFill>
            </a:endParaRPr>
          </a:p>
        </p:txBody>
      </p:sp>
      <p:sp>
        <p:nvSpPr>
          <p:cNvPr id="13" name="Flèche : bas 12">
            <a:extLst>
              <a:ext uri="{FF2B5EF4-FFF2-40B4-BE49-F238E27FC236}">
                <a16:creationId xmlns:a16="http://schemas.microsoft.com/office/drawing/2014/main" id="{6E939EA8-5440-ADD3-DBA2-0781994AFF9F}"/>
              </a:ext>
            </a:extLst>
          </p:cNvPr>
          <p:cNvSpPr/>
          <p:nvPr/>
        </p:nvSpPr>
        <p:spPr>
          <a:xfrm>
            <a:off x="5732024" y="3329051"/>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9" name="Image 8">
            <a:extLst>
              <a:ext uri="{FF2B5EF4-FFF2-40B4-BE49-F238E27FC236}">
                <a16:creationId xmlns:a16="http://schemas.microsoft.com/office/drawing/2014/main" id="{1E57906C-F208-9059-13F2-9D647C1CDDBE}"/>
              </a:ext>
            </a:extLst>
          </p:cNvPr>
          <p:cNvPicPr>
            <a:picLocks noChangeAspect="1"/>
          </p:cNvPicPr>
          <p:nvPr/>
        </p:nvPicPr>
        <p:blipFill>
          <a:blip r:embed="rId3"/>
          <a:stretch>
            <a:fillRect/>
          </a:stretch>
        </p:blipFill>
        <p:spPr>
          <a:xfrm>
            <a:off x="830481" y="5040587"/>
            <a:ext cx="2655190" cy="2198829"/>
          </a:xfrm>
          <a:prstGeom prst="rect">
            <a:avLst/>
          </a:prstGeom>
        </p:spPr>
      </p:pic>
      <p:sp>
        <p:nvSpPr>
          <p:cNvPr id="15" name="ZoneTexte 14">
            <a:extLst>
              <a:ext uri="{FF2B5EF4-FFF2-40B4-BE49-F238E27FC236}">
                <a16:creationId xmlns:a16="http://schemas.microsoft.com/office/drawing/2014/main" id="{B43E98B5-ACA0-99CB-D8D1-73967640D67C}"/>
              </a:ext>
            </a:extLst>
          </p:cNvPr>
          <p:cNvSpPr txBox="1"/>
          <p:nvPr/>
        </p:nvSpPr>
        <p:spPr>
          <a:xfrm>
            <a:off x="627907" y="7208623"/>
            <a:ext cx="3207114" cy="646331"/>
          </a:xfrm>
          <a:prstGeom prst="rect">
            <a:avLst/>
          </a:prstGeom>
        </p:spPr>
        <p:style>
          <a:lnRef idx="0">
            <a:scrgbClr r="0" g="0" b="0"/>
          </a:lnRef>
          <a:fillRef idx="0">
            <a:scrgbClr r="0" g="0" b="0"/>
          </a:fillRef>
          <a:effectRef idx="0">
            <a:scrgbClr r="0" g="0" b="0"/>
          </a:effectRef>
          <a:fontRef idx="none"/>
        </p:style>
        <p:txBody>
          <a:bodyPr wrap="square">
            <a:spAutoFit/>
          </a:bodyPr>
          <a:lstStyle/>
          <a:p>
            <a:pPr algn="l"/>
            <a:r>
              <a:rPr lang="en-US" sz="1200" b="1" i="0" u="none" strike="noStrike" baseline="0" dirty="0">
                <a:solidFill>
                  <a:srgbClr val="911235"/>
                </a:solidFill>
                <a:latin typeface="SourceSansPro-Bold"/>
              </a:rPr>
              <a:t>Washburn, S.L. (1953), The Piltdown Hoax. American Anthropologist, 55: 759-762.</a:t>
            </a:r>
          </a:p>
          <a:p>
            <a:pPr algn="l"/>
            <a:r>
              <a:rPr lang="fr-FR" sz="1200" b="0" i="0" u="none" strike="noStrike" baseline="0" dirty="0">
                <a:solidFill>
                  <a:srgbClr val="911235"/>
                </a:solidFill>
                <a:latin typeface="SourceSansPro-Regular"/>
              </a:rPr>
              <a:t>https://doi.org/10.1525/aa.1953.55.5.02a00340</a:t>
            </a:r>
            <a:endParaRPr lang="fr-FR" sz="1200" dirty="0"/>
          </a:p>
        </p:txBody>
      </p:sp>
      <p:pic>
        <p:nvPicPr>
          <p:cNvPr id="17" name="Image 16">
            <a:extLst>
              <a:ext uri="{FF2B5EF4-FFF2-40B4-BE49-F238E27FC236}">
                <a16:creationId xmlns:a16="http://schemas.microsoft.com/office/drawing/2014/main" id="{71043E87-3EBA-37FE-DDF3-815567DA570A}"/>
              </a:ext>
            </a:extLst>
          </p:cNvPr>
          <p:cNvPicPr>
            <a:picLocks noChangeAspect="1"/>
          </p:cNvPicPr>
          <p:nvPr/>
        </p:nvPicPr>
        <p:blipFill>
          <a:blip r:embed="rId4"/>
          <a:stretch>
            <a:fillRect/>
          </a:stretch>
        </p:blipFill>
        <p:spPr>
          <a:xfrm>
            <a:off x="4359675" y="4949102"/>
            <a:ext cx="3481719" cy="1353069"/>
          </a:xfrm>
          <a:prstGeom prst="rect">
            <a:avLst/>
          </a:prstGeom>
        </p:spPr>
      </p:pic>
      <p:pic>
        <p:nvPicPr>
          <p:cNvPr id="19" name="Image 18">
            <a:extLst>
              <a:ext uri="{FF2B5EF4-FFF2-40B4-BE49-F238E27FC236}">
                <a16:creationId xmlns:a16="http://schemas.microsoft.com/office/drawing/2014/main" id="{B8BE34E7-4A65-B52F-8C31-D346C2C7D083}"/>
              </a:ext>
            </a:extLst>
          </p:cNvPr>
          <p:cNvPicPr>
            <a:picLocks noChangeAspect="1"/>
          </p:cNvPicPr>
          <p:nvPr/>
        </p:nvPicPr>
        <p:blipFill>
          <a:blip r:embed="rId5"/>
          <a:stretch>
            <a:fillRect/>
          </a:stretch>
        </p:blipFill>
        <p:spPr>
          <a:xfrm>
            <a:off x="4484614" y="6572761"/>
            <a:ext cx="3356779" cy="1429980"/>
          </a:xfrm>
          <a:prstGeom prst="rect">
            <a:avLst/>
          </a:prstGeom>
        </p:spPr>
      </p:pic>
    </p:spTree>
    <p:extLst>
      <p:ext uri="{BB962C8B-B14F-4D97-AF65-F5344CB8AC3E}">
        <p14:creationId xmlns:p14="http://schemas.microsoft.com/office/powerpoint/2010/main" val="323790062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51AAA-CE33-F17D-7440-0AFF49A68FC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A383746C-9853-EA2D-01B6-E4FEE430E54C}"/>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060D7CF7-B5F1-B23B-9C48-3C2BA6AE8D00}"/>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D3190142-E309-0612-4E95-1812072D0F3C}"/>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ACE80695-FE61-B151-EAC4-304D82333A53}"/>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Des enjeux considérables</a:t>
            </a:r>
          </a:p>
        </p:txBody>
      </p:sp>
      <p:sp>
        <p:nvSpPr>
          <p:cNvPr id="2" name="Espace réservé du numéro de diapositive 10">
            <a:extLst>
              <a:ext uri="{FF2B5EF4-FFF2-40B4-BE49-F238E27FC236}">
                <a16:creationId xmlns:a16="http://schemas.microsoft.com/office/drawing/2014/main" id="{98D56F77-9FC5-50B3-E83E-DBF4ED194D9B}"/>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24B8E3DF-1DC8-FAE7-9252-1368952FC5B7}"/>
              </a:ext>
            </a:extLst>
          </p:cNvPr>
          <p:cNvSpPr/>
          <p:nvPr/>
        </p:nvSpPr>
        <p:spPr>
          <a:xfrm>
            <a:off x="900113" y="2528801"/>
            <a:ext cx="10777220" cy="400110"/>
          </a:xfrm>
          <a:prstGeom prst="rect">
            <a:avLst/>
          </a:prstGeom>
          <a:solidFill>
            <a:srgbClr val="FF0000"/>
          </a:solidFill>
          <a:ln>
            <a:solidFill>
              <a:srgbClr val="FF0000"/>
            </a:solidFill>
          </a:ln>
        </p:spPr>
        <p:txBody>
          <a:bodyPr wrap="square">
            <a:spAutoFit/>
          </a:bodyPr>
          <a:lstStyle/>
          <a:p>
            <a:pPr algn="ctr">
              <a:buClr>
                <a:srgbClr val="0099A9"/>
              </a:buClr>
            </a:pPr>
            <a:r>
              <a:rPr lang="fr-FR" sz="2000" dirty="0">
                <a:solidFill>
                  <a:schemeClr val="bg1"/>
                </a:solidFill>
              </a:rPr>
              <a:t>PROBLEMES D’INTEGRITE SCIENTIQUE &amp; RECHERCHES FRAUDULEUSES</a:t>
            </a:r>
          </a:p>
        </p:txBody>
      </p:sp>
      <p:sp>
        <p:nvSpPr>
          <p:cNvPr id="4" name="Rectangle 3">
            <a:extLst>
              <a:ext uri="{FF2B5EF4-FFF2-40B4-BE49-F238E27FC236}">
                <a16:creationId xmlns:a16="http://schemas.microsoft.com/office/drawing/2014/main" id="{FB29C27F-D203-624E-66BC-B770BBDCBA5B}"/>
              </a:ext>
            </a:extLst>
          </p:cNvPr>
          <p:cNvSpPr/>
          <p:nvPr/>
        </p:nvSpPr>
        <p:spPr>
          <a:xfrm>
            <a:off x="226269" y="4174817"/>
            <a:ext cx="3961418"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Perte de temps et de ressources pour la recherche</a:t>
            </a:r>
            <a:endParaRPr lang="fr-FR" sz="2000" dirty="0">
              <a:solidFill>
                <a:srgbClr val="474747"/>
              </a:solidFill>
            </a:endParaRPr>
          </a:p>
        </p:txBody>
      </p:sp>
      <p:sp>
        <p:nvSpPr>
          <p:cNvPr id="7" name="Flèche : bas 6">
            <a:extLst>
              <a:ext uri="{FF2B5EF4-FFF2-40B4-BE49-F238E27FC236}">
                <a16:creationId xmlns:a16="http://schemas.microsoft.com/office/drawing/2014/main" id="{0A4BDDD5-4A1A-996A-A79D-2A03B08A4061}"/>
              </a:ext>
            </a:extLst>
          </p:cNvPr>
          <p:cNvSpPr/>
          <p:nvPr/>
        </p:nvSpPr>
        <p:spPr>
          <a:xfrm>
            <a:off x="12298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a:extLst>
              <a:ext uri="{FF2B5EF4-FFF2-40B4-BE49-F238E27FC236}">
                <a16:creationId xmlns:a16="http://schemas.microsoft.com/office/drawing/2014/main" id="{F3EE8AE6-FE9B-F95A-0094-A8CB71AE5C2A}"/>
              </a:ext>
            </a:extLst>
          </p:cNvPr>
          <p:cNvSpPr/>
          <p:nvPr/>
        </p:nvSpPr>
        <p:spPr>
          <a:xfrm>
            <a:off x="4463214" y="4201403"/>
            <a:ext cx="3204369"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Orientation politiques publiques biaisées</a:t>
            </a:r>
            <a:endParaRPr lang="fr-FR" sz="1800" dirty="0">
              <a:solidFill>
                <a:srgbClr val="474747"/>
              </a:solidFill>
            </a:endParaRPr>
          </a:p>
        </p:txBody>
      </p:sp>
      <p:sp>
        <p:nvSpPr>
          <p:cNvPr id="11" name="Rectangle 10">
            <a:extLst>
              <a:ext uri="{FF2B5EF4-FFF2-40B4-BE49-F238E27FC236}">
                <a16:creationId xmlns:a16="http://schemas.microsoft.com/office/drawing/2014/main" id="{9805171F-AC78-8F8D-A6B6-BEF83F9FDE61}"/>
              </a:ext>
            </a:extLst>
          </p:cNvPr>
          <p:cNvSpPr/>
          <p:nvPr/>
        </p:nvSpPr>
        <p:spPr>
          <a:xfrm>
            <a:off x="8040914" y="4187580"/>
            <a:ext cx="4737617"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Perte de confiance dans la science académique </a:t>
            </a:r>
          </a:p>
        </p:txBody>
      </p:sp>
      <p:sp>
        <p:nvSpPr>
          <p:cNvPr id="13" name="Flèche : bas 12">
            <a:extLst>
              <a:ext uri="{FF2B5EF4-FFF2-40B4-BE49-F238E27FC236}">
                <a16:creationId xmlns:a16="http://schemas.microsoft.com/office/drawing/2014/main" id="{F6C2A536-DF6A-25BF-8557-B9B584A8EC8B}"/>
              </a:ext>
            </a:extLst>
          </p:cNvPr>
          <p:cNvSpPr/>
          <p:nvPr/>
        </p:nvSpPr>
        <p:spPr>
          <a:xfrm>
            <a:off x="5732024" y="3329051"/>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Flèche : bas 13">
            <a:extLst>
              <a:ext uri="{FF2B5EF4-FFF2-40B4-BE49-F238E27FC236}">
                <a16:creationId xmlns:a16="http://schemas.microsoft.com/office/drawing/2014/main" id="{86E49881-3E2D-F076-73A0-A7A310B45B4F}"/>
              </a:ext>
            </a:extLst>
          </p:cNvPr>
          <p:cNvSpPr/>
          <p:nvPr/>
        </p:nvSpPr>
        <p:spPr>
          <a:xfrm>
            <a:off x="102341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9" name="Image 8">
            <a:extLst>
              <a:ext uri="{FF2B5EF4-FFF2-40B4-BE49-F238E27FC236}">
                <a16:creationId xmlns:a16="http://schemas.microsoft.com/office/drawing/2014/main" id="{F027CB3D-E1A1-87BE-34CE-15CAA3A7A2DB}"/>
              </a:ext>
            </a:extLst>
          </p:cNvPr>
          <p:cNvPicPr>
            <a:picLocks noChangeAspect="1"/>
          </p:cNvPicPr>
          <p:nvPr/>
        </p:nvPicPr>
        <p:blipFill>
          <a:blip r:embed="rId3"/>
          <a:stretch>
            <a:fillRect/>
          </a:stretch>
        </p:blipFill>
        <p:spPr>
          <a:xfrm>
            <a:off x="830481" y="5040587"/>
            <a:ext cx="2655190" cy="2198829"/>
          </a:xfrm>
          <a:prstGeom prst="rect">
            <a:avLst/>
          </a:prstGeom>
        </p:spPr>
      </p:pic>
      <p:sp>
        <p:nvSpPr>
          <p:cNvPr id="15" name="ZoneTexte 14">
            <a:extLst>
              <a:ext uri="{FF2B5EF4-FFF2-40B4-BE49-F238E27FC236}">
                <a16:creationId xmlns:a16="http://schemas.microsoft.com/office/drawing/2014/main" id="{EA52CF99-960F-EAC8-D863-65ED47CC1A88}"/>
              </a:ext>
            </a:extLst>
          </p:cNvPr>
          <p:cNvSpPr txBox="1"/>
          <p:nvPr/>
        </p:nvSpPr>
        <p:spPr>
          <a:xfrm>
            <a:off x="627907" y="7208623"/>
            <a:ext cx="3207114" cy="646331"/>
          </a:xfrm>
          <a:prstGeom prst="rect">
            <a:avLst/>
          </a:prstGeom>
        </p:spPr>
        <p:style>
          <a:lnRef idx="0">
            <a:scrgbClr r="0" g="0" b="0"/>
          </a:lnRef>
          <a:fillRef idx="0">
            <a:scrgbClr r="0" g="0" b="0"/>
          </a:fillRef>
          <a:effectRef idx="0">
            <a:scrgbClr r="0" g="0" b="0"/>
          </a:effectRef>
          <a:fontRef idx="none"/>
        </p:style>
        <p:txBody>
          <a:bodyPr wrap="square">
            <a:spAutoFit/>
          </a:bodyPr>
          <a:lstStyle/>
          <a:p>
            <a:pPr algn="l"/>
            <a:r>
              <a:rPr lang="en-US" sz="1200" b="1" i="0" u="none" strike="noStrike" baseline="0" dirty="0">
                <a:solidFill>
                  <a:srgbClr val="911235"/>
                </a:solidFill>
                <a:latin typeface="SourceSansPro-Bold"/>
              </a:rPr>
              <a:t>Washburn, S.L. (1953), The Piltdown Hoax. American Anthropologist, 55: 759-762.</a:t>
            </a:r>
          </a:p>
          <a:p>
            <a:pPr algn="l"/>
            <a:r>
              <a:rPr lang="fr-FR" sz="1200" b="0" i="0" u="none" strike="noStrike" baseline="0" dirty="0">
                <a:solidFill>
                  <a:srgbClr val="911235"/>
                </a:solidFill>
                <a:latin typeface="SourceSansPro-Regular"/>
              </a:rPr>
              <a:t>https://doi.org/10.1525/aa.1953.55.5.02a00340</a:t>
            </a:r>
            <a:endParaRPr lang="fr-FR" sz="1200" dirty="0"/>
          </a:p>
        </p:txBody>
      </p:sp>
      <p:pic>
        <p:nvPicPr>
          <p:cNvPr id="17" name="Image 16">
            <a:extLst>
              <a:ext uri="{FF2B5EF4-FFF2-40B4-BE49-F238E27FC236}">
                <a16:creationId xmlns:a16="http://schemas.microsoft.com/office/drawing/2014/main" id="{99905B45-6DD6-678C-B36E-704903DB412D}"/>
              </a:ext>
            </a:extLst>
          </p:cNvPr>
          <p:cNvPicPr>
            <a:picLocks noChangeAspect="1"/>
          </p:cNvPicPr>
          <p:nvPr/>
        </p:nvPicPr>
        <p:blipFill>
          <a:blip r:embed="rId4"/>
          <a:stretch>
            <a:fillRect/>
          </a:stretch>
        </p:blipFill>
        <p:spPr>
          <a:xfrm>
            <a:off x="4359675" y="4949102"/>
            <a:ext cx="3481719" cy="1353069"/>
          </a:xfrm>
          <a:prstGeom prst="rect">
            <a:avLst/>
          </a:prstGeom>
        </p:spPr>
      </p:pic>
      <p:pic>
        <p:nvPicPr>
          <p:cNvPr id="19" name="Image 18">
            <a:extLst>
              <a:ext uri="{FF2B5EF4-FFF2-40B4-BE49-F238E27FC236}">
                <a16:creationId xmlns:a16="http://schemas.microsoft.com/office/drawing/2014/main" id="{E7278BEF-9FC4-2D03-35EF-33AF4C14385D}"/>
              </a:ext>
            </a:extLst>
          </p:cNvPr>
          <p:cNvPicPr>
            <a:picLocks noChangeAspect="1"/>
          </p:cNvPicPr>
          <p:nvPr/>
        </p:nvPicPr>
        <p:blipFill>
          <a:blip r:embed="rId5"/>
          <a:stretch>
            <a:fillRect/>
          </a:stretch>
        </p:blipFill>
        <p:spPr>
          <a:xfrm>
            <a:off x="4484614" y="6572761"/>
            <a:ext cx="3356779" cy="1429980"/>
          </a:xfrm>
          <a:prstGeom prst="rect">
            <a:avLst/>
          </a:prstGeom>
        </p:spPr>
      </p:pic>
      <p:pic>
        <p:nvPicPr>
          <p:cNvPr id="21" name="Image 20">
            <a:extLst>
              <a:ext uri="{FF2B5EF4-FFF2-40B4-BE49-F238E27FC236}">
                <a16:creationId xmlns:a16="http://schemas.microsoft.com/office/drawing/2014/main" id="{539E7CA5-BE73-D27D-F31B-80F220EFE816}"/>
              </a:ext>
            </a:extLst>
          </p:cNvPr>
          <p:cNvPicPr>
            <a:picLocks noChangeAspect="1"/>
          </p:cNvPicPr>
          <p:nvPr/>
        </p:nvPicPr>
        <p:blipFill>
          <a:blip r:embed="rId6"/>
          <a:stretch>
            <a:fillRect/>
          </a:stretch>
        </p:blipFill>
        <p:spPr>
          <a:xfrm>
            <a:off x="8543553" y="6039982"/>
            <a:ext cx="1450904" cy="1450904"/>
          </a:xfrm>
          <a:prstGeom prst="rect">
            <a:avLst/>
          </a:prstGeom>
        </p:spPr>
      </p:pic>
      <p:pic>
        <p:nvPicPr>
          <p:cNvPr id="22" name="Image 21">
            <a:extLst>
              <a:ext uri="{FF2B5EF4-FFF2-40B4-BE49-F238E27FC236}">
                <a16:creationId xmlns:a16="http://schemas.microsoft.com/office/drawing/2014/main" id="{CF3763BE-2DA5-E237-70F7-16DE26EB5232}"/>
              </a:ext>
            </a:extLst>
          </p:cNvPr>
          <p:cNvPicPr>
            <a:picLocks noChangeAspect="1"/>
          </p:cNvPicPr>
          <p:nvPr/>
        </p:nvPicPr>
        <p:blipFill>
          <a:blip r:embed="rId7"/>
          <a:srcRect l="8593" r="8093"/>
          <a:stretch/>
        </p:blipFill>
        <p:spPr>
          <a:xfrm>
            <a:off x="10567549" y="6039982"/>
            <a:ext cx="2028207" cy="1401623"/>
          </a:xfrm>
          <a:prstGeom prst="rect">
            <a:avLst/>
          </a:prstGeom>
        </p:spPr>
      </p:pic>
      <p:sp>
        <p:nvSpPr>
          <p:cNvPr id="24" name="ZoneTexte 23">
            <a:extLst>
              <a:ext uri="{FF2B5EF4-FFF2-40B4-BE49-F238E27FC236}">
                <a16:creationId xmlns:a16="http://schemas.microsoft.com/office/drawing/2014/main" id="{7523DF3F-1068-E1B4-7F2A-C6C29C3EF592}"/>
              </a:ext>
            </a:extLst>
          </p:cNvPr>
          <p:cNvSpPr txBox="1"/>
          <p:nvPr/>
        </p:nvSpPr>
        <p:spPr>
          <a:xfrm>
            <a:off x="9269005" y="5086991"/>
            <a:ext cx="1930337" cy="65659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chemeClr val="bg1"/>
                </a:solidFill>
                <a:effectLst/>
                <a:uFillTx/>
                <a:latin typeface="+mn-lt"/>
                <a:ea typeface="+mn-ea"/>
                <a:cs typeface="+mn-cs"/>
                <a:sym typeface="Helvetica Light"/>
              </a:rPr>
              <a:t>Complot!</a:t>
            </a:r>
          </a:p>
        </p:txBody>
      </p:sp>
    </p:spTree>
    <p:extLst>
      <p:ext uri="{BB962C8B-B14F-4D97-AF65-F5344CB8AC3E}">
        <p14:creationId xmlns:p14="http://schemas.microsoft.com/office/powerpoint/2010/main" val="42846907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164"/>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graphicFrame>
        <p:nvGraphicFramePr>
          <p:cNvPr id="20" name="Diagramme 19">
            <a:extLst>
              <a:ext uri="{FF2B5EF4-FFF2-40B4-BE49-F238E27FC236}">
                <a16:creationId xmlns:a16="http://schemas.microsoft.com/office/drawing/2014/main" id="{EE06065B-64DA-0636-4AED-3370C52F0D09}"/>
              </a:ext>
            </a:extLst>
          </p:cNvPr>
          <p:cNvGraphicFramePr/>
          <p:nvPr/>
        </p:nvGraphicFramePr>
        <p:xfrm>
          <a:off x="2364227" y="2753877"/>
          <a:ext cx="8428029" cy="5533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Espace réservé du numéro de diapositive 10">
            <a:extLst>
              <a:ext uri="{FF2B5EF4-FFF2-40B4-BE49-F238E27FC236}">
                <a16:creationId xmlns:a16="http://schemas.microsoft.com/office/drawing/2014/main" id="{281AEA83-4528-0E91-F9FB-BFCD991F9831}"/>
              </a:ext>
            </a:extLst>
          </p:cNvPr>
          <p:cNvSpPr txBox="1">
            <a:spLocks/>
          </p:cNvSpPr>
          <p:nvPr/>
        </p:nvSpPr>
        <p:spPr>
          <a:xfrm>
            <a:off x="2884416" y="8224484"/>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4</a:t>
            </a:fld>
            <a:endParaRPr lang="fr-FR" dirty="0"/>
          </a:p>
        </p:txBody>
      </p:sp>
      <p:graphicFrame>
        <p:nvGraphicFramePr>
          <p:cNvPr id="22" name="Diagramme 21">
            <a:extLst>
              <a:ext uri="{FF2B5EF4-FFF2-40B4-BE49-F238E27FC236}">
                <a16:creationId xmlns:a16="http://schemas.microsoft.com/office/drawing/2014/main" id="{A80B4D22-8F8E-CEAD-ED88-99A9ECE5BE24}"/>
              </a:ext>
            </a:extLst>
          </p:cNvPr>
          <p:cNvGraphicFramePr/>
          <p:nvPr/>
        </p:nvGraphicFramePr>
        <p:xfrm>
          <a:off x="2364227" y="2753877"/>
          <a:ext cx="8428029" cy="5533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3" name="Image 22">
            <a:extLst>
              <a:ext uri="{FF2B5EF4-FFF2-40B4-BE49-F238E27FC236}">
                <a16:creationId xmlns:a16="http://schemas.microsoft.com/office/drawing/2014/main" id="{5941B343-140F-AE1C-376F-20D345457DE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37666" y="3546481"/>
            <a:ext cx="1261316" cy="1711185"/>
          </a:xfrm>
          <a:prstGeom prst="rect">
            <a:avLst/>
          </a:prstGeom>
        </p:spPr>
      </p:pic>
      <p:pic>
        <p:nvPicPr>
          <p:cNvPr id="24" name="Image 23">
            <a:extLst>
              <a:ext uri="{FF2B5EF4-FFF2-40B4-BE49-F238E27FC236}">
                <a16:creationId xmlns:a16="http://schemas.microsoft.com/office/drawing/2014/main" id="{FD61D417-FE3B-07EC-ACF7-91242D80CAE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69586" y="5938822"/>
            <a:ext cx="961732" cy="1474656"/>
          </a:xfrm>
          <a:prstGeom prst="rect">
            <a:avLst/>
          </a:prstGeom>
        </p:spPr>
      </p:pic>
      <p:pic>
        <p:nvPicPr>
          <p:cNvPr id="25" name="Image 24">
            <a:extLst>
              <a:ext uri="{FF2B5EF4-FFF2-40B4-BE49-F238E27FC236}">
                <a16:creationId xmlns:a16="http://schemas.microsoft.com/office/drawing/2014/main" id="{77BC16B8-F04E-A034-0CFE-1D34CC5D38B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131828" y="5912301"/>
            <a:ext cx="967457" cy="1648546"/>
          </a:xfrm>
          <a:prstGeom prst="rect">
            <a:avLst/>
          </a:prstGeom>
        </p:spPr>
      </p:pic>
      <p:pic>
        <p:nvPicPr>
          <p:cNvPr id="26" name="Image 25">
            <a:extLst>
              <a:ext uri="{FF2B5EF4-FFF2-40B4-BE49-F238E27FC236}">
                <a16:creationId xmlns:a16="http://schemas.microsoft.com/office/drawing/2014/main" id="{A00DD7B4-CE94-C4D8-7506-D5A2BD9E178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62491" y="2694463"/>
            <a:ext cx="878514" cy="1268575"/>
          </a:xfrm>
          <a:prstGeom prst="rect">
            <a:avLst/>
          </a:prstGeom>
        </p:spPr>
      </p:pic>
      <p:pic>
        <p:nvPicPr>
          <p:cNvPr id="27" name="Image 26">
            <a:extLst>
              <a:ext uri="{FF2B5EF4-FFF2-40B4-BE49-F238E27FC236}">
                <a16:creationId xmlns:a16="http://schemas.microsoft.com/office/drawing/2014/main" id="{EC07E677-9B68-5567-98C6-4AC8F2B08E2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5064817" y="4556851"/>
            <a:ext cx="977245" cy="1341270"/>
          </a:xfrm>
          <a:prstGeom prst="rect">
            <a:avLst/>
          </a:prstGeom>
        </p:spPr>
      </p:pic>
      <p:pic>
        <p:nvPicPr>
          <p:cNvPr id="28" name="Image 27">
            <a:extLst>
              <a:ext uri="{FF2B5EF4-FFF2-40B4-BE49-F238E27FC236}">
                <a16:creationId xmlns:a16="http://schemas.microsoft.com/office/drawing/2014/main" id="{645036DD-FCA0-B792-FEF5-777FC807E11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124871" y="5303468"/>
            <a:ext cx="953865" cy="1354489"/>
          </a:xfrm>
          <a:prstGeom prst="rect">
            <a:avLst/>
          </a:prstGeom>
        </p:spPr>
      </p:pic>
      <p:grpSp>
        <p:nvGrpSpPr>
          <p:cNvPr id="30" name="Groupe 29">
            <a:extLst>
              <a:ext uri="{FF2B5EF4-FFF2-40B4-BE49-F238E27FC236}">
                <a16:creationId xmlns:a16="http://schemas.microsoft.com/office/drawing/2014/main" id="{14C00B1E-E7DB-CE1E-A61E-201C43866A99}"/>
              </a:ext>
            </a:extLst>
          </p:cNvPr>
          <p:cNvGrpSpPr/>
          <p:nvPr/>
        </p:nvGrpSpPr>
        <p:grpSpPr>
          <a:xfrm>
            <a:off x="8118807" y="1028748"/>
            <a:ext cx="4509809" cy="2300002"/>
            <a:chOff x="7585375" y="65113"/>
            <a:chExt cx="4011034" cy="2045627"/>
          </a:xfrm>
        </p:grpSpPr>
        <p:pic>
          <p:nvPicPr>
            <p:cNvPr id="31" name="Image 30">
              <a:extLst>
                <a:ext uri="{FF2B5EF4-FFF2-40B4-BE49-F238E27FC236}">
                  <a16:creationId xmlns:a16="http://schemas.microsoft.com/office/drawing/2014/main" id="{3F33744D-7F7C-E226-BEF9-6F83F14686AA}"/>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585375" y="65113"/>
              <a:ext cx="4011034" cy="2045627"/>
            </a:xfrm>
            <a:prstGeom prst="rect">
              <a:avLst/>
            </a:prstGeom>
          </p:spPr>
        </p:pic>
        <p:sp>
          <p:nvSpPr>
            <p:cNvPr id="32" name="Rectangle 31">
              <a:extLst>
                <a:ext uri="{FF2B5EF4-FFF2-40B4-BE49-F238E27FC236}">
                  <a16:creationId xmlns:a16="http://schemas.microsoft.com/office/drawing/2014/main" id="{4F0F31EB-9A69-D35A-F2D8-DC5A3C3BA1ED}"/>
                </a:ext>
              </a:extLst>
            </p:cNvPr>
            <p:cNvSpPr/>
            <p:nvPr/>
          </p:nvSpPr>
          <p:spPr>
            <a:xfrm>
              <a:off x="8315325" y="15049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3" name="Rectangle 32">
              <a:extLst>
                <a:ext uri="{FF2B5EF4-FFF2-40B4-BE49-F238E27FC236}">
                  <a16:creationId xmlns:a16="http://schemas.microsoft.com/office/drawing/2014/main" id="{12DBC06C-7CE6-A36C-CB2A-DF469631C85E}"/>
                </a:ext>
              </a:extLst>
            </p:cNvPr>
            <p:cNvSpPr/>
            <p:nvPr/>
          </p:nvSpPr>
          <p:spPr>
            <a:xfrm>
              <a:off x="8825947" y="1388581"/>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4" name="Rectangle 33">
              <a:extLst>
                <a:ext uri="{FF2B5EF4-FFF2-40B4-BE49-F238E27FC236}">
                  <a16:creationId xmlns:a16="http://schemas.microsoft.com/office/drawing/2014/main" id="{DD53BAB8-95FF-B080-30DC-FA246815A0BF}"/>
                </a:ext>
              </a:extLst>
            </p:cNvPr>
            <p:cNvSpPr/>
            <p:nvPr/>
          </p:nvSpPr>
          <p:spPr>
            <a:xfrm>
              <a:off x="9112206" y="12763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5" name="Rectangle 34">
              <a:extLst>
                <a:ext uri="{FF2B5EF4-FFF2-40B4-BE49-F238E27FC236}">
                  <a16:creationId xmlns:a16="http://schemas.microsoft.com/office/drawing/2014/main" id="{7AEA1243-ED12-B490-C79C-520C1B83A992}"/>
                </a:ext>
              </a:extLst>
            </p:cNvPr>
            <p:cNvSpPr/>
            <p:nvPr/>
          </p:nvSpPr>
          <p:spPr>
            <a:xfrm>
              <a:off x="9825088" y="1325165"/>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pic>
        <p:nvPicPr>
          <p:cNvPr id="36" name="Image 35">
            <a:extLst>
              <a:ext uri="{FF2B5EF4-FFF2-40B4-BE49-F238E27FC236}">
                <a16:creationId xmlns:a16="http://schemas.microsoft.com/office/drawing/2014/main" id="{BC6F3E4C-2988-2B0E-5207-802D7E3858C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9269929" y="3260292"/>
            <a:ext cx="653136" cy="1946346"/>
          </a:xfrm>
          <a:prstGeom prst="rect">
            <a:avLst/>
          </a:prstGeom>
        </p:spPr>
      </p:pic>
      <p:sp>
        <p:nvSpPr>
          <p:cNvPr id="37" name="object 15">
            <a:extLst>
              <a:ext uri="{FF2B5EF4-FFF2-40B4-BE49-F238E27FC236}">
                <a16:creationId xmlns:a16="http://schemas.microsoft.com/office/drawing/2014/main" id="{4A62932A-8ECA-7AEE-5C03-19A2930678FF}"/>
              </a:ext>
            </a:extLst>
          </p:cNvPr>
          <p:cNvSpPr txBox="1"/>
          <p:nvPr/>
        </p:nvSpPr>
        <p:spPr>
          <a:xfrm>
            <a:off x="436759" y="356742"/>
            <a:ext cx="11631416"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L’environnement de recherche </a:t>
            </a:r>
          </a:p>
        </p:txBody>
      </p:sp>
      <p:sp>
        <p:nvSpPr>
          <p:cNvPr id="38" name="Espace réservé du numéro de diapositive 10">
            <a:extLst>
              <a:ext uri="{FF2B5EF4-FFF2-40B4-BE49-F238E27FC236}">
                <a16:creationId xmlns:a16="http://schemas.microsoft.com/office/drawing/2014/main" id="{A39F6CDD-7172-608D-9585-6EA4D50349F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285469650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8CA1-E641-1FEE-CDCE-C59EDDF12284}"/>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45AF7B1B-D284-9573-A6D3-B112440F18E2}"/>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F17F4DE5-15D6-0FF2-670C-2AFF74292A0E}"/>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A8B0C120-9E5E-9847-CCB0-0354EF767753}"/>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743E101B-B273-4290-9734-2DFCE86A7588}"/>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Des enjeux considérables</a:t>
            </a:r>
          </a:p>
        </p:txBody>
      </p:sp>
      <p:sp>
        <p:nvSpPr>
          <p:cNvPr id="2" name="Espace réservé du numéro de diapositive 10">
            <a:extLst>
              <a:ext uri="{FF2B5EF4-FFF2-40B4-BE49-F238E27FC236}">
                <a16:creationId xmlns:a16="http://schemas.microsoft.com/office/drawing/2014/main" id="{CF603323-12D9-54E4-B24F-76B464FD30BE}"/>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29439EFC-CE81-3236-E976-D838FD9B0B95}"/>
              </a:ext>
            </a:extLst>
          </p:cNvPr>
          <p:cNvSpPr/>
          <p:nvPr/>
        </p:nvSpPr>
        <p:spPr>
          <a:xfrm>
            <a:off x="900113" y="2528801"/>
            <a:ext cx="10777220" cy="400110"/>
          </a:xfrm>
          <a:prstGeom prst="rect">
            <a:avLst/>
          </a:prstGeom>
          <a:solidFill>
            <a:srgbClr val="FF0000"/>
          </a:solidFill>
          <a:ln>
            <a:solidFill>
              <a:srgbClr val="FF0000"/>
            </a:solidFill>
          </a:ln>
        </p:spPr>
        <p:txBody>
          <a:bodyPr wrap="square">
            <a:spAutoFit/>
          </a:bodyPr>
          <a:lstStyle/>
          <a:p>
            <a:pPr algn="ctr">
              <a:buClr>
                <a:srgbClr val="0099A9"/>
              </a:buClr>
            </a:pPr>
            <a:r>
              <a:rPr lang="fr-FR" sz="2000" dirty="0">
                <a:solidFill>
                  <a:schemeClr val="bg1"/>
                </a:solidFill>
              </a:rPr>
              <a:t>PROBLEMES D’INTEGRITE SCIENTIQUE &amp; RECHERCHES FRAUDULEUSES</a:t>
            </a:r>
          </a:p>
        </p:txBody>
      </p:sp>
      <p:sp>
        <p:nvSpPr>
          <p:cNvPr id="4" name="Rectangle 3">
            <a:extLst>
              <a:ext uri="{FF2B5EF4-FFF2-40B4-BE49-F238E27FC236}">
                <a16:creationId xmlns:a16="http://schemas.microsoft.com/office/drawing/2014/main" id="{F7A5269A-C9FB-BD70-82E2-C42D5A9931A7}"/>
              </a:ext>
            </a:extLst>
          </p:cNvPr>
          <p:cNvSpPr/>
          <p:nvPr/>
        </p:nvSpPr>
        <p:spPr>
          <a:xfrm>
            <a:off x="226269" y="4174817"/>
            <a:ext cx="3961418"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Perte de temps et de ressources pour la recherche</a:t>
            </a:r>
            <a:endParaRPr lang="fr-FR" sz="2000" dirty="0">
              <a:solidFill>
                <a:srgbClr val="474747"/>
              </a:solidFill>
            </a:endParaRPr>
          </a:p>
        </p:txBody>
      </p:sp>
      <p:sp>
        <p:nvSpPr>
          <p:cNvPr id="7" name="Flèche : bas 6">
            <a:extLst>
              <a:ext uri="{FF2B5EF4-FFF2-40B4-BE49-F238E27FC236}">
                <a16:creationId xmlns:a16="http://schemas.microsoft.com/office/drawing/2014/main" id="{1721F293-2F67-4B50-FE9B-CF9C49380099}"/>
              </a:ext>
            </a:extLst>
          </p:cNvPr>
          <p:cNvSpPr/>
          <p:nvPr/>
        </p:nvSpPr>
        <p:spPr>
          <a:xfrm>
            <a:off x="12298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a:extLst>
              <a:ext uri="{FF2B5EF4-FFF2-40B4-BE49-F238E27FC236}">
                <a16:creationId xmlns:a16="http://schemas.microsoft.com/office/drawing/2014/main" id="{27E63251-E3EA-6C84-AF18-CCEEAC2243A5}"/>
              </a:ext>
            </a:extLst>
          </p:cNvPr>
          <p:cNvSpPr/>
          <p:nvPr/>
        </p:nvSpPr>
        <p:spPr>
          <a:xfrm>
            <a:off x="4463214" y="4201403"/>
            <a:ext cx="3204369"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Orientation politiques publiques biaisées</a:t>
            </a:r>
            <a:endParaRPr lang="fr-FR" sz="1800" dirty="0">
              <a:solidFill>
                <a:srgbClr val="474747"/>
              </a:solidFill>
            </a:endParaRPr>
          </a:p>
        </p:txBody>
      </p:sp>
      <p:sp>
        <p:nvSpPr>
          <p:cNvPr id="11" name="Rectangle 10">
            <a:extLst>
              <a:ext uri="{FF2B5EF4-FFF2-40B4-BE49-F238E27FC236}">
                <a16:creationId xmlns:a16="http://schemas.microsoft.com/office/drawing/2014/main" id="{C75C56EA-3BB7-3186-F312-63145967C43F}"/>
              </a:ext>
            </a:extLst>
          </p:cNvPr>
          <p:cNvSpPr/>
          <p:nvPr/>
        </p:nvSpPr>
        <p:spPr>
          <a:xfrm>
            <a:off x="8040914" y="4187580"/>
            <a:ext cx="4737617" cy="707886"/>
          </a:xfrm>
          <a:prstGeom prst="rect">
            <a:avLst/>
          </a:prstGeom>
          <a:solidFill>
            <a:schemeClr val="bg1">
              <a:lumMod val="85000"/>
            </a:schemeClr>
          </a:solidFill>
        </p:spPr>
        <p:txBody>
          <a:bodyPr wrap="square">
            <a:spAutoFit/>
          </a:bodyPr>
          <a:lstStyle/>
          <a:p>
            <a:pPr>
              <a:buClr>
                <a:srgbClr val="0099A9"/>
              </a:buClr>
            </a:pPr>
            <a:r>
              <a:rPr lang="fr-FR" sz="2000" b="1" dirty="0">
                <a:solidFill>
                  <a:srgbClr val="474747"/>
                </a:solidFill>
              </a:rPr>
              <a:t>Perte de confiance dans la science académique </a:t>
            </a:r>
          </a:p>
        </p:txBody>
      </p:sp>
      <p:sp>
        <p:nvSpPr>
          <p:cNvPr id="13" name="Flèche : bas 12">
            <a:extLst>
              <a:ext uri="{FF2B5EF4-FFF2-40B4-BE49-F238E27FC236}">
                <a16:creationId xmlns:a16="http://schemas.microsoft.com/office/drawing/2014/main" id="{286ADA95-4B70-C618-AD51-8720410C823B}"/>
              </a:ext>
            </a:extLst>
          </p:cNvPr>
          <p:cNvSpPr/>
          <p:nvPr/>
        </p:nvSpPr>
        <p:spPr>
          <a:xfrm>
            <a:off x="5732024" y="3329051"/>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Flèche : bas 13">
            <a:extLst>
              <a:ext uri="{FF2B5EF4-FFF2-40B4-BE49-F238E27FC236}">
                <a16:creationId xmlns:a16="http://schemas.microsoft.com/office/drawing/2014/main" id="{8C0ECCA5-2BE6-ED03-D775-6D814CD4583F}"/>
              </a:ext>
            </a:extLst>
          </p:cNvPr>
          <p:cNvSpPr/>
          <p:nvPr/>
        </p:nvSpPr>
        <p:spPr>
          <a:xfrm>
            <a:off x="10234174" y="3308300"/>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9" name="Image 8">
            <a:extLst>
              <a:ext uri="{FF2B5EF4-FFF2-40B4-BE49-F238E27FC236}">
                <a16:creationId xmlns:a16="http://schemas.microsoft.com/office/drawing/2014/main" id="{4BEB09C1-AAF9-20FC-1342-ED823577358A}"/>
              </a:ext>
            </a:extLst>
          </p:cNvPr>
          <p:cNvPicPr>
            <a:picLocks noChangeAspect="1"/>
          </p:cNvPicPr>
          <p:nvPr/>
        </p:nvPicPr>
        <p:blipFill>
          <a:blip r:embed="rId3"/>
          <a:stretch>
            <a:fillRect/>
          </a:stretch>
        </p:blipFill>
        <p:spPr>
          <a:xfrm>
            <a:off x="830481" y="5040587"/>
            <a:ext cx="2655190" cy="2198829"/>
          </a:xfrm>
          <a:prstGeom prst="rect">
            <a:avLst/>
          </a:prstGeom>
        </p:spPr>
      </p:pic>
      <p:sp>
        <p:nvSpPr>
          <p:cNvPr id="15" name="ZoneTexte 14">
            <a:extLst>
              <a:ext uri="{FF2B5EF4-FFF2-40B4-BE49-F238E27FC236}">
                <a16:creationId xmlns:a16="http://schemas.microsoft.com/office/drawing/2014/main" id="{65D7879D-39F7-5C39-069A-21216C44EF33}"/>
              </a:ext>
            </a:extLst>
          </p:cNvPr>
          <p:cNvSpPr txBox="1"/>
          <p:nvPr/>
        </p:nvSpPr>
        <p:spPr>
          <a:xfrm>
            <a:off x="627907" y="7208623"/>
            <a:ext cx="3207114" cy="646331"/>
          </a:xfrm>
          <a:prstGeom prst="rect">
            <a:avLst/>
          </a:prstGeom>
        </p:spPr>
        <p:style>
          <a:lnRef idx="0">
            <a:scrgbClr r="0" g="0" b="0"/>
          </a:lnRef>
          <a:fillRef idx="0">
            <a:scrgbClr r="0" g="0" b="0"/>
          </a:fillRef>
          <a:effectRef idx="0">
            <a:scrgbClr r="0" g="0" b="0"/>
          </a:effectRef>
          <a:fontRef idx="none"/>
        </p:style>
        <p:txBody>
          <a:bodyPr wrap="square">
            <a:spAutoFit/>
          </a:bodyPr>
          <a:lstStyle/>
          <a:p>
            <a:pPr algn="l"/>
            <a:r>
              <a:rPr lang="en-US" sz="1200" b="1" i="0" u="none" strike="noStrike" baseline="0" dirty="0">
                <a:solidFill>
                  <a:srgbClr val="911235"/>
                </a:solidFill>
                <a:latin typeface="SourceSansPro-Bold"/>
              </a:rPr>
              <a:t>Washburn, S.L. (1953), The Piltdown Hoax. American Anthropologist, 55: 759-762.</a:t>
            </a:r>
          </a:p>
          <a:p>
            <a:pPr algn="l"/>
            <a:r>
              <a:rPr lang="fr-FR" sz="1200" b="0" i="0" u="none" strike="noStrike" baseline="0" dirty="0">
                <a:solidFill>
                  <a:srgbClr val="911235"/>
                </a:solidFill>
                <a:latin typeface="SourceSansPro-Regular"/>
              </a:rPr>
              <a:t>https://doi.org/10.1525/aa.1953.55.5.02a00340</a:t>
            </a:r>
            <a:endParaRPr lang="fr-FR" sz="1200" dirty="0"/>
          </a:p>
        </p:txBody>
      </p:sp>
      <p:pic>
        <p:nvPicPr>
          <p:cNvPr id="17" name="Image 16">
            <a:extLst>
              <a:ext uri="{FF2B5EF4-FFF2-40B4-BE49-F238E27FC236}">
                <a16:creationId xmlns:a16="http://schemas.microsoft.com/office/drawing/2014/main" id="{194FF485-2E51-FD24-62D5-90A8CAFC8C1B}"/>
              </a:ext>
            </a:extLst>
          </p:cNvPr>
          <p:cNvPicPr>
            <a:picLocks noChangeAspect="1"/>
          </p:cNvPicPr>
          <p:nvPr/>
        </p:nvPicPr>
        <p:blipFill>
          <a:blip r:embed="rId4"/>
          <a:stretch>
            <a:fillRect/>
          </a:stretch>
        </p:blipFill>
        <p:spPr>
          <a:xfrm>
            <a:off x="4359675" y="4949102"/>
            <a:ext cx="3481719" cy="1353069"/>
          </a:xfrm>
          <a:prstGeom prst="rect">
            <a:avLst/>
          </a:prstGeom>
        </p:spPr>
      </p:pic>
      <p:pic>
        <p:nvPicPr>
          <p:cNvPr id="19" name="Image 18">
            <a:extLst>
              <a:ext uri="{FF2B5EF4-FFF2-40B4-BE49-F238E27FC236}">
                <a16:creationId xmlns:a16="http://schemas.microsoft.com/office/drawing/2014/main" id="{8FCEF37C-4A17-C904-9C21-4D54C7725CCD}"/>
              </a:ext>
            </a:extLst>
          </p:cNvPr>
          <p:cNvPicPr>
            <a:picLocks noChangeAspect="1"/>
          </p:cNvPicPr>
          <p:nvPr/>
        </p:nvPicPr>
        <p:blipFill>
          <a:blip r:embed="rId5"/>
          <a:stretch>
            <a:fillRect/>
          </a:stretch>
        </p:blipFill>
        <p:spPr>
          <a:xfrm>
            <a:off x="4484614" y="6572761"/>
            <a:ext cx="3356779" cy="1429980"/>
          </a:xfrm>
          <a:prstGeom prst="rect">
            <a:avLst/>
          </a:prstGeom>
        </p:spPr>
      </p:pic>
      <p:pic>
        <p:nvPicPr>
          <p:cNvPr id="21" name="Image 20">
            <a:extLst>
              <a:ext uri="{FF2B5EF4-FFF2-40B4-BE49-F238E27FC236}">
                <a16:creationId xmlns:a16="http://schemas.microsoft.com/office/drawing/2014/main" id="{A96F9C64-752E-30D2-E5BA-8FEDE39D44D4}"/>
              </a:ext>
            </a:extLst>
          </p:cNvPr>
          <p:cNvPicPr>
            <a:picLocks noChangeAspect="1"/>
          </p:cNvPicPr>
          <p:nvPr/>
        </p:nvPicPr>
        <p:blipFill>
          <a:blip r:embed="rId6"/>
          <a:stretch>
            <a:fillRect/>
          </a:stretch>
        </p:blipFill>
        <p:spPr>
          <a:xfrm>
            <a:off x="8543553" y="6039982"/>
            <a:ext cx="1450904" cy="1450904"/>
          </a:xfrm>
          <a:prstGeom prst="rect">
            <a:avLst/>
          </a:prstGeom>
        </p:spPr>
      </p:pic>
      <p:pic>
        <p:nvPicPr>
          <p:cNvPr id="22" name="Image 21">
            <a:extLst>
              <a:ext uri="{FF2B5EF4-FFF2-40B4-BE49-F238E27FC236}">
                <a16:creationId xmlns:a16="http://schemas.microsoft.com/office/drawing/2014/main" id="{9F7A94AA-B39F-D88F-297A-D17CF2769D5A}"/>
              </a:ext>
            </a:extLst>
          </p:cNvPr>
          <p:cNvPicPr>
            <a:picLocks noChangeAspect="1"/>
          </p:cNvPicPr>
          <p:nvPr/>
        </p:nvPicPr>
        <p:blipFill>
          <a:blip r:embed="rId7"/>
          <a:srcRect l="8593" r="8093"/>
          <a:stretch/>
        </p:blipFill>
        <p:spPr>
          <a:xfrm>
            <a:off x="10567549" y="6039982"/>
            <a:ext cx="2028207" cy="1401623"/>
          </a:xfrm>
          <a:prstGeom prst="rect">
            <a:avLst/>
          </a:prstGeom>
        </p:spPr>
      </p:pic>
      <p:sp>
        <p:nvSpPr>
          <p:cNvPr id="24" name="ZoneTexte 23">
            <a:extLst>
              <a:ext uri="{FF2B5EF4-FFF2-40B4-BE49-F238E27FC236}">
                <a16:creationId xmlns:a16="http://schemas.microsoft.com/office/drawing/2014/main" id="{76E12176-FC26-D969-BA7F-43BCA468ECDE}"/>
              </a:ext>
            </a:extLst>
          </p:cNvPr>
          <p:cNvSpPr txBox="1"/>
          <p:nvPr/>
        </p:nvSpPr>
        <p:spPr>
          <a:xfrm>
            <a:off x="9269005" y="5086991"/>
            <a:ext cx="1930337" cy="65659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chemeClr val="bg1"/>
                </a:solidFill>
                <a:effectLst/>
                <a:uFillTx/>
                <a:latin typeface="+mn-lt"/>
                <a:ea typeface="+mn-ea"/>
                <a:cs typeface="+mn-cs"/>
                <a:sym typeface="Helvetica Light"/>
              </a:rPr>
              <a:t>Complot!</a:t>
            </a:r>
          </a:p>
        </p:txBody>
      </p:sp>
      <p:sp>
        <p:nvSpPr>
          <p:cNvPr id="5" name="Accolade fermante 4">
            <a:extLst>
              <a:ext uri="{FF2B5EF4-FFF2-40B4-BE49-F238E27FC236}">
                <a16:creationId xmlns:a16="http://schemas.microsoft.com/office/drawing/2014/main" id="{5FBF2BE8-A7D5-D731-327E-B63D06840FFE}"/>
              </a:ext>
            </a:extLst>
          </p:cNvPr>
          <p:cNvSpPr/>
          <p:nvPr/>
        </p:nvSpPr>
        <p:spPr>
          <a:xfrm rot="5400000">
            <a:off x="6299547" y="4749629"/>
            <a:ext cx="486229" cy="7383024"/>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6" name="Rectangle 5">
            <a:extLst>
              <a:ext uri="{FF2B5EF4-FFF2-40B4-BE49-F238E27FC236}">
                <a16:creationId xmlns:a16="http://schemas.microsoft.com/office/drawing/2014/main" id="{9F74DDE5-08E5-0E7A-3C64-7352D124F885}"/>
              </a:ext>
            </a:extLst>
          </p:cNvPr>
          <p:cNvSpPr/>
          <p:nvPr/>
        </p:nvSpPr>
        <p:spPr>
          <a:xfrm>
            <a:off x="2627086" y="8724069"/>
            <a:ext cx="7721600" cy="707886"/>
          </a:xfrm>
          <a:prstGeom prst="rect">
            <a:avLst/>
          </a:prstGeom>
          <a:ln>
            <a:noFill/>
          </a:ln>
        </p:spPr>
        <p:txBody>
          <a:bodyPr wrap="square">
            <a:spAutoFit/>
          </a:bodyPr>
          <a:lstStyle/>
          <a:p>
            <a:pPr algn="ctr">
              <a:buClr>
                <a:srgbClr val="0099A9"/>
              </a:buClr>
            </a:pPr>
            <a:r>
              <a:rPr lang="fr-FR" sz="2000" b="1" dirty="0">
                <a:solidFill>
                  <a:srgbClr val="474747"/>
                </a:solidFill>
              </a:rPr>
              <a:t>Sans oublier tous les litiges entre chercheurs qui altèrent le climat de travail au sein de l’écosystème de la recherche…</a:t>
            </a:r>
            <a:endParaRPr lang="fr-FR" sz="2000" i="1" dirty="0">
              <a:solidFill>
                <a:srgbClr val="474747"/>
              </a:solidFill>
            </a:endParaRPr>
          </a:p>
        </p:txBody>
      </p:sp>
    </p:spTree>
    <p:extLst>
      <p:ext uri="{BB962C8B-B14F-4D97-AF65-F5344CB8AC3E}">
        <p14:creationId xmlns:p14="http://schemas.microsoft.com/office/powerpoint/2010/main" val="195584236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5AAE3-AB73-D9E7-D020-64E34C5C25F0}"/>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FAAEA138-00EC-05FD-29E0-ADA031CBC0F3}"/>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666F9EB9-4862-9334-B45F-E3E646B0439C}"/>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B2787D11-F9B0-A3B9-60CA-D2A8FD0FAF94}"/>
              </a:ext>
            </a:extLst>
          </p:cNvPr>
          <p:cNvSpPr txBox="1"/>
          <p:nvPr/>
        </p:nvSpPr>
        <p:spPr>
          <a:xfrm>
            <a:off x="1119080" y="3673728"/>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Quelles pistes pour expliquer pour ces phénomènes? </a:t>
            </a:r>
          </a:p>
        </p:txBody>
      </p:sp>
      <p:sp>
        <p:nvSpPr>
          <p:cNvPr id="38" name="Espace réservé du numéro de diapositive 10">
            <a:extLst>
              <a:ext uri="{FF2B5EF4-FFF2-40B4-BE49-F238E27FC236}">
                <a16:creationId xmlns:a16="http://schemas.microsoft.com/office/drawing/2014/main" id="{9EAD8073-275E-C429-B5B5-A7482DD3B88C}"/>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223698314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E2A8-6BF4-EB91-CAD4-76739217EEFC}"/>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FA2B5A2A-6C5A-26C5-FD71-EB3191A8A0FD}"/>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A48AA375-CBEF-12B2-0988-CF0A5E5F7D07}"/>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9A0ADF19-A08D-FDC8-4CDC-1BD6A8EDB487}"/>
              </a:ext>
            </a:extLst>
          </p:cNvPr>
          <p:cNvSpPr txBox="1"/>
          <p:nvPr/>
        </p:nvSpPr>
        <p:spPr>
          <a:xfrm>
            <a:off x="930394" y="1801386"/>
            <a:ext cx="11631416" cy="654218"/>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Un problème d’individus?</a:t>
            </a:r>
          </a:p>
        </p:txBody>
      </p:sp>
      <p:sp>
        <p:nvSpPr>
          <p:cNvPr id="38" name="Espace réservé du numéro de diapositive 10">
            <a:extLst>
              <a:ext uri="{FF2B5EF4-FFF2-40B4-BE49-F238E27FC236}">
                <a16:creationId xmlns:a16="http://schemas.microsoft.com/office/drawing/2014/main" id="{05B6112A-14DF-5A91-FE24-EF782431F808}"/>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object 15">
            <a:extLst>
              <a:ext uri="{FF2B5EF4-FFF2-40B4-BE49-F238E27FC236}">
                <a16:creationId xmlns:a16="http://schemas.microsoft.com/office/drawing/2014/main" id="{22D98C7A-A8FC-02BB-4A1A-01C36896F665}"/>
              </a:ext>
            </a:extLst>
          </p:cNvPr>
          <p:cNvSpPr txBox="1"/>
          <p:nvPr/>
        </p:nvSpPr>
        <p:spPr>
          <a:xfrm>
            <a:off x="1163697" y="7447551"/>
            <a:ext cx="11631416" cy="1097095"/>
          </a:xfrm>
          <a:prstGeom prst="rect">
            <a:avLst/>
          </a:prstGeom>
        </p:spPr>
        <p:txBody>
          <a:bodyPr vert="horz" wrap="square" lIns="0" tIns="12700" rIns="0" bIns="0" rtlCol="0">
            <a:spAutoFit/>
          </a:bodyPr>
          <a:lstStyle/>
          <a:p>
            <a:pPr marL="12700" marR="1085850" algn="ctr">
              <a:lnSpc>
                <a:spcPct val="100699"/>
              </a:lnSpc>
              <a:spcBef>
                <a:spcPts val="765"/>
              </a:spcBef>
            </a:pPr>
            <a:r>
              <a:rPr lang="fr-FR" i="1" spc="-10" dirty="0">
                <a:solidFill>
                  <a:srgbClr val="0099A9"/>
                </a:solidFill>
                <a:cs typeface="Museo Sans 900"/>
              </a:rPr>
              <a:t>Insuffisant pour comprendre un phénomène qui est multifactoriel…</a:t>
            </a:r>
          </a:p>
        </p:txBody>
      </p:sp>
      <p:pic>
        <p:nvPicPr>
          <p:cNvPr id="4" name="Image 3">
            <a:extLst>
              <a:ext uri="{FF2B5EF4-FFF2-40B4-BE49-F238E27FC236}">
                <a16:creationId xmlns:a16="http://schemas.microsoft.com/office/drawing/2014/main" id="{5753C5A0-A153-C812-5820-B25E033FF7E8}"/>
              </a:ext>
            </a:extLst>
          </p:cNvPr>
          <p:cNvPicPr>
            <a:picLocks noChangeAspect="1"/>
          </p:cNvPicPr>
          <p:nvPr/>
        </p:nvPicPr>
        <p:blipFill>
          <a:blip r:embed="rId2"/>
          <a:stretch>
            <a:fillRect/>
          </a:stretch>
        </p:blipFill>
        <p:spPr>
          <a:xfrm>
            <a:off x="2762250" y="3366809"/>
            <a:ext cx="7222952" cy="3272006"/>
          </a:xfrm>
          <a:prstGeom prst="rect">
            <a:avLst/>
          </a:prstGeom>
        </p:spPr>
      </p:pic>
    </p:spTree>
    <p:extLst>
      <p:ext uri="{BB962C8B-B14F-4D97-AF65-F5344CB8AC3E}">
        <p14:creationId xmlns:p14="http://schemas.microsoft.com/office/powerpoint/2010/main" val="130955467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F2296-D826-91EA-5FF6-F44EA44F7415}"/>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5991BB1D-7547-B26D-62F7-29FA405ADA8C}"/>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7718CA94-2126-7ED2-2B6B-8E64A6FBD367}"/>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C1BA6050-EF3B-6779-9ECA-BB79BF5295F9}"/>
              </a:ext>
            </a:extLst>
          </p:cNvPr>
          <p:cNvSpPr txBox="1"/>
          <p:nvPr/>
        </p:nvSpPr>
        <p:spPr>
          <a:xfrm>
            <a:off x="1036412" y="437421"/>
            <a:ext cx="11631416" cy="2022028"/>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Les réflexions consécutives à la crise de la réplication ont apporté des éléments de réponse </a:t>
            </a:r>
          </a:p>
        </p:txBody>
      </p:sp>
      <p:sp>
        <p:nvSpPr>
          <p:cNvPr id="38" name="Espace réservé du numéro de diapositive 10">
            <a:extLst>
              <a:ext uri="{FF2B5EF4-FFF2-40B4-BE49-F238E27FC236}">
                <a16:creationId xmlns:a16="http://schemas.microsoft.com/office/drawing/2014/main" id="{58ADEF9D-1EC5-083F-B864-AE6633C68591}"/>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pic>
        <p:nvPicPr>
          <p:cNvPr id="4" name="Image 3">
            <a:extLst>
              <a:ext uri="{FF2B5EF4-FFF2-40B4-BE49-F238E27FC236}">
                <a16:creationId xmlns:a16="http://schemas.microsoft.com/office/drawing/2014/main" id="{8E1BF128-B684-13AA-C6D0-7AB481147644}"/>
              </a:ext>
            </a:extLst>
          </p:cNvPr>
          <p:cNvPicPr>
            <a:picLocks noChangeAspect="1"/>
          </p:cNvPicPr>
          <p:nvPr/>
        </p:nvPicPr>
        <p:blipFill>
          <a:blip r:embed="rId2"/>
          <a:srcRect l="5951" r="8543"/>
          <a:stretch/>
        </p:blipFill>
        <p:spPr>
          <a:xfrm>
            <a:off x="1237589" y="2559282"/>
            <a:ext cx="2947703" cy="4797335"/>
          </a:xfrm>
          <a:prstGeom prst="rect">
            <a:avLst/>
          </a:prstGeom>
        </p:spPr>
      </p:pic>
      <p:sp>
        <p:nvSpPr>
          <p:cNvPr id="8" name="ZoneTexte 7">
            <a:extLst>
              <a:ext uri="{FF2B5EF4-FFF2-40B4-BE49-F238E27FC236}">
                <a16:creationId xmlns:a16="http://schemas.microsoft.com/office/drawing/2014/main" id="{BFDF6331-4691-5373-9C67-E9CFFEB505B2}"/>
              </a:ext>
            </a:extLst>
          </p:cNvPr>
          <p:cNvSpPr txBox="1"/>
          <p:nvPr/>
        </p:nvSpPr>
        <p:spPr>
          <a:xfrm>
            <a:off x="251698" y="7380973"/>
            <a:ext cx="5078896"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b="1" dirty="0">
                <a:solidFill>
                  <a:schemeClr val="tx1"/>
                </a:solidFill>
              </a:rPr>
              <a:t>Crise de la réplication très bien documentée en psychologie à partir des années 2010…</a:t>
            </a:r>
            <a:endParaRPr lang="fr-FR" sz="2400" i="1" dirty="0">
              <a:solidFill>
                <a:schemeClr val="tx1"/>
              </a:solidFill>
            </a:endParaRPr>
          </a:p>
        </p:txBody>
      </p:sp>
      <p:sp>
        <p:nvSpPr>
          <p:cNvPr id="9" name="Flèche : droite 8">
            <a:extLst>
              <a:ext uri="{FF2B5EF4-FFF2-40B4-BE49-F238E27FC236}">
                <a16:creationId xmlns:a16="http://schemas.microsoft.com/office/drawing/2014/main" id="{D56981D8-5168-4E03-7DDD-56DC98F69545}"/>
              </a:ext>
            </a:extLst>
          </p:cNvPr>
          <p:cNvSpPr/>
          <p:nvPr/>
        </p:nvSpPr>
        <p:spPr>
          <a:xfrm>
            <a:off x="5579460" y="4600233"/>
            <a:ext cx="1683026" cy="1060174"/>
          </a:xfrm>
          <a:prstGeom prst="right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ZoneTexte 9">
            <a:extLst>
              <a:ext uri="{FF2B5EF4-FFF2-40B4-BE49-F238E27FC236}">
                <a16:creationId xmlns:a16="http://schemas.microsoft.com/office/drawing/2014/main" id="{767E741F-A1C3-D46F-6B81-D60B2367D581}"/>
              </a:ext>
            </a:extLst>
          </p:cNvPr>
          <p:cNvSpPr txBox="1"/>
          <p:nvPr/>
        </p:nvSpPr>
        <p:spPr>
          <a:xfrm>
            <a:off x="7262486" y="7356617"/>
            <a:ext cx="5078896"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b="1" dirty="0">
                <a:solidFill>
                  <a:schemeClr val="tx1"/>
                </a:solidFill>
              </a:rPr>
              <a:t>…mais également dans la plupart des sciences de la nature (biologie, chimie, sciences médicales etc…)</a:t>
            </a:r>
            <a:endParaRPr lang="fr-FR" sz="2400" i="1" dirty="0">
              <a:solidFill>
                <a:schemeClr val="tx1"/>
              </a:solidFill>
            </a:endParaRPr>
          </a:p>
        </p:txBody>
      </p:sp>
      <p:pic>
        <p:nvPicPr>
          <p:cNvPr id="11" name="Image 10">
            <a:extLst>
              <a:ext uri="{FF2B5EF4-FFF2-40B4-BE49-F238E27FC236}">
                <a16:creationId xmlns:a16="http://schemas.microsoft.com/office/drawing/2014/main" id="{0FA1F8C6-005E-8081-BB30-420CA24F9371}"/>
              </a:ext>
            </a:extLst>
          </p:cNvPr>
          <p:cNvPicPr>
            <a:picLocks noChangeAspect="1"/>
          </p:cNvPicPr>
          <p:nvPr/>
        </p:nvPicPr>
        <p:blipFill>
          <a:blip r:embed="rId4"/>
          <a:stretch>
            <a:fillRect/>
          </a:stretch>
        </p:blipFill>
        <p:spPr>
          <a:xfrm>
            <a:off x="7928437" y="4330220"/>
            <a:ext cx="4514850" cy="1600200"/>
          </a:xfrm>
          <a:prstGeom prst="rect">
            <a:avLst/>
          </a:prstGeom>
        </p:spPr>
      </p:pic>
    </p:spTree>
    <p:extLst>
      <p:ext uri="{BB962C8B-B14F-4D97-AF65-F5344CB8AC3E}">
        <p14:creationId xmlns:p14="http://schemas.microsoft.com/office/powerpoint/2010/main" val="341619014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72EB-C3D8-718D-C2E0-96995B99C53B}"/>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DC863603-0CA9-4394-B1DA-D6D6CBB17FBF}"/>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289A2FA6-1F87-7EC2-8F44-9752824D9C33}"/>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2DE7AA9D-59A8-0AEC-9E6E-B51F92436E64}"/>
              </a:ext>
            </a:extLst>
          </p:cNvPr>
          <p:cNvSpPr txBox="1"/>
          <p:nvPr/>
        </p:nvSpPr>
        <p:spPr>
          <a:xfrm>
            <a:off x="1163697" y="322920"/>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3A868E"/>
                </a:solidFill>
                <a:cs typeface="Museo Sans 900"/>
              </a:rPr>
              <a:t>Quelques</a:t>
            </a:r>
            <a:r>
              <a:rPr lang="fr-FR" sz="4400" b="1" spc="-10" dirty="0">
                <a:solidFill>
                  <a:srgbClr val="0099A9"/>
                </a:solidFill>
                <a:cs typeface="Museo Sans 900"/>
              </a:rPr>
              <a:t> causes proposées pour comprendre la crise de la réplication</a:t>
            </a:r>
          </a:p>
        </p:txBody>
      </p:sp>
      <p:sp>
        <p:nvSpPr>
          <p:cNvPr id="38" name="Espace réservé du numéro de diapositive 10">
            <a:extLst>
              <a:ext uri="{FF2B5EF4-FFF2-40B4-BE49-F238E27FC236}">
                <a16:creationId xmlns:a16="http://schemas.microsoft.com/office/drawing/2014/main" id="{7363A1A7-2FC0-3AB5-E43A-66F1E9CA1DCD}"/>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5" name="ZoneTexte 4">
            <a:extLst>
              <a:ext uri="{FF2B5EF4-FFF2-40B4-BE49-F238E27FC236}">
                <a16:creationId xmlns:a16="http://schemas.microsoft.com/office/drawing/2014/main" id="{3F810488-64D3-DCA9-916C-C0D0316161F9}"/>
              </a:ext>
            </a:extLst>
          </p:cNvPr>
          <p:cNvSpPr txBox="1"/>
          <p:nvPr/>
        </p:nvSpPr>
        <p:spPr>
          <a:xfrm>
            <a:off x="4563145" y="4694303"/>
            <a:ext cx="4152469" cy="1200329"/>
          </a:xfrm>
          <a:prstGeom prst="rect">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99A9"/>
              </a:buClr>
              <a:buFontTx/>
              <a:buChar char="-"/>
            </a:pPr>
            <a:r>
              <a:rPr lang="fr-FR" sz="2400" dirty="0">
                <a:solidFill>
                  <a:schemeClr val="bg1"/>
                </a:solidFill>
              </a:rPr>
              <a:t>Pratiques questionnables</a:t>
            </a:r>
          </a:p>
          <a:p>
            <a:pPr marL="342900" indent="-342900" algn="just">
              <a:buClr>
                <a:srgbClr val="0099A9"/>
              </a:buClr>
              <a:buFontTx/>
              <a:buChar char="-"/>
            </a:pPr>
            <a:r>
              <a:rPr lang="fr-FR" sz="2400" dirty="0">
                <a:solidFill>
                  <a:schemeClr val="bg1"/>
                </a:solidFill>
              </a:rPr>
              <a:t>Fraude</a:t>
            </a:r>
          </a:p>
          <a:p>
            <a:pPr marL="342900" indent="-342900" algn="just">
              <a:buClr>
                <a:srgbClr val="0099A9"/>
              </a:buClr>
              <a:buFontTx/>
              <a:buChar char="-"/>
            </a:pPr>
            <a:r>
              <a:rPr lang="fr-FR" sz="2400" dirty="0">
                <a:solidFill>
                  <a:schemeClr val="bg1"/>
                </a:solidFill>
              </a:rPr>
              <a:t>Résultats peu fiables</a:t>
            </a:r>
          </a:p>
        </p:txBody>
      </p:sp>
    </p:spTree>
    <p:extLst>
      <p:ext uri="{BB962C8B-B14F-4D97-AF65-F5344CB8AC3E}">
        <p14:creationId xmlns:p14="http://schemas.microsoft.com/office/powerpoint/2010/main" val="79738698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F2D10-3500-5483-BD55-A8C9CB642800}"/>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220EFC3C-50CA-36C6-3060-0AA80EF3E9C7}"/>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42D1B1F6-D4A0-DE90-2F2B-0926F929B3F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6806BFE6-5EFB-AC5F-921D-18EB17A1C5AE}"/>
              </a:ext>
            </a:extLst>
          </p:cNvPr>
          <p:cNvSpPr txBox="1"/>
          <p:nvPr/>
        </p:nvSpPr>
        <p:spPr>
          <a:xfrm>
            <a:off x="1163697" y="322920"/>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3A868E"/>
                </a:solidFill>
                <a:cs typeface="Museo Sans 900"/>
              </a:rPr>
              <a:t>Quelques</a:t>
            </a:r>
            <a:r>
              <a:rPr lang="fr-FR" sz="4400" b="1" spc="-10" dirty="0">
                <a:solidFill>
                  <a:srgbClr val="0099A9"/>
                </a:solidFill>
                <a:cs typeface="Museo Sans 900"/>
              </a:rPr>
              <a:t> causes proposées pour comprendre la crise de la réplication</a:t>
            </a:r>
          </a:p>
        </p:txBody>
      </p:sp>
      <p:sp>
        <p:nvSpPr>
          <p:cNvPr id="38" name="Espace réservé du numéro de diapositive 10">
            <a:extLst>
              <a:ext uri="{FF2B5EF4-FFF2-40B4-BE49-F238E27FC236}">
                <a16:creationId xmlns:a16="http://schemas.microsoft.com/office/drawing/2014/main" id="{BAFE1E2C-B547-0A6B-18EC-6926CD83414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ZoneTexte 2">
            <a:extLst>
              <a:ext uri="{FF2B5EF4-FFF2-40B4-BE49-F238E27FC236}">
                <a16:creationId xmlns:a16="http://schemas.microsoft.com/office/drawing/2014/main" id="{55BA892B-E888-B3AB-8453-B70758557215}"/>
              </a:ext>
            </a:extLst>
          </p:cNvPr>
          <p:cNvSpPr txBox="1"/>
          <p:nvPr/>
        </p:nvSpPr>
        <p:spPr>
          <a:xfrm>
            <a:off x="2529667" y="7822372"/>
            <a:ext cx="3524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Culture du « </a:t>
            </a:r>
            <a:r>
              <a:rPr lang="fr-FR" sz="2400" i="1" dirty="0" err="1">
                <a:solidFill>
                  <a:schemeClr val="tx1"/>
                </a:solidFill>
              </a:rPr>
              <a:t>publish</a:t>
            </a:r>
            <a:r>
              <a:rPr lang="fr-FR" sz="2400" i="1" dirty="0">
                <a:solidFill>
                  <a:schemeClr val="tx1"/>
                </a:solidFill>
              </a:rPr>
              <a:t> or </a:t>
            </a:r>
            <a:r>
              <a:rPr lang="fr-FR" sz="2400" i="1" dirty="0" err="1">
                <a:solidFill>
                  <a:schemeClr val="tx1"/>
                </a:solidFill>
              </a:rPr>
              <a:t>perish</a:t>
            </a:r>
            <a:r>
              <a:rPr lang="fr-FR" sz="2400" i="1" dirty="0">
                <a:solidFill>
                  <a:schemeClr val="tx1"/>
                </a:solidFill>
              </a:rPr>
              <a:t> </a:t>
            </a:r>
            <a:r>
              <a:rPr lang="fr-FR" sz="2400" dirty="0">
                <a:solidFill>
                  <a:schemeClr val="tx1"/>
                </a:solidFill>
              </a:rPr>
              <a:t>» et pression à la publication</a:t>
            </a:r>
            <a:endParaRPr lang="fr-FR" sz="2400" i="1" dirty="0">
              <a:solidFill>
                <a:schemeClr val="tx1"/>
              </a:solidFill>
            </a:endParaRPr>
          </a:p>
        </p:txBody>
      </p:sp>
      <p:sp>
        <p:nvSpPr>
          <p:cNvPr id="5" name="ZoneTexte 4">
            <a:extLst>
              <a:ext uri="{FF2B5EF4-FFF2-40B4-BE49-F238E27FC236}">
                <a16:creationId xmlns:a16="http://schemas.microsoft.com/office/drawing/2014/main" id="{779CBFD7-D1FD-D0BC-A65C-BFB05C7B49F4}"/>
              </a:ext>
            </a:extLst>
          </p:cNvPr>
          <p:cNvSpPr txBox="1"/>
          <p:nvPr/>
        </p:nvSpPr>
        <p:spPr>
          <a:xfrm>
            <a:off x="4563145" y="4694303"/>
            <a:ext cx="4152469" cy="1200329"/>
          </a:xfrm>
          <a:prstGeom prst="rect">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99A9"/>
              </a:buClr>
              <a:buFontTx/>
              <a:buChar char="-"/>
            </a:pPr>
            <a:r>
              <a:rPr lang="fr-FR" sz="2400" dirty="0">
                <a:solidFill>
                  <a:schemeClr val="bg1"/>
                </a:solidFill>
              </a:rPr>
              <a:t>Pratiques questionnables</a:t>
            </a:r>
          </a:p>
          <a:p>
            <a:pPr marL="342900" indent="-342900" algn="just">
              <a:buClr>
                <a:srgbClr val="0099A9"/>
              </a:buClr>
              <a:buFontTx/>
              <a:buChar char="-"/>
            </a:pPr>
            <a:r>
              <a:rPr lang="fr-FR" sz="2400" dirty="0">
                <a:solidFill>
                  <a:schemeClr val="bg1"/>
                </a:solidFill>
              </a:rPr>
              <a:t>Fraude</a:t>
            </a:r>
          </a:p>
          <a:p>
            <a:pPr marL="342900" indent="-342900" algn="just">
              <a:buClr>
                <a:srgbClr val="0099A9"/>
              </a:buClr>
              <a:buFontTx/>
              <a:buChar char="-"/>
            </a:pPr>
            <a:r>
              <a:rPr lang="fr-FR" sz="2400" dirty="0">
                <a:solidFill>
                  <a:schemeClr val="bg1"/>
                </a:solidFill>
              </a:rPr>
              <a:t>Résultats peu fiables</a:t>
            </a:r>
          </a:p>
        </p:txBody>
      </p:sp>
      <p:cxnSp>
        <p:nvCxnSpPr>
          <p:cNvPr id="26" name="Connecteur droit avec flèche 25">
            <a:extLst>
              <a:ext uri="{FF2B5EF4-FFF2-40B4-BE49-F238E27FC236}">
                <a16:creationId xmlns:a16="http://schemas.microsoft.com/office/drawing/2014/main" id="{4EAE61ED-4F92-B99D-53D3-88D2722E980F}"/>
              </a:ext>
            </a:extLst>
          </p:cNvPr>
          <p:cNvCxnSpPr>
            <a:cxnSpLocks/>
          </p:cNvCxnSpPr>
          <p:nvPr/>
        </p:nvCxnSpPr>
        <p:spPr>
          <a:xfrm flipH="1">
            <a:off x="4563145" y="6139224"/>
            <a:ext cx="847055" cy="1683148"/>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07751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864F-3835-150E-915C-1BC8FF9ED0B2}"/>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CA1F7251-8EC8-1487-5EF8-4F3714F66961}"/>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BF7AFF9A-BFF0-4A1A-59FE-147459F03CA5}"/>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738A7969-FDD2-3A50-3D2B-50F97DA2E678}"/>
              </a:ext>
            </a:extLst>
          </p:cNvPr>
          <p:cNvSpPr txBox="1"/>
          <p:nvPr/>
        </p:nvSpPr>
        <p:spPr>
          <a:xfrm>
            <a:off x="1163697" y="322920"/>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3A868E"/>
                </a:solidFill>
                <a:cs typeface="Museo Sans 900"/>
              </a:rPr>
              <a:t>Quelques</a:t>
            </a:r>
            <a:r>
              <a:rPr lang="fr-FR" sz="4400" b="1" spc="-10" dirty="0">
                <a:solidFill>
                  <a:srgbClr val="0099A9"/>
                </a:solidFill>
                <a:cs typeface="Museo Sans 900"/>
              </a:rPr>
              <a:t> causes proposées pour comprendre la crise de la réplication</a:t>
            </a:r>
          </a:p>
        </p:txBody>
      </p:sp>
      <p:sp>
        <p:nvSpPr>
          <p:cNvPr id="38" name="Espace réservé du numéro de diapositive 10">
            <a:extLst>
              <a:ext uri="{FF2B5EF4-FFF2-40B4-BE49-F238E27FC236}">
                <a16:creationId xmlns:a16="http://schemas.microsoft.com/office/drawing/2014/main" id="{E757C7BC-FB11-A5BD-E3AC-BA177333CAE5}"/>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ZoneTexte 2">
            <a:extLst>
              <a:ext uri="{FF2B5EF4-FFF2-40B4-BE49-F238E27FC236}">
                <a16:creationId xmlns:a16="http://schemas.microsoft.com/office/drawing/2014/main" id="{432A5573-85EB-6CC4-F483-D477C595996F}"/>
              </a:ext>
            </a:extLst>
          </p:cNvPr>
          <p:cNvSpPr txBox="1"/>
          <p:nvPr/>
        </p:nvSpPr>
        <p:spPr>
          <a:xfrm>
            <a:off x="2529667" y="7822372"/>
            <a:ext cx="3524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Culture du « </a:t>
            </a:r>
            <a:r>
              <a:rPr lang="fr-FR" sz="2400" i="1" dirty="0" err="1">
                <a:solidFill>
                  <a:schemeClr val="tx1"/>
                </a:solidFill>
              </a:rPr>
              <a:t>publish</a:t>
            </a:r>
            <a:r>
              <a:rPr lang="fr-FR" sz="2400" i="1" dirty="0">
                <a:solidFill>
                  <a:schemeClr val="tx1"/>
                </a:solidFill>
              </a:rPr>
              <a:t> or </a:t>
            </a:r>
            <a:r>
              <a:rPr lang="fr-FR" sz="2400" i="1" dirty="0" err="1">
                <a:solidFill>
                  <a:schemeClr val="tx1"/>
                </a:solidFill>
              </a:rPr>
              <a:t>perish</a:t>
            </a:r>
            <a:r>
              <a:rPr lang="fr-FR" sz="2400" i="1" dirty="0">
                <a:solidFill>
                  <a:schemeClr val="tx1"/>
                </a:solidFill>
              </a:rPr>
              <a:t> </a:t>
            </a:r>
            <a:r>
              <a:rPr lang="fr-FR" sz="2400" dirty="0">
                <a:solidFill>
                  <a:schemeClr val="tx1"/>
                </a:solidFill>
              </a:rPr>
              <a:t>» et pression à la publication</a:t>
            </a:r>
            <a:endParaRPr lang="fr-FR" sz="2400" i="1" dirty="0">
              <a:solidFill>
                <a:schemeClr val="tx1"/>
              </a:solidFill>
            </a:endParaRPr>
          </a:p>
        </p:txBody>
      </p:sp>
      <p:sp>
        <p:nvSpPr>
          <p:cNvPr id="4" name="ZoneTexte 3">
            <a:extLst>
              <a:ext uri="{FF2B5EF4-FFF2-40B4-BE49-F238E27FC236}">
                <a16:creationId xmlns:a16="http://schemas.microsoft.com/office/drawing/2014/main" id="{F6EA66E4-02E2-DAFE-5D2B-E8F8576521D6}"/>
              </a:ext>
            </a:extLst>
          </p:cNvPr>
          <p:cNvSpPr txBox="1"/>
          <p:nvPr/>
        </p:nvSpPr>
        <p:spPr>
          <a:xfrm>
            <a:off x="174625" y="5396569"/>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éditoriaux des revues (biais de publication positif, manque de réplication etc…)</a:t>
            </a:r>
            <a:endParaRPr lang="fr-FR" sz="2400" i="1" dirty="0">
              <a:solidFill>
                <a:schemeClr val="tx1"/>
              </a:solidFill>
            </a:endParaRPr>
          </a:p>
        </p:txBody>
      </p:sp>
      <p:sp>
        <p:nvSpPr>
          <p:cNvPr id="5" name="ZoneTexte 4">
            <a:extLst>
              <a:ext uri="{FF2B5EF4-FFF2-40B4-BE49-F238E27FC236}">
                <a16:creationId xmlns:a16="http://schemas.microsoft.com/office/drawing/2014/main" id="{5548D5A7-773B-1E45-7EDA-35722079DF5A}"/>
              </a:ext>
            </a:extLst>
          </p:cNvPr>
          <p:cNvSpPr txBox="1"/>
          <p:nvPr/>
        </p:nvSpPr>
        <p:spPr>
          <a:xfrm>
            <a:off x="4563145" y="4694303"/>
            <a:ext cx="4152469" cy="1200329"/>
          </a:xfrm>
          <a:prstGeom prst="rect">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99A9"/>
              </a:buClr>
              <a:buFontTx/>
              <a:buChar char="-"/>
            </a:pPr>
            <a:r>
              <a:rPr lang="fr-FR" sz="2400" dirty="0">
                <a:solidFill>
                  <a:schemeClr val="bg1"/>
                </a:solidFill>
              </a:rPr>
              <a:t>Pratiques questionnables</a:t>
            </a:r>
          </a:p>
          <a:p>
            <a:pPr marL="342900" indent="-342900" algn="just">
              <a:buClr>
                <a:srgbClr val="0099A9"/>
              </a:buClr>
              <a:buFontTx/>
              <a:buChar char="-"/>
            </a:pPr>
            <a:r>
              <a:rPr lang="fr-FR" sz="2400" dirty="0">
                <a:solidFill>
                  <a:schemeClr val="bg1"/>
                </a:solidFill>
              </a:rPr>
              <a:t>Fraude</a:t>
            </a:r>
          </a:p>
          <a:p>
            <a:pPr marL="342900" indent="-342900" algn="just">
              <a:buClr>
                <a:srgbClr val="0099A9"/>
              </a:buClr>
              <a:buFontTx/>
              <a:buChar char="-"/>
            </a:pPr>
            <a:r>
              <a:rPr lang="fr-FR" sz="2400" dirty="0">
                <a:solidFill>
                  <a:schemeClr val="bg1"/>
                </a:solidFill>
              </a:rPr>
              <a:t>Résultats peu fiables</a:t>
            </a:r>
          </a:p>
        </p:txBody>
      </p:sp>
      <p:cxnSp>
        <p:nvCxnSpPr>
          <p:cNvPr id="22" name="Connecteur droit avec flèche 21">
            <a:extLst>
              <a:ext uri="{FF2B5EF4-FFF2-40B4-BE49-F238E27FC236}">
                <a16:creationId xmlns:a16="http://schemas.microsoft.com/office/drawing/2014/main" id="{3A9CBB9F-7E25-75B5-3531-7DB62530449D}"/>
              </a:ext>
            </a:extLst>
          </p:cNvPr>
          <p:cNvCxnSpPr>
            <a:cxnSpLocks/>
          </p:cNvCxnSpPr>
          <p:nvPr/>
        </p:nvCxnSpPr>
        <p:spPr>
          <a:xfrm flipH="1">
            <a:off x="3698875" y="5894632"/>
            <a:ext cx="732330" cy="412740"/>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6" name="Connecteur droit avec flèche 25">
            <a:extLst>
              <a:ext uri="{FF2B5EF4-FFF2-40B4-BE49-F238E27FC236}">
                <a16:creationId xmlns:a16="http://schemas.microsoft.com/office/drawing/2014/main" id="{B75472A3-368E-18BA-1739-A4691C67A8FB}"/>
              </a:ext>
            </a:extLst>
          </p:cNvPr>
          <p:cNvCxnSpPr>
            <a:cxnSpLocks/>
          </p:cNvCxnSpPr>
          <p:nvPr/>
        </p:nvCxnSpPr>
        <p:spPr>
          <a:xfrm flipH="1">
            <a:off x="4563145" y="6139224"/>
            <a:ext cx="847055" cy="1683148"/>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338077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31E76-0C0E-1B70-4B5C-46CC6B9379B4}"/>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7B49E1C4-3B04-9383-81C4-C27128A55FED}"/>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669BB412-B117-9824-9E27-A2DC1B29CB98}"/>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409D8F35-26D1-35FE-9B80-9BD413B22B40}"/>
              </a:ext>
            </a:extLst>
          </p:cNvPr>
          <p:cNvSpPr txBox="1"/>
          <p:nvPr/>
        </p:nvSpPr>
        <p:spPr>
          <a:xfrm>
            <a:off x="1163697" y="322920"/>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3A868E"/>
                </a:solidFill>
                <a:cs typeface="Museo Sans 900"/>
              </a:rPr>
              <a:t>Quelques</a:t>
            </a:r>
            <a:r>
              <a:rPr lang="fr-FR" sz="4400" b="1" spc="-10" dirty="0">
                <a:solidFill>
                  <a:srgbClr val="0099A9"/>
                </a:solidFill>
                <a:cs typeface="Museo Sans 900"/>
              </a:rPr>
              <a:t> causes proposées pour comprendre la crise de la réplication</a:t>
            </a:r>
          </a:p>
        </p:txBody>
      </p:sp>
      <p:sp>
        <p:nvSpPr>
          <p:cNvPr id="38" name="Espace réservé du numéro de diapositive 10">
            <a:extLst>
              <a:ext uri="{FF2B5EF4-FFF2-40B4-BE49-F238E27FC236}">
                <a16:creationId xmlns:a16="http://schemas.microsoft.com/office/drawing/2014/main" id="{72FD1D28-A460-2225-C20B-D9315ABE614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ZoneTexte 2">
            <a:extLst>
              <a:ext uri="{FF2B5EF4-FFF2-40B4-BE49-F238E27FC236}">
                <a16:creationId xmlns:a16="http://schemas.microsoft.com/office/drawing/2014/main" id="{36FED8B3-1625-B713-66B2-A166A12860B3}"/>
              </a:ext>
            </a:extLst>
          </p:cNvPr>
          <p:cNvSpPr txBox="1"/>
          <p:nvPr/>
        </p:nvSpPr>
        <p:spPr>
          <a:xfrm>
            <a:off x="2529667" y="7822372"/>
            <a:ext cx="3524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Culture du « </a:t>
            </a:r>
            <a:r>
              <a:rPr lang="fr-FR" sz="2400" i="1" dirty="0" err="1">
                <a:solidFill>
                  <a:schemeClr val="tx1"/>
                </a:solidFill>
              </a:rPr>
              <a:t>publish</a:t>
            </a:r>
            <a:r>
              <a:rPr lang="fr-FR" sz="2400" i="1" dirty="0">
                <a:solidFill>
                  <a:schemeClr val="tx1"/>
                </a:solidFill>
              </a:rPr>
              <a:t> or </a:t>
            </a:r>
            <a:r>
              <a:rPr lang="fr-FR" sz="2400" i="1" dirty="0" err="1">
                <a:solidFill>
                  <a:schemeClr val="tx1"/>
                </a:solidFill>
              </a:rPr>
              <a:t>perish</a:t>
            </a:r>
            <a:r>
              <a:rPr lang="fr-FR" sz="2400" i="1" dirty="0">
                <a:solidFill>
                  <a:schemeClr val="tx1"/>
                </a:solidFill>
              </a:rPr>
              <a:t> </a:t>
            </a:r>
            <a:r>
              <a:rPr lang="fr-FR" sz="2400" dirty="0">
                <a:solidFill>
                  <a:schemeClr val="tx1"/>
                </a:solidFill>
              </a:rPr>
              <a:t>» et pression à la publication</a:t>
            </a:r>
            <a:endParaRPr lang="fr-FR" sz="2400" i="1" dirty="0">
              <a:solidFill>
                <a:schemeClr val="tx1"/>
              </a:solidFill>
            </a:endParaRPr>
          </a:p>
        </p:txBody>
      </p:sp>
      <p:sp>
        <p:nvSpPr>
          <p:cNvPr id="4" name="ZoneTexte 3">
            <a:extLst>
              <a:ext uri="{FF2B5EF4-FFF2-40B4-BE49-F238E27FC236}">
                <a16:creationId xmlns:a16="http://schemas.microsoft.com/office/drawing/2014/main" id="{3C8FD82C-9217-F1E9-B5D9-8D44C0F220D2}"/>
              </a:ext>
            </a:extLst>
          </p:cNvPr>
          <p:cNvSpPr txBox="1"/>
          <p:nvPr/>
        </p:nvSpPr>
        <p:spPr>
          <a:xfrm>
            <a:off x="174625" y="5396569"/>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éditoriaux des revues (biais de publication positif, manque de réplication etc…)</a:t>
            </a:r>
            <a:endParaRPr lang="fr-FR" sz="2400" i="1" dirty="0">
              <a:solidFill>
                <a:schemeClr val="tx1"/>
              </a:solidFill>
            </a:endParaRPr>
          </a:p>
        </p:txBody>
      </p:sp>
      <p:sp>
        <p:nvSpPr>
          <p:cNvPr id="5" name="ZoneTexte 4">
            <a:extLst>
              <a:ext uri="{FF2B5EF4-FFF2-40B4-BE49-F238E27FC236}">
                <a16:creationId xmlns:a16="http://schemas.microsoft.com/office/drawing/2014/main" id="{217E5612-EA98-4B00-237F-DB07CA0F9B9B}"/>
              </a:ext>
            </a:extLst>
          </p:cNvPr>
          <p:cNvSpPr txBox="1"/>
          <p:nvPr/>
        </p:nvSpPr>
        <p:spPr>
          <a:xfrm>
            <a:off x="4563145" y="4694303"/>
            <a:ext cx="4152469" cy="1200329"/>
          </a:xfrm>
          <a:prstGeom prst="rect">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99A9"/>
              </a:buClr>
              <a:buFontTx/>
              <a:buChar char="-"/>
            </a:pPr>
            <a:r>
              <a:rPr lang="fr-FR" sz="2400" dirty="0">
                <a:solidFill>
                  <a:schemeClr val="bg1"/>
                </a:solidFill>
              </a:rPr>
              <a:t>Pratiques questionnables</a:t>
            </a:r>
          </a:p>
          <a:p>
            <a:pPr marL="342900" indent="-342900" algn="just">
              <a:buClr>
                <a:srgbClr val="0099A9"/>
              </a:buClr>
              <a:buFontTx/>
              <a:buChar char="-"/>
            </a:pPr>
            <a:r>
              <a:rPr lang="fr-FR" sz="2400" dirty="0">
                <a:solidFill>
                  <a:schemeClr val="bg1"/>
                </a:solidFill>
              </a:rPr>
              <a:t>Fraude</a:t>
            </a:r>
          </a:p>
          <a:p>
            <a:pPr marL="342900" indent="-342900" algn="just">
              <a:buClr>
                <a:srgbClr val="0099A9"/>
              </a:buClr>
              <a:buFontTx/>
              <a:buChar char="-"/>
            </a:pPr>
            <a:r>
              <a:rPr lang="fr-FR" sz="2400" dirty="0">
                <a:solidFill>
                  <a:schemeClr val="bg1"/>
                </a:solidFill>
              </a:rPr>
              <a:t>Résultats peu fiables</a:t>
            </a:r>
          </a:p>
        </p:txBody>
      </p:sp>
      <p:sp>
        <p:nvSpPr>
          <p:cNvPr id="9" name="ZoneTexte 8">
            <a:extLst>
              <a:ext uri="{FF2B5EF4-FFF2-40B4-BE49-F238E27FC236}">
                <a16:creationId xmlns:a16="http://schemas.microsoft.com/office/drawing/2014/main" id="{BFE70D9C-F323-0D80-D9D8-5C5823D3237A}"/>
              </a:ext>
            </a:extLst>
          </p:cNvPr>
          <p:cNvSpPr txBox="1"/>
          <p:nvPr/>
        </p:nvSpPr>
        <p:spPr>
          <a:xfrm>
            <a:off x="906955" y="3084184"/>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Expertise par les pairs inadéquat/insuffisant</a:t>
            </a:r>
            <a:endParaRPr lang="fr-FR" sz="2400" i="1" dirty="0">
              <a:solidFill>
                <a:schemeClr val="tx1"/>
              </a:solidFill>
            </a:endParaRPr>
          </a:p>
        </p:txBody>
      </p:sp>
      <p:cxnSp>
        <p:nvCxnSpPr>
          <p:cNvPr id="22" name="Connecteur droit avec flèche 21">
            <a:extLst>
              <a:ext uri="{FF2B5EF4-FFF2-40B4-BE49-F238E27FC236}">
                <a16:creationId xmlns:a16="http://schemas.microsoft.com/office/drawing/2014/main" id="{D6C076C4-28F2-4FE5-99C2-7339D973A7C5}"/>
              </a:ext>
            </a:extLst>
          </p:cNvPr>
          <p:cNvCxnSpPr>
            <a:cxnSpLocks/>
          </p:cNvCxnSpPr>
          <p:nvPr/>
        </p:nvCxnSpPr>
        <p:spPr>
          <a:xfrm flipH="1">
            <a:off x="3698875" y="5894632"/>
            <a:ext cx="732330" cy="412740"/>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4" name="Connecteur droit avec flèche 23">
            <a:extLst>
              <a:ext uri="{FF2B5EF4-FFF2-40B4-BE49-F238E27FC236}">
                <a16:creationId xmlns:a16="http://schemas.microsoft.com/office/drawing/2014/main" id="{A0E97443-0DC6-E679-6832-FD39C880F61B}"/>
              </a:ext>
            </a:extLst>
          </p:cNvPr>
          <p:cNvCxnSpPr>
            <a:cxnSpLocks/>
          </p:cNvCxnSpPr>
          <p:nvPr/>
        </p:nvCxnSpPr>
        <p:spPr>
          <a:xfrm>
            <a:off x="4105730" y="3911854"/>
            <a:ext cx="457415" cy="649616"/>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6" name="Connecteur droit avec flèche 25">
            <a:extLst>
              <a:ext uri="{FF2B5EF4-FFF2-40B4-BE49-F238E27FC236}">
                <a16:creationId xmlns:a16="http://schemas.microsoft.com/office/drawing/2014/main" id="{D07CFAE5-D50D-23D5-D511-34F6711629CE}"/>
              </a:ext>
            </a:extLst>
          </p:cNvPr>
          <p:cNvCxnSpPr>
            <a:cxnSpLocks/>
          </p:cNvCxnSpPr>
          <p:nvPr/>
        </p:nvCxnSpPr>
        <p:spPr>
          <a:xfrm flipH="1">
            <a:off x="4563145" y="6139224"/>
            <a:ext cx="847055" cy="1683148"/>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7086986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1C59B-9430-3B21-14A3-2C7BE1526F90}"/>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19B02CCE-C755-A441-830E-5759FABF0DB8}"/>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AEDB7E24-9369-563A-9DD5-301C223047B8}"/>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D87FF6FC-F352-B047-08B0-B9E7CBA6439A}"/>
              </a:ext>
            </a:extLst>
          </p:cNvPr>
          <p:cNvSpPr txBox="1"/>
          <p:nvPr/>
        </p:nvSpPr>
        <p:spPr>
          <a:xfrm>
            <a:off x="1163697" y="322920"/>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3A868E"/>
                </a:solidFill>
                <a:cs typeface="Museo Sans 900"/>
              </a:rPr>
              <a:t>Quelques</a:t>
            </a:r>
            <a:r>
              <a:rPr lang="fr-FR" sz="4400" b="1" spc="-10" dirty="0">
                <a:solidFill>
                  <a:srgbClr val="0099A9"/>
                </a:solidFill>
                <a:cs typeface="Museo Sans 900"/>
              </a:rPr>
              <a:t> causes proposées pour comprendre la crise de la réplication</a:t>
            </a:r>
          </a:p>
        </p:txBody>
      </p:sp>
      <p:sp>
        <p:nvSpPr>
          <p:cNvPr id="38" name="Espace réservé du numéro de diapositive 10">
            <a:extLst>
              <a:ext uri="{FF2B5EF4-FFF2-40B4-BE49-F238E27FC236}">
                <a16:creationId xmlns:a16="http://schemas.microsoft.com/office/drawing/2014/main" id="{B26D9DD0-B329-8CEB-2FF5-639E4CFCA4D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ZoneTexte 2">
            <a:extLst>
              <a:ext uri="{FF2B5EF4-FFF2-40B4-BE49-F238E27FC236}">
                <a16:creationId xmlns:a16="http://schemas.microsoft.com/office/drawing/2014/main" id="{0A8F10E1-6F33-1303-E62D-1FB6AEDABCCF}"/>
              </a:ext>
            </a:extLst>
          </p:cNvPr>
          <p:cNvSpPr txBox="1"/>
          <p:nvPr/>
        </p:nvSpPr>
        <p:spPr>
          <a:xfrm>
            <a:off x="2529667" y="7822372"/>
            <a:ext cx="3524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Culture du « </a:t>
            </a:r>
            <a:r>
              <a:rPr lang="fr-FR" sz="2400" i="1" dirty="0" err="1">
                <a:solidFill>
                  <a:schemeClr val="tx1"/>
                </a:solidFill>
              </a:rPr>
              <a:t>publish</a:t>
            </a:r>
            <a:r>
              <a:rPr lang="fr-FR" sz="2400" i="1" dirty="0">
                <a:solidFill>
                  <a:schemeClr val="tx1"/>
                </a:solidFill>
              </a:rPr>
              <a:t> or </a:t>
            </a:r>
            <a:r>
              <a:rPr lang="fr-FR" sz="2400" i="1" dirty="0" err="1">
                <a:solidFill>
                  <a:schemeClr val="tx1"/>
                </a:solidFill>
              </a:rPr>
              <a:t>perish</a:t>
            </a:r>
            <a:r>
              <a:rPr lang="fr-FR" sz="2400" i="1" dirty="0">
                <a:solidFill>
                  <a:schemeClr val="tx1"/>
                </a:solidFill>
              </a:rPr>
              <a:t> </a:t>
            </a:r>
            <a:r>
              <a:rPr lang="fr-FR" sz="2400" dirty="0">
                <a:solidFill>
                  <a:schemeClr val="tx1"/>
                </a:solidFill>
              </a:rPr>
              <a:t>» et pression à la publication</a:t>
            </a:r>
            <a:endParaRPr lang="fr-FR" sz="2400" i="1" dirty="0">
              <a:solidFill>
                <a:schemeClr val="tx1"/>
              </a:solidFill>
            </a:endParaRPr>
          </a:p>
        </p:txBody>
      </p:sp>
      <p:sp>
        <p:nvSpPr>
          <p:cNvPr id="4" name="ZoneTexte 3">
            <a:extLst>
              <a:ext uri="{FF2B5EF4-FFF2-40B4-BE49-F238E27FC236}">
                <a16:creationId xmlns:a16="http://schemas.microsoft.com/office/drawing/2014/main" id="{67B46061-FD21-94FF-7945-545B3F318EBD}"/>
              </a:ext>
            </a:extLst>
          </p:cNvPr>
          <p:cNvSpPr txBox="1"/>
          <p:nvPr/>
        </p:nvSpPr>
        <p:spPr>
          <a:xfrm>
            <a:off x="174625" y="5396569"/>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éditoriaux des revues (biais de publication positif, manque de réplication etc…)</a:t>
            </a:r>
            <a:endParaRPr lang="fr-FR" sz="2400" i="1" dirty="0">
              <a:solidFill>
                <a:schemeClr val="tx1"/>
              </a:solidFill>
            </a:endParaRPr>
          </a:p>
        </p:txBody>
      </p:sp>
      <p:sp>
        <p:nvSpPr>
          <p:cNvPr id="5" name="ZoneTexte 4">
            <a:extLst>
              <a:ext uri="{FF2B5EF4-FFF2-40B4-BE49-F238E27FC236}">
                <a16:creationId xmlns:a16="http://schemas.microsoft.com/office/drawing/2014/main" id="{938D2B49-661D-E7C5-99DC-05A1E4ACA89E}"/>
              </a:ext>
            </a:extLst>
          </p:cNvPr>
          <p:cNvSpPr txBox="1"/>
          <p:nvPr/>
        </p:nvSpPr>
        <p:spPr>
          <a:xfrm>
            <a:off x="4563145" y="4694303"/>
            <a:ext cx="4152469" cy="1200329"/>
          </a:xfrm>
          <a:prstGeom prst="rect">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99A9"/>
              </a:buClr>
              <a:buFontTx/>
              <a:buChar char="-"/>
            </a:pPr>
            <a:r>
              <a:rPr lang="fr-FR" sz="2400" dirty="0">
                <a:solidFill>
                  <a:schemeClr val="bg1"/>
                </a:solidFill>
              </a:rPr>
              <a:t>Pratiques questionnables</a:t>
            </a:r>
          </a:p>
          <a:p>
            <a:pPr marL="342900" indent="-342900" algn="just">
              <a:buClr>
                <a:srgbClr val="0099A9"/>
              </a:buClr>
              <a:buFontTx/>
              <a:buChar char="-"/>
            </a:pPr>
            <a:r>
              <a:rPr lang="fr-FR" sz="2400" dirty="0">
                <a:solidFill>
                  <a:schemeClr val="bg1"/>
                </a:solidFill>
              </a:rPr>
              <a:t>Fraude</a:t>
            </a:r>
          </a:p>
          <a:p>
            <a:pPr marL="342900" indent="-342900" algn="just">
              <a:buClr>
                <a:srgbClr val="0099A9"/>
              </a:buClr>
              <a:buFontTx/>
              <a:buChar char="-"/>
            </a:pPr>
            <a:r>
              <a:rPr lang="fr-FR" sz="2400" dirty="0">
                <a:solidFill>
                  <a:schemeClr val="bg1"/>
                </a:solidFill>
              </a:rPr>
              <a:t>Résultats peu fiables</a:t>
            </a:r>
          </a:p>
        </p:txBody>
      </p:sp>
      <p:sp>
        <p:nvSpPr>
          <p:cNvPr id="6" name="ZoneTexte 5">
            <a:extLst>
              <a:ext uri="{FF2B5EF4-FFF2-40B4-BE49-F238E27FC236}">
                <a16:creationId xmlns:a16="http://schemas.microsoft.com/office/drawing/2014/main" id="{7009C95F-E3F8-E1DD-0D66-3A34E40B9594}"/>
              </a:ext>
            </a:extLst>
          </p:cNvPr>
          <p:cNvSpPr txBox="1"/>
          <p:nvPr/>
        </p:nvSpPr>
        <p:spPr>
          <a:xfrm>
            <a:off x="4877255" y="2072532"/>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méthodologiques (surinterprétation etc.)</a:t>
            </a:r>
            <a:endParaRPr lang="fr-FR" sz="2400" i="1" dirty="0">
              <a:solidFill>
                <a:schemeClr val="tx1"/>
              </a:solidFill>
            </a:endParaRPr>
          </a:p>
        </p:txBody>
      </p:sp>
      <p:sp>
        <p:nvSpPr>
          <p:cNvPr id="9" name="ZoneTexte 8">
            <a:extLst>
              <a:ext uri="{FF2B5EF4-FFF2-40B4-BE49-F238E27FC236}">
                <a16:creationId xmlns:a16="http://schemas.microsoft.com/office/drawing/2014/main" id="{B4C5F75B-3A6F-74AC-5ABC-3163A724D985}"/>
              </a:ext>
            </a:extLst>
          </p:cNvPr>
          <p:cNvSpPr txBox="1"/>
          <p:nvPr/>
        </p:nvSpPr>
        <p:spPr>
          <a:xfrm>
            <a:off x="906955" y="3084184"/>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Expertise par les pairs inadéquat/insuffisant</a:t>
            </a:r>
            <a:endParaRPr lang="fr-FR" sz="2400" i="1" dirty="0">
              <a:solidFill>
                <a:schemeClr val="tx1"/>
              </a:solidFill>
            </a:endParaRPr>
          </a:p>
        </p:txBody>
      </p:sp>
      <p:cxnSp>
        <p:nvCxnSpPr>
          <p:cNvPr id="17" name="Connecteur droit avec flèche 16">
            <a:extLst>
              <a:ext uri="{FF2B5EF4-FFF2-40B4-BE49-F238E27FC236}">
                <a16:creationId xmlns:a16="http://schemas.microsoft.com/office/drawing/2014/main" id="{BD65CA53-B592-BC25-5FBC-2E75BD72D10C}"/>
              </a:ext>
            </a:extLst>
          </p:cNvPr>
          <p:cNvCxnSpPr/>
          <p:nvPr/>
        </p:nvCxnSpPr>
        <p:spPr>
          <a:xfrm>
            <a:off x="6639380" y="3084184"/>
            <a:ext cx="0" cy="1430572"/>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2" name="Connecteur droit avec flèche 21">
            <a:extLst>
              <a:ext uri="{FF2B5EF4-FFF2-40B4-BE49-F238E27FC236}">
                <a16:creationId xmlns:a16="http://schemas.microsoft.com/office/drawing/2014/main" id="{8068938E-4DAD-71F5-CD9D-8F2764EC6DE7}"/>
              </a:ext>
            </a:extLst>
          </p:cNvPr>
          <p:cNvCxnSpPr>
            <a:cxnSpLocks/>
          </p:cNvCxnSpPr>
          <p:nvPr/>
        </p:nvCxnSpPr>
        <p:spPr>
          <a:xfrm flipH="1">
            <a:off x="3698875" y="5894632"/>
            <a:ext cx="732330" cy="412740"/>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4" name="Connecteur droit avec flèche 23">
            <a:extLst>
              <a:ext uri="{FF2B5EF4-FFF2-40B4-BE49-F238E27FC236}">
                <a16:creationId xmlns:a16="http://schemas.microsoft.com/office/drawing/2014/main" id="{3CBC19C1-14EF-6264-388D-A35A8673E6C4}"/>
              </a:ext>
            </a:extLst>
          </p:cNvPr>
          <p:cNvCxnSpPr>
            <a:cxnSpLocks/>
          </p:cNvCxnSpPr>
          <p:nvPr/>
        </p:nvCxnSpPr>
        <p:spPr>
          <a:xfrm>
            <a:off x="4105730" y="3911854"/>
            <a:ext cx="457415" cy="649616"/>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6" name="Connecteur droit avec flèche 25">
            <a:extLst>
              <a:ext uri="{FF2B5EF4-FFF2-40B4-BE49-F238E27FC236}">
                <a16:creationId xmlns:a16="http://schemas.microsoft.com/office/drawing/2014/main" id="{2B398095-7888-946A-9B82-1C7A5807C315}"/>
              </a:ext>
            </a:extLst>
          </p:cNvPr>
          <p:cNvCxnSpPr>
            <a:cxnSpLocks/>
          </p:cNvCxnSpPr>
          <p:nvPr/>
        </p:nvCxnSpPr>
        <p:spPr>
          <a:xfrm flipH="1">
            <a:off x="4563145" y="6139224"/>
            <a:ext cx="847055" cy="1683148"/>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6072781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6D5B-574C-A3CD-597C-B6A58168704B}"/>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BC507061-7C58-2A14-6EA6-3FCAD2557602}"/>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2E40737F-11EB-0C95-3477-0759E268223C}"/>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960E7DCC-8717-11D8-B101-B5A00555D9FF}"/>
              </a:ext>
            </a:extLst>
          </p:cNvPr>
          <p:cNvSpPr txBox="1"/>
          <p:nvPr/>
        </p:nvSpPr>
        <p:spPr>
          <a:xfrm>
            <a:off x="1163697" y="322920"/>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3A868E"/>
                </a:solidFill>
                <a:cs typeface="Museo Sans 900"/>
              </a:rPr>
              <a:t>Quelques</a:t>
            </a:r>
            <a:r>
              <a:rPr lang="fr-FR" sz="4400" b="1" spc="-10" dirty="0">
                <a:solidFill>
                  <a:srgbClr val="0099A9"/>
                </a:solidFill>
                <a:cs typeface="Museo Sans 900"/>
              </a:rPr>
              <a:t> causes proposées pour comprendre la crise de la réplication</a:t>
            </a:r>
          </a:p>
        </p:txBody>
      </p:sp>
      <p:sp>
        <p:nvSpPr>
          <p:cNvPr id="38" name="Espace réservé du numéro de diapositive 10">
            <a:extLst>
              <a:ext uri="{FF2B5EF4-FFF2-40B4-BE49-F238E27FC236}">
                <a16:creationId xmlns:a16="http://schemas.microsoft.com/office/drawing/2014/main" id="{B8C44E4E-C2A6-B816-6DDD-BC41BC12F824}"/>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ZoneTexte 2">
            <a:extLst>
              <a:ext uri="{FF2B5EF4-FFF2-40B4-BE49-F238E27FC236}">
                <a16:creationId xmlns:a16="http://schemas.microsoft.com/office/drawing/2014/main" id="{1DC3314F-35E1-F864-8C83-F6F9F02FE653}"/>
              </a:ext>
            </a:extLst>
          </p:cNvPr>
          <p:cNvSpPr txBox="1"/>
          <p:nvPr/>
        </p:nvSpPr>
        <p:spPr>
          <a:xfrm>
            <a:off x="2529667" y="7822372"/>
            <a:ext cx="3524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Culture du « </a:t>
            </a:r>
            <a:r>
              <a:rPr lang="fr-FR" sz="2400" i="1" dirty="0" err="1">
                <a:solidFill>
                  <a:schemeClr val="tx1"/>
                </a:solidFill>
              </a:rPr>
              <a:t>publish</a:t>
            </a:r>
            <a:r>
              <a:rPr lang="fr-FR" sz="2400" i="1" dirty="0">
                <a:solidFill>
                  <a:schemeClr val="tx1"/>
                </a:solidFill>
              </a:rPr>
              <a:t> or </a:t>
            </a:r>
            <a:r>
              <a:rPr lang="fr-FR" sz="2400" i="1" dirty="0" err="1">
                <a:solidFill>
                  <a:schemeClr val="tx1"/>
                </a:solidFill>
              </a:rPr>
              <a:t>perish</a:t>
            </a:r>
            <a:r>
              <a:rPr lang="fr-FR" sz="2400" i="1" dirty="0">
                <a:solidFill>
                  <a:schemeClr val="tx1"/>
                </a:solidFill>
              </a:rPr>
              <a:t> </a:t>
            </a:r>
            <a:r>
              <a:rPr lang="fr-FR" sz="2400" dirty="0">
                <a:solidFill>
                  <a:schemeClr val="tx1"/>
                </a:solidFill>
              </a:rPr>
              <a:t>» et pression à la publication</a:t>
            </a:r>
            <a:endParaRPr lang="fr-FR" sz="2400" i="1" dirty="0">
              <a:solidFill>
                <a:schemeClr val="tx1"/>
              </a:solidFill>
            </a:endParaRPr>
          </a:p>
        </p:txBody>
      </p:sp>
      <p:sp>
        <p:nvSpPr>
          <p:cNvPr id="4" name="ZoneTexte 3">
            <a:extLst>
              <a:ext uri="{FF2B5EF4-FFF2-40B4-BE49-F238E27FC236}">
                <a16:creationId xmlns:a16="http://schemas.microsoft.com/office/drawing/2014/main" id="{3CE4AE9F-A844-2658-5896-F28AB74B849F}"/>
              </a:ext>
            </a:extLst>
          </p:cNvPr>
          <p:cNvSpPr txBox="1"/>
          <p:nvPr/>
        </p:nvSpPr>
        <p:spPr>
          <a:xfrm>
            <a:off x="174625" y="5396569"/>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éditoriaux des revues (biais de publication positif, manque de réplication etc…)</a:t>
            </a:r>
            <a:endParaRPr lang="fr-FR" sz="2400" i="1" dirty="0">
              <a:solidFill>
                <a:schemeClr val="tx1"/>
              </a:solidFill>
            </a:endParaRPr>
          </a:p>
        </p:txBody>
      </p:sp>
      <p:sp>
        <p:nvSpPr>
          <p:cNvPr id="5" name="ZoneTexte 4">
            <a:extLst>
              <a:ext uri="{FF2B5EF4-FFF2-40B4-BE49-F238E27FC236}">
                <a16:creationId xmlns:a16="http://schemas.microsoft.com/office/drawing/2014/main" id="{E071366F-4461-65FD-D485-4078E7F70CA2}"/>
              </a:ext>
            </a:extLst>
          </p:cNvPr>
          <p:cNvSpPr txBox="1"/>
          <p:nvPr/>
        </p:nvSpPr>
        <p:spPr>
          <a:xfrm>
            <a:off x="4563145" y="4694303"/>
            <a:ext cx="4152469" cy="1200329"/>
          </a:xfrm>
          <a:prstGeom prst="rect">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99A9"/>
              </a:buClr>
              <a:buFontTx/>
              <a:buChar char="-"/>
            </a:pPr>
            <a:r>
              <a:rPr lang="fr-FR" sz="2400" dirty="0">
                <a:solidFill>
                  <a:schemeClr val="bg1"/>
                </a:solidFill>
              </a:rPr>
              <a:t>Pratiques questionnables</a:t>
            </a:r>
          </a:p>
          <a:p>
            <a:pPr marL="342900" indent="-342900" algn="just">
              <a:buClr>
                <a:srgbClr val="0099A9"/>
              </a:buClr>
              <a:buFontTx/>
              <a:buChar char="-"/>
            </a:pPr>
            <a:r>
              <a:rPr lang="fr-FR" sz="2400" dirty="0">
                <a:solidFill>
                  <a:schemeClr val="bg1"/>
                </a:solidFill>
              </a:rPr>
              <a:t>Fraude</a:t>
            </a:r>
          </a:p>
          <a:p>
            <a:pPr marL="342900" indent="-342900" algn="just">
              <a:buClr>
                <a:srgbClr val="0099A9"/>
              </a:buClr>
              <a:buFontTx/>
              <a:buChar char="-"/>
            </a:pPr>
            <a:r>
              <a:rPr lang="fr-FR" sz="2400" dirty="0">
                <a:solidFill>
                  <a:schemeClr val="bg1"/>
                </a:solidFill>
              </a:rPr>
              <a:t>Résultats peu fiables</a:t>
            </a:r>
          </a:p>
        </p:txBody>
      </p:sp>
      <p:sp>
        <p:nvSpPr>
          <p:cNvPr id="6" name="ZoneTexte 5">
            <a:extLst>
              <a:ext uri="{FF2B5EF4-FFF2-40B4-BE49-F238E27FC236}">
                <a16:creationId xmlns:a16="http://schemas.microsoft.com/office/drawing/2014/main" id="{B6FD8DFD-3C19-BA09-A92B-512DE141AA63}"/>
              </a:ext>
            </a:extLst>
          </p:cNvPr>
          <p:cNvSpPr txBox="1"/>
          <p:nvPr/>
        </p:nvSpPr>
        <p:spPr>
          <a:xfrm>
            <a:off x="4877255" y="2072532"/>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méthodologiques (surinterprétation etc.)</a:t>
            </a:r>
            <a:endParaRPr lang="fr-FR" sz="2400" i="1" dirty="0">
              <a:solidFill>
                <a:schemeClr val="tx1"/>
              </a:solidFill>
            </a:endParaRPr>
          </a:p>
        </p:txBody>
      </p:sp>
      <p:sp>
        <p:nvSpPr>
          <p:cNvPr id="8" name="ZoneTexte 7">
            <a:extLst>
              <a:ext uri="{FF2B5EF4-FFF2-40B4-BE49-F238E27FC236}">
                <a16:creationId xmlns:a16="http://schemas.microsoft.com/office/drawing/2014/main" id="{BEBE8C5F-FAF6-B887-AFD3-29800F77F782}"/>
              </a:ext>
            </a:extLst>
          </p:cNvPr>
          <p:cNvSpPr txBox="1"/>
          <p:nvPr/>
        </p:nvSpPr>
        <p:spPr>
          <a:xfrm>
            <a:off x="9498505" y="2843952"/>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Manque d’accessibilité aux outils de la recherche (méthode mal décrite, outils non disponibles, etc…)</a:t>
            </a:r>
            <a:endParaRPr lang="fr-FR" sz="2400" i="1" dirty="0">
              <a:solidFill>
                <a:schemeClr val="tx1"/>
              </a:solidFill>
            </a:endParaRPr>
          </a:p>
        </p:txBody>
      </p:sp>
      <p:sp>
        <p:nvSpPr>
          <p:cNvPr id="9" name="ZoneTexte 8">
            <a:extLst>
              <a:ext uri="{FF2B5EF4-FFF2-40B4-BE49-F238E27FC236}">
                <a16:creationId xmlns:a16="http://schemas.microsoft.com/office/drawing/2014/main" id="{17B7102F-B2E8-A19C-08A5-0E67FDC47FF9}"/>
              </a:ext>
            </a:extLst>
          </p:cNvPr>
          <p:cNvSpPr txBox="1"/>
          <p:nvPr/>
        </p:nvSpPr>
        <p:spPr>
          <a:xfrm>
            <a:off x="906955" y="3084184"/>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Expertise par les pairs inadéquat/insuffisant</a:t>
            </a:r>
            <a:endParaRPr lang="fr-FR" sz="2400" i="1" dirty="0">
              <a:solidFill>
                <a:schemeClr val="tx1"/>
              </a:solidFill>
            </a:endParaRPr>
          </a:p>
        </p:txBody>
      </p:sp>
      <p:cxnSp>
        <p:nvCxnSpPr>
          <p:cNvPr id="17" name="Connecteur droit avec flèche 16">
            <a:extLst>
              <a:ext uri="{FF2B5EF4-FFF2-40B4-BE49-F238E27FC236}">
                <a16:creationId xmlns:a16="http://schemas.microsoft.com/office/drawing/2014/main" id="{4DC58A9E-E9B7-1BC2-2C7A-2556DF322C7A}"/>
              </a:ext>
            </a:extLst>
          </p:cNvPr>
          <p:cNvCxnSpPr/>
          <p:nvPr/>
        </p:nvCxnSpPr>
        <p:spPr>
          <a:xfrm>
            <a:off x="6639380" y="3084184"/>
            <a:ext cx="0" cy="1430572"/>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2" name="Connecteur droit avec flèche 21">
            <a:extLst>
              <a:ext uri="{FF2B5EF4-FFF2-40B4-BE49-F238E27FC236}">
                <a16:creationId xmlns:a16="http://schemas.microsoft.com/office/drawing/2014/main" id="{23609726-5EEC-9CFE-187D-50ABB6AED986}"/>
              </a:ext>
            </a:extLst>
          </p:cNvPr>
          <p:cNvCxnSpPr>
            <a:cxnSpLocks/>
          </p:cNvCxnSpPr>
          <p:nvPr/>
        </p:nvCxnSpPr>
        <p:spPr>
          <a:xfrm flipH="1">
            <a:off x="3698875" y="5894632"/>
            <a:ext cx="732330" cy="412740"/>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3" name="Connecteur droit avec flèche 22">
            <a:extLst>
              <a:ext uri="{FF2B5EF4-FFF2-40B4-BE49-F238E27FC236}">
                <a16:creationId xmlns:a16="http://schemas.microsoft.com/office/drawing/2014/main" id="{591820C5-1A35-4F75-4F47-A4720CEECB5B}"/>
              </a:ext>
            </a:extLst>
          </p:cNvPr>
          <p:cNvCxnSpPr>
            <a:cxnSpLocks/>
          </p:cNvCxnSpPr>
          <p:nvPr/>
        </p:nvCxnSpPr>
        <p:spPr>
          <a:xfrm flipH="1">
            <a:off x="8715614" y="4199370"/>
            <a:ext cx="523636" cy="431097"/>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4" name="Connecteur droit avec flèche 23">
            <a:extLst>
              <a:ext uri="{FF2B5EF4-FFF2-40B4-BE49-F238E27FC236}">
                <a16:creationId xmlns:a16="http://schemas.microsoft.com/office/drawing/2014/main" id="{1D762612-1AAB-369D-B754-557B4FDF4A20}"/>
              </a:ext>
            </a:extLst>
          </p:cNvPr>
          <p:cNvCxnSpPr>
            <a:cxnSpLocks/>
          </p:cNvCxnSpPr>
          <p:nvPr/>
        </p:nvCxnSpPr>
        <p:spPr>
          <a:xfrm>
            <a:off x="4105730" y="3911854"/>
            <a:ext cx="457415" cy="649616"/>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6" name="Connecteur droit avec flèche 25">
            <a:extLst>
              <a:ext uri="{FF2B5EF4-FFF2-40B4-BE49-F238E27FC236}">
                <a16:creationId xmlns:a16="http://schemas.microsoft.com/office/drawing/2014/main" id="{CA301B10-0115-F57A-1B9E-6E55A1D92D8B}"/>
              </a:ext>
            </a:extLst>
          </p:cNvPr>
          <p:cNvCxnSpPr>
            <a:cxnSpLocks/>
          </p:cNvCxnSpPr>
          <p:nvPr/>
        </p:nvCxnSpPr>
        <p:spPr>
          <a:xfrm flipH="1">
            <a:off x="4563145" y="6139224"/>
            <a:ext cx="847055" cy="1683148"/>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557953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1D18F-941C-1F40-3976-1641F4141984}"/>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979E4428-D0F8-D702-AEAC-46A2496FA393}"/>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64241031-B495-E517-8A89-FDD44836459C}"/>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graphicFrame>
        <p:nvGraphicFramePr>
          <p:cNvPr id="20" name="Diagramme 19">
            <a:extLst>
              <a:ext uri="{FF2B5EF4-FFF2-40B4-BE49-F238E27FC236}">
                <a16:creationId xmlns:a16="http://schemas.microsoft.com/office/drawing/2014/main" id="{5D738DDF-6D7E-E905-A4B3-3F889EA353A7}"/>
              </a:ext>
            </a:extLst>
          </p:cNvPr>
          <p:cNvGraphicFramePr/>
          <p:nvPr/>
        </p:nvGraphicFramePr>
        <p:xfrm>
          <a:off x="2364227" y="2753877"/>
          <a:ext cx="8428029" cy="5533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Espace réservé du numéro de diapositive 10">
            <a:extLst>
              <a:ext uri="{FF2B5EF4-FFF2-40B4-BE49-F238E27FC236}">
                <a16:creationId xmlns:a16="http://schemas.microsoft.com/office/drawing/2014/main" id="{8A590CF9-46A0-0F2C-4EA7-E54C24A86CDB}"/>
              </a:ext>
            </a:extLst>
          </p:cNvPr>
          <p:cNvSpPr txBox="1">
            <a:spLocks/>
          </p:cNvSpPr>
          <p:nvPr/>
        </p:nvSpPr>
        <p:spPr>
          <a:xfrm>
            <a:off x="2884416" y="8224484"/>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5</a:t>
            </a:fld>
            <a:endParaRPr lang="fr-FR" dirty="0"/>
          </a:p>
        </p:txBody>
      </p:sp>
      <p:graphicFrame>
        <p:nvGraphicFramePr>
          <p:cNvPr id="22" name="Diagramme 21">
            <a:extLst>
              <a:ext uri="{FF2B5EF4-FFF2-40B4-BE49-F238E27FC236}">
                <a16:creationId xmlns:a16="http://schemas.microsoft.com/office/drawing/2014/main" id="{14335907-A25E-0103-2047-2EFAAA0C4FB3}"/>
              </a:ext>
            </a:extLst>
          </p:cNvPr>
          <p:cNvGraphicFramePr/>
          <p:nvPr/>
        </p:nvGraphicFramePr>
        <p:xfrm>
          <a:off x="2364227" y="2753877"/>
          <a:ext cx="8428029" cy="5533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3" name="Image 22">
            <a:extLst>
              <a:ext uri="{FF2B5EF4-FFF2-40B4-BE49-F238E27FC236}">
                <a16:creationId xmlns:a16="http://schemas.microsoft.com/office/drawing/2014/main" id="{31084D9F-2D3E-9DCE-6313-E48CE72BB79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37666" y="3546481"/>
            <a:ext cx="1261316" cy="1711185"/>
          </a:xfrm>
          <a:prstGeom prst="rect">
            <a:avLst/>
          </a:prstGeom>
        </p:spPr>
      </p:pic>
      <p:pic>
        <p:nvPicPr>
          <p:cNvPr id="24" name="Image 23">
            <a:extLst>
              <a:ext uri="{FF2B5EF4-FFF2-40B4-BE49-F238E27FC236}">
                <a16:creationId xmlns:a16="http://schemas.microsoft.com/office/drawing/2014/main" id="{A0F3B7EB-EBE1-AF2B-A022-AF5D564EAE1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69586" y="5938822"/>
            <a:ext cx="961732" cy="1474656"/>
          </a:xfrm>
          <a:prstGeom prst="rect">
            <a:avLst/>
          </a:prstGeom>
        </p:spPr>
      </p:pic>
      <p:pic>
        <p:nvPicPr>
          <p:cNvPr id="25" name="Image 24">
            <a:extLst>
              <a:ext uri="{FF2B5EF4-FFF2-40B4-BE49-F238E27FC236}">
                <a16:creationId xmlns:a16="http://schemas.microsoft.com/office/drawing/2014/main" id="{ED127918-CADD-7CCC-1893-47E813FE601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131828" y="5912301"/>
            <a:ext cx="967457" cy="1648546"/>
          </a:xfrm>
          <a:prstGeom prst="rect">
            <a:avLst/>
          </a:prstGeom>
        </p:spPr>
      </p:pic>
      <p:pic>
        <p:nvPicPr>
          <p:cNvPr id="26" name="Image 25">
            <a:extLst>
              <a:ext uri="{FF2B5EF4-FFF2-40B4-BE49-F238E27FC236}">
                <a16:creationId xmlns:a16="http://schemas.microsoft.com/office/drawing/2014/main" id="{A0E1546B-1494-CC72-D0CB-86EF59BC8D6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62491" y="2694463"/>
            <a:ext cx="878514" cy="1268575"/>
          </a:xfrm>
          <a:prstGeom prst="rect">
            <a:avLst/>
          </a:prstGeom>
        </p:spPr>
      </p:pic>
      <p:pic>
        <p:nvPicPr>
          <p:cNvPr id="27" name="Image 26">
            <a:extLst>
              <a:ext uri="{FF2B5EF4-FFF2-40B4-BE49-F238E27FC236}">
                <a16:creationId xmlns:a16="http://schemas.microsoft.com/office/drawing/2014/main" id="{4CF395AC-0FED-9013-22FF-B1DEDB3B601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5064817" y="4556851"/>
            <a:ext cx="977245" cy="1341270"/>
          </a:xfrm>
          <a:prstGeom prst="rect">
            <a:avLst/>
          </a:prstGeom>
        </p:spPr>
      </p:pic>
      <p:pic>
        <p:nvPicPr>
          <p:cNvPr id="28" name="Image 27">
            <a:extLst>
              <a:ext uri="{FF2B5EF4-FFF2-40B4-BE49-F238E27FC236}">
                <a16:creationId xmlns:a16="http://schemas.microsoft.com/office/drawing/2014/main" id="{4DF0A3D2-B152-2C77-8755-A32FD864EFB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124871" y="5303468"/>
            <a:ext cx="953865" cy="1354489"/>
          </a:xfrm>
          <a:prstGeom prst="rect">
            <a:avLst/>
          </a:prstGeom>
        </p:spPr>
      </p:pic>
      <p:grpSp>
        <p:nvGrpSpPr>
          <p:cNvPr id="30" name="Groupe 29">
            <a:extLst>
              <a:ext uri="{FF2B5EF4-FFF2-40B4-BE49-F238E27FC236}">
                <a16:creationId xmlns:a16="http://schemas.microsoft.com/office/drawing/2014/main" id="{AB01701E-FF07-02FA-C6B0-D89D1D9C83B5}"/>
              </a:ext>
            </a:extLst>
          </p:cNvPr>
          <p:cNvGrpSpPr/>
          <p:nvPr/>
        </p:nvGrpSpPr>
        <p:grpSpPr>
          <a:xfrm>
            <a:off x="8118807" y="1028748"/>
            <a:ext cx="4509809" cy="2300002"/>
            <a:chOff x="7585375" y="65113"/>
            <a:chExt cx="4011034" cy="2045627"/>
          </a:xfrm>
        </p:grpSpPr>
        <p:pic>
          <p:nvPicPr>
            <p:cNvPr id="31" name="Image 30">
              <a:extLst>
                <a:ext uri="{FF2B5EF4-FFF2-40B4-BE49-F238E27FC236}">
                  <a16:creationId xmlns:a16="http://schemas.microsoft.com/office/drawing/2014/main" id="{E108A7D0-E7A0-2563-ECAC-C4719993AED1}"/>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585375" y="65113"/>
              <a:ext cx="4011034" cy="2045627"/>
            </a:xfrm>
            <a:prstGeom prst="rect">
              <a:avLst/>
            </a:prstGeom>
          </p:spPr>
        </p:pic>
        <p:sp>
          <p:nvSpPr>
            <p:cNvPr id="32" name="Rectangle 31">
              <a:extLst>
                <a:ext uri="{FF2B5EF4-FFF2-40B4-BE49-F238E27FC236}">
                  <a16:creationId xmlns:a16="http://schemas.microsoft.com/office/drawing/2014/main" id="{D59455D7-3F63-5A0B-56D7-FEC9A2271C9D}"/>
                </a:ext>
              </a:extLst>
            </p:cNvPr>
            <p:cNvSpPr/>
            <p:nvPr/>
          </p:nvSpPr>
          <p:spPr>
            <a:xfrm>
              <a:off x="8315325" y="15049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3" name="Rectangle 32">
              <a:extLst>
                <a:ext uri="{FF2B5EF4-FFF2-40B4-BE49-F238E27FC236}">
                  <a16:creationId xmlns:a16="http://schemas.microsoft.com/office/drawing/2014/main" id="{C447874D-1881-2895-8710-9768263F45B4}"/>
                </a:ext>
              </a:extLst>
            </p:cNvPr>
            <p:cNvSpPr/>
            <p:nvPr/>
          </p:nvSpPr>
          <p:spPr>
            <a:xfrm>
              <a:off x="8825947" y="1388581"/>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4" name="Rectangle 33">
              <a:extLst>
                <a:ext uri="{FF2B5EF4-FFF2-40B4-BE49-F238E27FC236}">
                  <a16:creationId xmlns:a16="http://schemas.microsoft.com/office/drawing/2014/main" id="{FB05D1C8-8342-ECB6-6DA6-AF17ADCB09FB}"/>
                </a:ext>
              </a:extLst>
            </p:cNvPr>
            <p:cNvSpPr/>
            <p:nvPr/>
          </p:nvSpPr>
          <p:spPr>
            <a:xfrm>
              <a:off x="9112206" y="12763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5" name="Rectangle 34">
              <a:extLst>
                <a:ext uri="{FF2B5EF4-FFF2-40B4-BE49-F238E27FC236}">
                  <a16:creationId xmlns:a16="http://schemas.microsoft.com/office/drawing/2014/main" id="{31379C2D-E438-F2AF-D6EA-2B044C1ABB7C}"/>
                </a:ext>
              </a:extLst>
            </p:cNvPr>
            <p:cNvSpPr/>
            <p:nvPr/>
          </p:nvSpPr>
          <p:spPr>
            <a:xfrm>
              <a:off x="9825088" y="1325165"/>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pic>
        <p:nvPicPr>
          <p:cNvPr id="36" name="Image 35">
            <a:extLst>
              <a:ext uri="{FF2B5EF4-FFF2-40B4-BE49-F238E27FC236}">
                <a16:creationId xmlns:a16="http://schemas.microsoft.com/office/drawing/2014/main" id="{D36ACA71-4501-9232-A462-76FA8EC7B40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9269929" y="3260292"/>
            <a:ext cx="653136" cy="1946346"/>
          </a:xfrm>
          <a:prstGeom prst="rect">
            <a:avLst/>
          </a:prstGeom>
        </p:spPr>
      </p:pic>
      <p:sp>
        <p:nvSpPr>
          <p:cNvPr id="37" name="object 15">
            <a:extLst>
              <a:ext uri="{FF2B5EF4-FFF2-40B4-BE49-F238E27FC236}">
                <a16:creationId xmlns:a16="http://schemas.microsoft.com/office/drawing/2014/main" id="{6F144F94-41E7-6BA9-6BD3-B89BD29B8A4C}"/>
              </a:ext>
            </a:extLst>
          </p:cNvPr>
          <p:cNvSpPr txBox="1"/>
          <p:nvPr/>
        </p:nvSpPr>
        <p:spPr>
          <a:xfrm>
            <a:off x="436759" y="356742"/>
            <a:ext cx="11631416"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L’environnement de recherche </a:t>
            </a:r>
          </a:p>
        </p:txBody>
      </p:sp>
      <p:sp>
        <p:nvSpPr>
          <p:cNvPr id="2" name="object 15">
            <a:extLst>
              <a:ext uri="{FF2B5EF4-FFF2-40B4-BE49-F238E27FC236}">
                <a16:creationId xmlns:a16="http://schemas.microsoft.com/office/drawing/2014/main" id="{E2AEB23A-98C2-372F-8F91-BD0C49C6B614}"/>
              </a:ext>
            </a:extLst>
          </p:cNvPr>
          <p:cNvSpPr txBox="1"/>
          <p:nvPr/>
        </p:nvSpPr>
        <p:spPr>
          <a:xfrm>
            <a:off x="1117600" y="8145592"/>
            <a:ext cx="11302999" cy="758691"/>
          </a:xfrm>
          <a:prstGeom prst="rect">
            <a:avLst/>
          </a:prstGeom>
        </p:spPr>
        <p:txBody>
          <a:bodyPr vert="horz" wrap="square" lIns="0" tIns="13547" rIns="0" bIns="0" rtlCol="0">
            <a:spAutoFit/>
          </a:bodyPr>
          <a:lstStyle/>
          <a:p>
            <a:pPr marL="13547" marR="1158276">
              <a:lnSpc>
                <a:spcPct val="100699"/>
              </a:lnSpc>
              <a:spcBef>
                <a:spcPts val="816"/>
              </a:spcBef>
            </a:pPr>
            <a:r>
              <a:rPr lang="fr-FR" sz="2133" b="1" spc="-11" dirty="0">
                <a:solidFill>
                  <a:srgbClr val="E50051"/>
                </a:solidFill>
                <a:cs typeface="Museo Sans 900"/>
              </a:rPr>
              <a:t>Au sein de cet écosystème…</a:t>
            </a:r>
          </a:p>
          <a:p>
            <a:pPr marL="13547" marR="1158276" algn="r">
              <a:lnSpc>
                <a:spcPct val="100699"/>
              </a:lnSpc>
              <a:spcBef>
                <a:spcPts val="816"/>
              </a:spcBef>
            </a:pPr>
            <a:r>
              <a:rPr lang="fr-FR" sz="2133" b="1" spc="-11" dirty="0">
                <a:solidFill>
                  <a:srgbClr val="E50051"/>
                </a:solidFill>
                <a:cs typeface="Museo Sans 900"/>
              </a:rPr>
              <a:t>…Plusieurs acteurs et actrices avec des missions interdépendantes</a:t>
            </a:r>
          </a:p>
        </p:txBody>
      </p:sp>
      <p:sp>
        <p:nvSpPr>
          <p:cNvPr id="3" name="Espace réservé du numéro de diapositive 10">
            <a:extLst>
              <a:ext uri="{FF2B5EF4-FFF2-40B4-BE49-F238E27FC236}">
                <a16:creationId xmlns:a16="http://schemas.microsoft.com/office/drawing/2014/main" id="{AC1D5455-1D41-AA55-6117-65846F8F7EB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262893089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576B5-4AA0-8130-7767-005FB71D53B6}"/>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F8301FED-9140-96A7-E6CA-E30509BF8719}"/>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04EE4C84-AB10-FBFB-E836-4D90C70E685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877F55A8-7433-5B74-4785-71F34C42E3FE}"/>
              </a:ext>
            </a:extLst>
          </p:cNvPr>
          <p:cNvSpPr txBox="1"/>
          <p:nvPr/>
        </p:nvSpPr>
        <p:spPr>
          <a:xfrm>
            <a:off x="1163697" y="322920"/>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3A868E"/>
                </a:solidFill>
                <a:cs typeface="Museo Sans 900"/>
              </a:rPr>
              <a:t>Quelques</a:t>
            </a:r>
            <a:r>
              <a:rPr lang="fr-FR" sz="4400" b="1" spc="-10" dirty="0">
                <a:solidFill>
                  <a:srgbClr val="0099A9"/>
                </a:solidFill>
                <a:cs typeface="Museo Sans 900"/>
              </a:rPr>
              <a:t> causes proposées pour comprendre la crise de la réplication</a:t>
            </a:r>
          </a:p>
        </p:txBody>
      </p:sp>
      <p:sp>
        <p:nvSpPr>
          <p:cNvPr id="38" name="Espace réservé du numéro de diapositive 10">
            <a:extLst>
              <a:ext uri="{FF2B5EF4-FFF2-40B4-BE49-F238E27FC236}">
                <a16:creationId xmlns:a16="http://schemas.microsoft.com/office/drawing/2014/main" id="{7F74F342-0EB9-8374-9A1C-B358BD0C93E3}"/>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ZoneTexte 2">
            <a:extLst>
              <a:ext uri="{FF2B5EF4-FFF2-40B4-BE49-F238E27FC236}">
                <a16:creationId xmlns:a16="http://schemas.microsoft.com/office/drawing/2014/main" id="{D03A1E71-B04B-9106-D845-2F87E5C142B3}"/>
              </a:ext>
            </a:extLst>
          </p:cNvPr>
          <p:cNvSpPr txBox="1"/>
          <p:nvPr/>
        </p:nvSpPr>
        <p:spPr>
          <a:xfrm>
            <a:off x="2529667" y="7822372"/>
            <a:ext cx="3524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Culture du « </a:t>
            </a:r>
            <a:r>
              <a:rPr lang="fr-FR" sz="2400" i="1" dirty="0" err="1">
                <a:solidFill>
                  <a:schemeClr val="tx1"/>
                </a:solidFill>
              </a:rPr>
              <a:t>publish</a:t>
            </a:r>
            <a:r>
              <a:rPr lang="fr-FR" sz="2400" i="1" dirty="0">
                <a:solidFill>
                  <a:schemeClr val="tx1"/>
                </a:solidFill>
              </a:rPr>
              <a:t> or </a:t>
            </a:r>
            <a:r>
              <a:rPr lang="fr-FR" sz="2400" i="1" dirty="0" err="1">
                <a:solidFill>
                  <a:schemeClr val="tx1"/>
                </a:solidFill>
              </a:rPr>
              <a:t>perish</a:t>
            </a:r>
            <a:r>
              <a:rPr lang="fr-FR" sz="2400" i="1" dirty="0">
                <a:solidFill>
                  <a:schemeClr val="tx1"/>
                </a:solidFill>
              </a:rPr>
              <a:t> </a:t>
            </a:r>
            <a:r>
              <a:rPr lang="fr-FR" sz="2400" dirty="0">
                <a:solidFill>
                  <a:schemeClr val="tx1"/>
                </a:solidFill>
              </a:rPr>
              <a:t>» et pression à la publication</a:t>
            </a:r>
            <a:endParaRPr lang="fr-FR" sz="2400" i="1" dirty="0">
              <a:solidFill>
                <a:schemeClr val="tx1"/>
              </a:solidFill>
            </a:endParaRPr>
          </a:p>
        </p:txBody>
      </p:sp>
      <p:sp>
        <p:nvSpPr>
          <p:cNvPr id="4" name="ZoneTexte 3">
            <a:extLst>
              <a:ext uri="{FF2B5EF4-FFF2-40B4-BE49-F238E27FC236}">
                <a16:creationId xmlns:a16="http://schemas.microsoft.com/office/drawing/2014/main" id="{B72831EE-5B58-FC77-D540-8EE812413F17}"/>
              </a:ext>
            </a:extLst>
          </p:cNvPr>
          <p:cNvSpPr txBox="1"/>
          <p:nvPr/>
        </p:nvSpPr>
        <p:spPr>
          <a:xfrm>
            <a:off x="174625" y="5396569"/>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éditoriaux des revues (biais de publication positif, manque de réplication etc…)</a:t>
            </a:r>
            <a:endParaRPr lang="fr-FR" sz="2400" i="1" dirty="0">
              <a:solidFill>
                <a:schemeClr val="tx1"/>
              </a:solidFill>
            </a:endParaRPr>
          </a:p>
        </p:txBody>
      </p:sp>
      <p:sp>
        <p:nvSpPr>
          <p:cNvPr id="5" name="ZoneTexte 4">
            <a:extLst>
              <a:ext uri="{FF2B5EF4-FFF2-40B4-BE49-F238E27FC236}">
                <a16:creationId xmlns:a16="http://schemas.microsoft.com/office/drawing/2014/main" id="{79BFFBDA-3138-9CDA-1CD3-5763276C779F}"/>
              </a:ext>
            </a:extLst>
          </p:cNvPr>
          <p:cNvSpPr txBox="1"/>
          <p:nvPr/>
        </p:nvSpPr>
        <p:spPr>
          <a:xfrm>
            <a:off x="4563145" y="4694303"/>
            <a:ext cx="4152469" cy="1200329"/>
          </a:xfrm>
          <a:prstGeom prst="rect">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99A9"/>
              </a:buClr>
              <a:buFontTx/>
              <a:buChar char="-"/>
            </a:pPr>
            <a:r>
              <a:rPr lang="fr-FR" sz="2400" dirty="0">
                <a:solidFill>
                  <a:schemeClr val="bg1"/>
                </a:solidFill>
              </a:rPr>
              <a:t>Pratiques questionnables</a:t>
            </a:r>
          </a:p>
          <a:p>
            <a:pPr marL="342900" indent="-342900" algn="just">
              <a:buClr>
                <a:srgbClr val="0099A9"/>
              </a:buClr>
              <a:buFontTx/>
              <a:buChar char="-"/>
            </a:pPr>
            <a:r>
              <a:rPr lang="fr-FR" sz="2400" dirty="0">
                <a:solidFill>
                  <a:schemeClr val="bg1"/>
                </a:solidFill>
              </a:rPr>
              <a:t>Fraude</a:t>
            </a:r>
          </a:p>
          <a:p>
            <a:pPr marL="342900" indent="-342900" algn="just">
              <a:buClr>
                <a:srgbClr val="0099A9"/>
              </a:buClr>
              <a:buFontTx/>
              <a:buChar char="-"/>
            </a:pPr>
            <a:r>
              <a:rPr lang="fr-FR" sz="2400" dirty="0">
                <a:solidFill>
                  <a:schemeClr val="bg1"/>
                </a:solidFill>
              </a:rPr>
              <a:t>Résultats peu fiables</a:t>
            </a:r>
          </a:p>
        </p:txBody>
      </p:sp>
      <p:sp>
        <p:nvSpPr>
          <p:cNvPr id="6" name="ZoneTexte 5">
            <a:extLst>
              <a:ext uri="{FF2B5EF4-FFF2-40B4-BE49-F238E27FC236}">
                <a16:creationId xmlns:a16="http://schemas.microsoft.com/office/drawing/2014/main" id="{EA1909EF-CC4D-4CC0-F83D-8AC9A375FB8E}"/>
              </a:ext>
            </a:extLst>
          </p:cNvPr>
          <p:cNvSpPr txBox="1"/>
          <p:nvPr/>
        </p:nvSpPr>
        <p:spPr>
          <a:xfrm>
            <a:off x="4877255" y="2072532"/>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méthodologiques (surinterprétation etc.)</a:t>
            </a:r>
            <a:endParaRPr lang="fr-FR" sz="2400" i="1" dirty="0">
              <a:solidFill>
                <a:schemeClr val="tx1"/>
              </a:solidFill>
            </a:endParaRPr>
          </a:p>
        </p:txBody>
      </p:sp>
      <p:sp>
        <p:nvSpPr>
          <p:cNvPr id="8" name="ZoneTexte 7">
            <a:extLst>
              <a:ext uri="{FF2B5EF4-FFF2-40B4-BE49-F238E27FC236}">
                <a16:creationId xmlns:a16="http://schemas.microsoft.com/office/drawing/2014/main" id="{6BA0E93B-D4C0-315E-12E4-5E8D99B79ACD}"/>
              </a:ext>
            </a:extLst>
          </p:cNvPr>
          <p:cNvSpPr txBox="1"/>
          <p:nvPr/>
        </p:nvSpPr>
        <p:spPr>
          <a:xfrm>
            <a:off x="9498505" y="2843952"/>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Manque d’accessibilité aux outils de la recherche (méthode mal décrite, outils non disponibles, etc…)</a:t>
            </a:r>
            <a:endParaRPr lang="fr-FR" sz="2400" i="1" dirty="0">
              <a:solidFill>
                <a:schemeClr val="tx1"/>
              </a:solidFill>
            </a:endParaRPr>
          </a:p>
        </p:txBody>
      </p:sp>
      <p:sp>
        <p:nvSpPr>
          <p:cNvPr id="9" name="ZoneTexte 8">
            <a:extLst>
              <a:ext uri="{FF2B5EF4-FFF2-40B4-BE49-F238E27FC236}">
                <a16:creationId xmlns:a16="http://schemas.microsoft.com/office/drawing/2014/main" id="{D0F1B513-5781-5C57-7111-7943726FFE01}"/>
              </a:ext>
            </a:extLst>
          </p:cNvPr>
          <p:cNvSpPr txBox="1"/>
          <p:nvPr/>
        </p:nvSpPr>
        <p:spPr>
          <a:xfrm>
            <a:off x="906955" y="3084184"/>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Expertise par les pairs inadéquat/insuffisant</a:t>
            </a:r>
            <a:endParaRPr lang="fr-FR" sz="2400" i="1" dirty="0">
              <a:solidFill>
                <a:schemeClr val="tx1"/>
              </a:solidFill>
            </a:endParaRPr>
          </a:p>
        </p:txBody>
      </p:sp>
      <p:sp>
        <p:nvSpPr>
          <p:cNvPr id="10" name="ZoneTexte 9">
            <a:extLst>
              <a:ext uri="{FF2B5EF4-FFF2-40B4-BE49-F238E27FC236}">
                <a16:creationId xmlns:a16="http://schemas.microsoft.com/office/drawing/2014/main" id="{974A892E-B534-DCD6-E059-A624B3F8E31B}"/>
              </a:ext>
            </a:extLst>
          </p:cNvPr>
          <p:cNvSpPr txBox="1"/>
          <p:nvPr/>
        </p:nvSpPr>
        <p:spPr>
          <a:xfrm>
            <a:off x="9752505" y="6139224"/>
            <a:ext cx="3270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Problème de puissance statistique (</a:t>
            </a:r>
            <a:r>
              <a:rPr lang="fr-FR" sz="2400" dirty="0" err="1">
                <a:solidFill>
                  <a:schemeClr val="tx1"/>
                </a:solidFill>
              </a:rPr>
              <a:t>généralisabilité</a:t>
            </a:r>
            <a:r>
              <a:rPr lang="fr-FR" sz="2400" dirty="0">
                <a:solidFill>
                  <a:schemeClr val="tx1"/>
                </a:solidFill>
              </a:rPr>
              <a:t>)</a:t>
            </a:r>
            <a:endParaRPr lang="fr-FR" sz="2400" i="1" dirty="0">
              <a:solidFill>
                <a:schemeClr val="tx1"/>
              </a:solidFill>
            </a:endParaRPr>
          </a:p>
        </p:txBody>
      </p:sp>
      <p:cxnSp>
        <p:nvCxnSpPr>
          <p:cNvPr id="17" name="Connecteur droit avec flèche 16">
            <a:extLst>
              <a:ext uri="{FF2B5EF4-FFF2-40B4-BE49-F238E27FC236}">
                <a16:creationId xmlns:a16="http://schemas.microsoft.com/office/drawing/2014/main" id="{1CB5C8CA-8688-6443-E476-36A80ACCD8C0}"/>
              </a:ext>
            </a:extLst>
          </p:cNvPr>
          <p:cNvCxnSpPr/>
          <p:nvPr/>
        </p:nvCxnSpPr>
        <p:spPr>
          <a:xfrm>
            <a:off x="6639380" y="3084184"/>
            <a:ext cx="0" cy="1430572"/>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1" name="Connecteur droit avec flèche 20">
            <a:extLst>
              <a:ext uri="{FF2B5EF4-FFF2-40B4-BE49-F238E27FC236}">
                <a16:creationId xmlns:a16="http://schemas.microsoft.com/office/drawing/2014/main" id="{E970C0F0-1E8B-2A6C-47A3-68F55779AEEF}"/>
              </a:ext>
            </a:extLst>
          </p:cNvPr>
          <p:cNvCxnSpPr>
            <a:cxnSpLocks/>
          </p:cNvCxnSpPr>
          <p:nvPr/>
        </p:nvCxnSpPr>
        <p:spPr>
          <a:xfrm>
            <a:off x="8977432" y="6101002"/>
            <a:ext cx="823153" cy="508916"/>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2" name="Connecteur droit avec flèche 21">
            <a:extLst>
              <a:ext uri="{FF2B5EF4-FFF2-40B4-BE49-F238E27FC236}">
                <a16:creationId xmlns:a16="http://schemas.microsoft.com/office/drawing/2014/main" id="{C1D63A0F-60CB-1107-0AE7-2293F2A129D5}"/>
              </a:ext>
            </a:extLst>
          </p:cNvPr>
          <p:cNvCxnSpPr>
            <a:cxnSpLocks/>
          </p:cNvCxnSpPr>
          <p:nvPr/>
        </p:nvCxnSpPr>
        <p:spPr>
          <a:xfrm flipH="1">
            <a:off x="3698875" y="5894632"/>
            <a:ext cx="732330" cy="412740"/>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3" name="Connecteur droit avec flèche 22">
            <a:extLst>
              <a:ext uri="{FF2B5EF4-FFF2-40B4-BE49-F238E27FC236}">
                <a16:creationId xmlns:a16="http://schemas.microsoft.com/office/drawing/2014/main" id="{302EA0B9-7808-068C-D71D-D552C95B434E}"/>
              </a:ext>
            </a:extLst>
          </p:cNvPr>
          <p:cNvCxnSpPr>
            <a:cxnSpLocks/>
          </p:cNvCxnSpPr>
          <p:nvPr/>
        </p:nvCxnSpPr>
        <p:spPr>
          <a:xfrm flipH="1">
            <a:off x="8715614" y="4199370"/>
            <a:ext cx="523636" cy="431097"/>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4" name="Connecteur droit avec flèche 23">
            <a:extLst>
              <a:ext uri="{FF2B5EF4-FFF2-40B4-BE49-F238E27FC236}">
                <a16:creationId xmlns:a16="http://schemas.microsoft.com/office/drawing/2014/main" id="{ABDD3E0C-8B2F-91E3-DD83-23E148623758}"/>
              </a:ext>
            </a:extLst>
          </p:cNvPr>
          <p:cNvCxnSpPr>
            <a:cxnSpLocks/>
          </p:cNvCxnSpPr>
          <p:nvPr/>
        </p:nvCxnSpPr>
        <p:spPr>
          <a:xfrm>
            <a:off x="4105730" y="3911854"/>
            <a:ext cx="457415" cy="649616"/>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6" name="Connecteur droit avec flèche 25">
            <a:extLst>
              <a:ext uri="{FF2B5EF4-FFF2-40B4-BE49-F238E27FC236}">
                <a16:creationId xmlns:a16="http://schemas.microsoft.com/office/drawing/2014/main" id="{BD0160D9-882E-67A5-D447-FB082F9F0951}"/>
              </a:ext>
            </a:extLst>
          </p:cNvPr>
          <p:cNvCxnSpPr>
            <a:cxnSpLocks/>
          </p:cNvCxnSpPr>
          <p:nvPr/>
        </p:nvCxnSpPr>
        <p:spPr>
          <a:xfrm flipH="1">
            <a:off x="4563145" y="6139224"/>
            <a:ext cx="847055" cy="1683148"/>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1685043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482C-EFFD-5086-A7CE-0C412CC058FC}"/>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517CD2DC-49FC-6AE0-8C25-ADE110787460}"/>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D4BA5EDB-838E-417D-C14B-47B9A341BAE2}"/>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44425A1D-B4DF-2637-20F3-C8FB7AAF936A}"/>
              </a:ext>
            </a:extLst>
          </p:cNvPr>
          <p:cNvSpPr txBox="1"/>
          <p:nvPr/>
        </p:nvSpPr>
        <p:spPr>
          <a:xfrm>
            <a:off x="1163697" y="322920"/>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3A868E"/>
                </a:solidFill>
                <a:cs typeface="Museo Sans 900"/>
              </a:rPr>
              <a:t>Quelques</a:t>
            </a:r>
            <a:r>
              <a:rPr lang="fr-FR" sz="4400" b="1" spc="-10" dirty="0">
                <a:solidFill>
                  <a:srgbClr val="0099A9"/>
                </a:solidFill>
                <a:cs typeface="Museo Sans 900"/>
              </a:rPr>
              <a:t> causes proposées pour comprendre la crise de la réplication</a:t>
            </a:r>
          </a:p>
        </p:txBody>
      </p:sp>
      <p:sp>
        <p:nvSpPr>
          <p:cNvPr id="38" name="Espace réservé du numéro de diapositive 10">
            <a:extLst>
              <a:ext uri="{FF2B5EF4-FFF2-40B4-BE49-F238E27FC236}">
                <a16:creationId xmlns:a16="http://schemas.microsoft.com/office/drawing/2014/main" id="{E4D54708-04C7-F9BE-F28B-DD42FFE7F7A3}"/>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ZoneTexte 2">
            <a:extLst>
              <a:ext uri="{FF2B5EF4-FFF2-40B4-BE49-F238E27FC236}">
                <a16:creationId xmlns:a16="http://schemas.microsoft.com/office/drawing/2014/main" id="{89D419BF-FF42-99E1-691B-7CFB92BC182D}"/>
              </a:ext>
            </a:extLst>
          </p:cNvPr>
          <p:cNvSpPr txBox="1"/>
          <p:nvPr/>
        </p:nvSpPr>
        <p:spPr>
          <a:xfrm>
            <a:off x="2529667" y="7822372"/>
            <a:ext cx="3524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Culture du « </a:t>
            </a:r>
            <a:r>
              <a:rPr lang="fr-FR" sz="2400" i="1" dirty="0" err="1">
                <a:solidFill>
                  <a:schemeClr val="tx1"/>
                </a:solidFill>
              </a:rPr>
              <a:t>publish</a:t>
            </a:r>
            <a:r>
              <a:rPr lang="fr-FR" sz="2400" i="1" dirty="0">
                <a:solidFill>
                  <a:schemeClr val="tx1"/>
                </a:solidFill>
              </a:rPr>
              <a:t> or </a:t>
            </a:r>
            <a:r>
              <a:rPr lang="fr-FR" sz="2400" i="1" dirty="0" err="1">
                <a:solidFill>
                  <a:schemeClr val="tx1"/>
                </a:solidFill>
              </a:rPr>
              <a:t>perish</a:t>
            </a:r>
            <a:r>
              <a:rPr lang="fr-FR" sz="2400" i="1" dirty="0">
                <a:solidFill>
                  <a:schemeClr val="tx1"/>
                </a:solidFill>
              </a:rPr>
              <a:t> </a:t>
            </a:r>
            <a:r>
              <a:rPr lang="fr-FR" sz="2400" dirty="0">
                <a:solidFill>
                  <a:schemeClr val="tx1"/>
                </a:solidFill>
              </a:rPr>
              <a:t>» et pression à la publication</a:t>
            </a:r>
            <a:endParaRPr lang="fr-FR" sz="2400" i="1" dirty="0">
              <a:solidFill>
                <a:schemeClr val="tx1"/>
              </a:solidFill>
            </a:endParaRPr>
          </a:p>
        </p:txBody>
      </p:sp>
      <p:sp>
        <p:nvSpPr>
          <p:cNvPr id="4" name="ZoneTexte 3">
            <a:extLst>
              <a:ext uri="{FF2B5EF4-FFF2-40B4-BE49-F238E27FC236}">
                <a16:creationId xmlns:a16="http://schemas.microsoft.com/office/drawing/2014/main" id="{38AE4BCA-7679-23A8-5B81-0B3D7D4B0DD0}"/>
              </a:ext>
            </a:extLst>
          </p:cNvPr>
          <p:cNvSpPr txBox="1"/>
          <p:nvPr/>
        </p:nvSpPr>
        <p:spPr>
          <a:xfrm>
            <a:off x="174625" y="5396569"/>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éditoriaux des revues (biais de publication positif, manque de réplication etc…)</a:t>
            </a:r>
            <a:endParaRPr lang="fr-FR" sz="2400" i="1" dirty="0">
              <a:solidFill>
                <a:schemeClr val="tx1"/>
              </a:solidFill>
            </a:endParaRPr>
          </a:p>
        </p:txBody>
      </p:sp>
      <p:sp>
        <p:nvSpPr>
          <p:cNvPr id="5" name="ZoneTexte 4">
            <a:extLst>
              <a:ext uri="{FF2B5EF4-FFF2-40B4-BE49-F238E27FC236}">
                <a16:creationId xmlns:a16="http://schemas.microsoft.com/office/drawing/2014/main" id="{9628C992-01E6-3AC0-6FD7-09EF5515F0AD}"/>
              </a:ext>
            </a:extLst>
          </p:cNvPr>
          <p:cNvSpPr txBox="1"/>
          <p:nvPr/>
        </p:nvSpPr>
        <p:spPr>
          <a:xfrm>
            <a:off x="4563145" y="4694303"/>
            <a:ext cx="4152469" cy="1200329"/>
          </a:xfrm>
          <a:prstGeom prst="rect">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99A9"/>
              </a:buClr>
              <a:buFontTx/>
              <a:buChar char="-"/>
            </a:pPr>
            <a:r>
              <a:rPr lang="fr-FR" sz="2400" dirty="0">
                <a:solidFill>
                  <a:schemeClr val="bg1"/>
                </a:solidFill>
              </a:rPr>
              <a:t>Pratiques questionnables</a:t>
            </a:r>
          </a:p>
          <a:p>
            <a:pPr marL="342900" indent="-342900" algn="just">
              <a:buClr>
                <a:srgbClr val="0099A9"/>
              </a:buClr>
              <a:buFontTx/>
              <a:buChar char="-"/>
            </a:pPr>
            <a:r>
              <a:rPr lang="fr-FR" sz="2400" dirty="0">
                <a:solidFill>
                  <a:schemeClr val="bg1"/>
                </a:solidFill>
              </a:rPr>
              <a:t>Fraude</a:t>
            </a:r>
          </a:p>
          <a:p>
            <a:pPr marL="342900" indent="-342900" algn="just">
              <a:buClr>
                <a:srgbClr val="0099A9"/>
              </a:buClr>
              <a:buFontTx/>
              <a:buChar char="-"/>
            </a:pPr>
            <a:r>
              <a:rPr lang="fr-FR" sz="2400" dirty="0">
                <a:solidFill>
                  <a:schemeClr val="bg1"/>
                </a:solidFill>
              </a:rPr>
              <a:t>Résultats peu fiables</a:t>
            </a:r>
          </a:p>
        </p:txBody>
      </p:sp>
      <p:sp>
        <p:nvSpPr>
          <p:cNvPr id="6" name="ZoneTexte 5">
            <a:extLst>
              <a:ext uri="{FF2B5EF4-FFF2-40B4-BE49-F238E27FC236}">
                <a16:creationId xmlns:a16="http://schemas.microsoft.com/office/drawing/2014/main" id="{3D6BEEAB-8958-88E8-5C15-FABF5CF4674C}"/>
              </a:ext>
            </a:extLst>
          </p:cNvPr>
          <p:cNvSpPr txBox="1"/>
          <p:nvPr/>
        </p:nvSpPr>
        <p:spPr>
          <a:xfrm>
            <a:off x="4877255" y="2072532"/>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Choix méthodologiques (surinterprétation etc.)</a:t>
            </a:r>
            <a:endParaRPr lang="fr-FR" sz="2400" i="1" dirty="0">
              <a:solidFill>
                <a:schemeClr val="tx1"/>
              </a:solidFill>
            </a:endParaRPr>
          </a:p>
        </p:txBody>
      </p:sp>
      <p:sp>
        <p:nvSpPr>
          <p:cNvPr id="7" name="ZoneTexte 6">
            <a:extLst>
              <a:ext uri="{FF2B5EF4-FFF2-40B4-BE49-F238E27FC236}">
                <a16:creationId xmlns:a16="http://schemas.microsoft.com/office/drawing/2014/main" id="{9764114C-41E2-D858-8940-4F58E79A5A16}"/>
              </a:ext>
            </a:extLst>
          </p:cNvPr>
          <p:cNvSpPr txBox="1"/>
          <p:nvPr/>
        </p:nvSpPr>
        <p:spPr>
          <a:xfrm>
            <a:off x="7768130" y="7971603"/>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Accessibilité des données brutes</a:t>
            </a:r>
            <a:endParaRPr lang="fr-FR" sz="2400" i="1" dirty="0">
              <a:solidFill>
                <a:schemeClr val="tx1"/>
              </a:solidFill>
            </a:endParaRPr>
          </a:p>
        </p:txBody>
      </p:sp>
      <p:sp>
        <p:nvSpPr>
          <p:cNvPr id="8" name="ZoneTexte 7">
            <a:extLst>
              <a:ext uri="{FF2B5EF4-FFF2-40B4-BE49-F238E27FC236}">
                <a16:creationId xmlns:a16="http://schemas.microsoft.com/office/drawing/2014/main" id="{5A969270-B64D-3A0B-0B77-2198B377C90C}"/>
              </a:ext>
            </a:extLst>
          </p:cNvPr>
          <p:cNvSpPr txBox="1"/>
          <p:nvPr/>
        </p:nvSpPr>
        <p:spPr>
          <a:xfrm>
            <a:off x="9498505" y="2843952"/>
            <a:ext cx="352425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Manque d’accessibilité aux outils de la recherche (méthode mal décrite, outils non disponibles, etc…)</a:t>
            </a:r>
            <a:endParaRPr lang="fr-FR" sz="2400" i="1" dirty="0">
              <a:solidFill>
                <a:schemeClr val="tx1"/>
              </a:solidFill>
            </a:endParaRPr>
          </a:p>
        </p:txBody>
      </p:sp>
      <p:sp>
        <p:nvSpPr>
          <p:cNvPr id="9" name="ZoneTexte 8">
            <a:extLst>
              <a:ext uri="{FF2B5EF4-FFF2-40B4-BE49-F238E27FC236}">
                <a16:creationId xmlns:a16="http://schemas.microsoft.com/office/drawing/2014/main" id="{347356A7-D1A9-2D79-3215-FC9D2817BCF2}"/>
              </a:ext>
            </a:extLst>
          </p:cNvPr>
          <p:cNvSpPr txBox="1"/>
          <p:nvPr/>
        </p:nvSpPr>
        <p:spPr>
          <a:xfrm>
            <a:off x="906955" y="3084184"/>
            <a:ext cx="35242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Expertise par les pairs inadéquat/insuffisant</a:t>
            </a:r>
            <a:endParaRPr lang="fr-FR" sz="2400" i="1" dirty="0">
              <a:solidFill>
                <a:schemeClr val="tx1"/>
              </a:solidFill>
            </a:endParaRPr>
          </a:p>
        </p:txBody>
      </p:sp>
      <p:sp>
        <p:nvSpPr>
          <p:cNvPr id="10" name="ZoneTexte 9">
            <a:extLst>
              <a:ext uri="{FF2B5EF4-FFF2-40B4-BE49-F238E27FC236}">
                <a16:creationId xmlns:a16="http://schemas.microsoft.com/office/drawing/2014/main" id="{E7085EB3-1E62-E09F-B43F-B8BBB22CDFDB}"/>
              </a:ext>
            </a:extLst>
          </p:cNvPr>
          <p:cNvSpPr txBox="1"/>
          <p:nvPr/>
        </p:nvSpPr>
        <p:spPr>
          <a:xfrm>
            <a:off x="9752505" y="6139224"/>
            <a:ext cx="32702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99A9"/>
              </a:buClr>
            </a:pPr>
            <a:r>
              <a:rPr lang="fr-FR" sz="2400" dirty="0">
                <a:solidFill>
                  <a:schemeClr val="tx1"/>
                </a:solidFill>
              </a:rPr>
              <a:t>Problème de puissance statistique (</a:t>
            </a:r>
            <a:r>
              <a:rPr lang="fr-FR" sz="2400" dirty="0" err="1">
                <a:solidFill>
                  <a:schemeClr val="tx1"/>
                </a:solidFill>
              </a:rPr>
              <a:t>généralisabilité</a:t>
            </a:r>
            <a:r>
              <a:rPr lang="fr-FR" sz="2400" dirty="0">
                <a:solidFill>
                  <a:schemeClr val="tx1"/>
                </a:solidFill>
              </a:rPr>
              <a:t>)</a:t>
            </a:r>
            <a:endParaRPr lang="fr-FR" sz="2400" i="1" dirty="0">
              <a:solidFill>
                <a:schemeClr val="tx1"/>
              </a:solidFill>
            </a:endParaRPr>
          </a:p>
        </p:txBody>
      </p:sp>
      <p:cxnSp>
        <p:nvCxnSpPr>
          <p:cNvPr id="17" name="Connecteur droit avec flèche 16">
            <a:extLst>
              <a:ext uri="{FF2B5EF4-FFF2-40B4-BE49-F238E27FC236}">
                <a16:creationId xmlns:a16="http://schemas.microsoft.com/office/drawing/2014/main" id="{E2CE6F90-8009-A454-338D-31E0B4031900}"/>
              </a:ext>
            </a:extLst>
          </p:cNvPr>
          <p:cNvCxnSpPr/>
          <p:nvPr/>
        </p:nvCxnSpPr>
        <p:spPr>
          <a:xfrm>
            <a:off x="6639380" y="3084184"/>
            <a:ext cx="0" cy="1430572"/>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1" name="Connecteur droit avec flèche 20">
            <a:extLst>
              <a:ext uri="{FF2B5EF4-FFF2-40B4-BE49-F238E27FC236}">
                <a16:creationId xmlns:a16="http://schemas.microsoft.com/office/drawing/2014/main" id="{44DD1E48-D0C6-8C79-636E-C9B5F48CBDDE}"/>
              </a:ext>
            </a:extLst>
          </p:cNvPr>
          <p:cNvCxnSpPr>
            <a:cxnSpLocks/>
          </p:cNvCxnSpPr>
          <p:nvPr/>
        </p:nvCxnSpPr>
        <p:spPr>
          <a:xfrm>
            <a:off x="8977432" y="6101002"/>
            <a:ext cx="823153" cy="508916"/>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2" name="Connecteur droit avec flèche 21">
            <a:extLst>
              <a:ext uri="{FF2B5EF4-FFF2-40B4-BE49-F238E27FC236}">
                <a16:creationId xmlns:a16="http://schemas.microsoft.com/office/drawing/2014/main" id="{62801001-9AC5-FAAB-84B3-E19A7C2ED7A9}"/>
              </a:ext>
            </a:extLst>
          </p:cNvPr>
          <p:cNvCxnSpPr>
            <a:cxnSpLocks/>
          </p:cNvCxnSpPr>
          <p:nvPr/>
        </p:nvCxnSpPr>
        <p:spPr>
          <a:xfrm flipH="1">
            <a:off x="3698875" y="5894632"/>
            <a:ext cx="732330" cy="412740"/>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3" name="Connecteur droit avec flèche 22">
            <a:extLst>
              <a:ext uri="{FF2B5EF4-FFF2-40B4-BE49-F238E27FC236}">
                <a16:creationId xmlns:a16="http://schemas.microsoft.com/office/drawing/2014/main" id="{7DA4B3E8-386A-DC40-2EF5-7077A3A08438}"/>
              </a:ext>
            </a:extLst>
          </p:cNvPr>
          <p:cNvCxnSpPr>
            <a:cxnSpLocks/>
          </p:cNvCxnSpPr>
          <p:nvPr/>
        </p:nvCxnSpPr>
        <p:spPr>
          <a:xfrm flipH="1">
            <a:off x="8715614" y="4199370"/>
            <a:ext cx="523636" cy="431097"/>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4" name="Connecteur droit avec flèche 23">
            <a:extLst>
              <a:ext uri="{FF2B5EF4-FFF2-40B4-BE49-F238E27FC236}">
                <a16:creationId xmlns:a16="http://schemas.microsoft.com/office/drawing/2014/main" id="{31D19C33-2D58-1D07-D1E8-4100BCC20F89}"/>
              </a:ext>
            </a:extLst>
          </p:cNvPr>
          <p:cNvCxnSpPr>
            <a:cxnSpLocks/>
          </p:cNvCxnSpPr>
          <p:nvPr/>
        </p:nvCxnSpPr>
        <p:spPr>
          <a:xfrm>
            <a:off x="4105730" y="3911854"/>
            <a:ext cx="457415" cy="649616"/>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5" name="Connecteur droit avec flèche 24">
            <a:extLst>
              <a:ext uri="{FF2B5EF4-FFF2-40B4-BE49-F238E27FC236}">
                <a16:creationId xmlns:a16="http://schemas.microsoft.com/office/drawing/2014/main" id="{CE5E1EB6-4C62-CCCF-9E84-A633766835DD}"/>
              </a:ext>
            </a:extLst>
          </p:cNvPr>
          <p:cNvCxnSpPr>
            <a:cxnSpLocks/>
          </p:cNvCxnSpPr>
          <p:nvPr/>
        </p:nvCxnSpPr>
        <p:spPr>
          <a:xfrm>
            <a:off x="7468510" y="6139224"/>
            <a:ext cx="1247104" cy="1683148"/>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26" name="Connecteur droit avec flèche 25">
            <a:extLst>
              <a:ext uri="{FF2B5EF4-FFF2-40B4-BE49-F238E27FC236}">
                <a16:creationId xmlns:a16="http://schemas.microsoft.com/office/drawing/2014/main" id="{11E00C04-665C-5D26-32FE-0E1753921E7D}"/>
              </a:ext>
            </a:extLst>
          </p:cNvPr>
          <p:cNvCxnSpPr>
            <a:cxnSpLocks/>
          </p:cNvCxnSpPr>
          <p:nvPr/>
        </p:nvCxnSpPr>
        <p:spPr>
          <a:xfrm flipH="1">
            <a:off x="4563145" y="6139224"/>
            <a:ext cx="847055" cy="1683148"/>
          </a:xfrm>
          <a:prstGeom prst="straightConnector1">
            <a:avLst/>
          </a:prstGeom>
          <a:noFill/>
          <a:ln w="4445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4531342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E4DA-C241-191D-8D65-CD7182345423}"/>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5C80D96E-CF78-3BE8-E904-3B8CF6A2A248}"/>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AD9E9364-0609-0142-B64F-E9AE893D5DD0}"/>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D33C1246-D4AD-DE98-47F2-18DF142972E7}"/>
              </a:ext>
            </a:extLst>
          </p:cNvPr>
          <p:cNvSpPr txBox="1"/>
          <p:nvPr/>
        </p:nvSpPr>
        <p:spPr>
          <a:xfrm>
            <a:off x="930394" y="3461477"/>
            <a:ext cx="11631416" cy="2022028"/>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Quelles pistes pour améliorer l’intégrité scientifique des communautés de recherche?</a:t>
            </a:r>
          </a:p>
        </p:txBody>
      </p:sp>
      <p:sp>
        <p:nvSpPr>
          <p:cNvPr id="38" name="Espace réservé du numéro de diapositive 10">
            <a:extLst>
              <a:ext uri="{FF2B5EF4-FFF2-40B4-BE49-F238E27FC236}">
                <a16:creationId xmlns:a16="http://schemas.microsoft.com/office/drawing/2014/main" id="{30F5AD9D-5833-8E1F-3D3E-FE88FDA386B4}"/>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299669581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2A24-0D4B-0AD7-FB16-BA37D4F5C647}"/>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C69B2690-B086-8F15-A6E6-26AAD2D9DD4B}"/>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FF46C387-BBFE-675D-4D7A-28AAF7317F6E}"/>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871C5F22-410F-92C7-A495-82121E8C3269}"/>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Travail de veille et action sur la fraude</a:t>
            </a:r>
          </a:p>
        </p:txBody>
      </p:sp>
      <p:sp>
        <p:nvSpPr>
          <p:cNvPr id="38" name="Espace réservé du numéro de diapositive 10">
            <a:extLst>
              <a:ext uri="{FF2B5EF4-FFF2-40B4-BE49-F238E27FC236}">
                <a16:creationId xmlns:a16="http://schemas.microsoft.com/office/drawing/2014/main" id="{754F6926-AFFE-D8DE-D644-009A470F16F5}"/>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18EABCFB-712E-4C8A-6E85-EECFA266BC70}"/>
              </a:ext>
            </a:extLst>
          </p:cNvPr>
          <p:cNvSpPr/>
          <p:nvPr/>
        </p:nvSpPr>
        <p:spPr>
          <a:xfrm rot="16200000">
            <a:off x="-1690506" y="5087184"/>
            <a:ext cx="4873267" cy="830997"/>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Référents à l’intégrité scientifique</a:t>
            </a:r>
          </a:p>
          <a:p>
            <a:pPr algn="ctr">
              <a:buClr>
                <a:srgbClr val="0099A9"/>
              </a:buClr>
            </a:pPr>
            <a:r>
              <a:rPr lang="fr-FR" sz="2400" dirty="0">
                <a:solidFill>
                  <a:srgbClr val="474747"/>
                </a:solidFill>
              </a:rPr>
              <a:t>RIS</a:t>
            </a:r>
          </a:p>
        </p:txBody>
      </p:sp>
      <p:sp>
        <p:nvSpPr>
          <p:cNvPr id="3" name="ZoneTexte 2">
            <a:extLst>
              <a:ext uri="{FF2B5EF4-FFF2-40B4-BE49-F238E27FC236}">
                <a16:creationId xmlns:a16="http://schemas.microsoft.com/office/drawing/2014/main" id="{F0066812-703D-0D49-88B9-F209E99BA06C}"/>
              </a:ext>
            </a:extLst>
          </p:cNvPr>
          <p:cNvSpPr txBox="1"/>
          <p:nvPr/>
        </p:nvSpPr>
        <p:spPr>
          <a:xfrm>
            <a:off x="1157696" y="1708604"/>
            <a:ext cx="10594728" cy="1015663"/>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en cas de manquement à l’IS </a:t>
            </a:r>
          </a:p>
          <a:p>
            <a:pPr marL="457200" lvl="1" indent="0" algn="just">
              <a:buClr>
                <a:srgbClr val="0099A9"/>
              </a:buClr>
              <a:buSzPct val="160000"/>
            </a:pPr>
            <a:endParaRPr lang="fr-FR" b="1" dirty="0">
              <a:solidFill>
                <a:srgbClr val="009BAC"/>
              </a:solidFill>
            </a:endParaRPr>
          </a:p>
        </p:txBody>
      </p:sp>
      <p:sp>
        <p:nvSpPr>
          <p:cNvPr id="4" name="Rectangle 3">
            <a:extLst>
              <a:ext uri="{FF2B5EF4-FFF2-40B4-BE49-F238E27FC236}">
                <a16:creationId xmlns:a16="http://schemas.microsoft.com/office/drawing/2014/main" id="{9D036E64-E29E-794F-9E27-D372D63CDBE8}"/>
              </a:ext>
            </a:extLst>
          </p:cNvPr>
          <p:cNvSpPr/>
          <p:nvPr/>
        </p:nvSpPr>
        <p:spPr>
          <a:xfrm>
            <a:off x="1081105" y="8983145"/>
            <a:ext cx="8764451"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Autres acteurs de l’IS (OFIS, programme LORIER de l’INSERM, initiatives comme le </a:t>
            </a:r>
            <a:r>
              <a:rPr lang="fr-FR" sz="2000" dirty="0" err="1">
                <a:solidFill>
                  <a:srgbClr val="474747"/>
                </a:solidFill>
              </a:rPr>
              <a:t>Problematic</a:t>
            </a:r>
            <a:r>
              <a:rPr lang="fr-FR" sz="2000" dirty="0">
                <a:solidFill>
                  <a:srgbClr val="474747"/>
                </a:solidFill>
              </a:rPr>
              <a:t> Paper </a:t>
            </a:r>
            <a:r>
              <a:rPr lang="fr-FR" sz="2000" dirty="0" err="1">
                <a:solidFill>
                  <a:srgbClr val="474747"/>
                </a:solidFill>
              </a:rPr>
              <a:t>Screener</a:t>
            </a:r>
            <a:r>
              <a:rPr lang="fr-FR" sz="2000" dirty="0">
                <a:solidFill>
                  <a:srgbClr val="474747"/>
                </a:solidFill>
              </a:rPr>
              <a:t>, etc.)</a:t>
            </a:r>
          </a:p>
        </p:txBody>
      </p:sp>
    </p:spTree>
    <p:extLst>
      <p:ext uri="{BB962C8B-B14F-4D97-AF65-F5344CB8AC3E}">
        <p14:creationId xmlns:p14="http://schemas.microsoft.com/office/powerpoint/2010/main" val="336137670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1446-F9A7-13FA-2A2C-A60BC848B5FD}"/>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977AB65B-B129-1EA5-1F45-60EA8DC0CCF3}"/>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22068566-45C7-ABAD-2551-35067DABCF23}"/>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C3BCAD76-42D8-2A85-8FF5-B03A45E384EC}"/>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Travail de veille et action sur la fraude</a:t>
            </a:r>
          </a:p>
        </p:txBody>
      </p:sp>
      <p:sp>
        <p:nvSpPr>
          <p:cNvPr id="38" name="Espace réservé du numéro de diapositive 10">
            <a:extLst>
              <a:ext uri="{FF2B5EF4-FFF2-40B4-BE49-F238E27FC236}">
                <a16:creationId xmlns:a16="http://schemas.microsoft.com/office/drawing/2014/main" id="{C0075BC6-471E-9AFF-C2BD-1F3B0AE45D26}"/>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7F7DE7BE-27EE-5E69-12D6-3144C35B6A6C}"/>
              </a:ext>
            </a:extLst>
          </p:cNvPr>
          <p:cNvSpPr/>
          <p:nvPr/>
        </p:nvSpPr>
        <p:spPr>
          <a:xfrm rot="16200000">
            <a:off x="-1690506" y="5087184"/>
            <a:ext cx="4873267" cy="830997"/>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Référents à l’intégrité scientifique</a:t>
            </a:r>
          </a:p>
          <a:p>
            <a:pPr algn="ctr">
              <a:buClr>
                <a:srgbClr val="0099A9"/>
              </a:buClr>
            </a:pPr>
            <a:r>
              <a:rPr lang="fr-FR" sz="2400" dirty="0">
                <a:solidFill>
                  <a:srgbClr val="474747"/>
                </a:solidFill>
              </a:rPr>
              <a:t>RIS</a:t>
            </a:r>
          </a:p>
        </p:txBody>
      </p:sp>
      <p:sp>
        <p:nvSpPr>
          <p:cNvPr id="12" name="Rectangle 11">
            <a:extLst>
              <a:ext uri="{FF2B5EF4-FFF2-40B4-BE49-F238E27FC236}">
                <a16:creationId xmlns:a16="http://schemas.microsoft.com/office/drawing/2014/main" id="{995C1C63-C091-09DC-DDEC-B4A1EF9D647E}"/>
              </a:ext>
            </a:extLst>
          </p:cNvPr>
          <p:cNvSpPr/>
          <p:nvPr/>
        </p:nvSpPr>
        <p:spPr>
          <a:xfrm>
            <a:off x="1081105" y="8983145"/>
            <a:ext cx="8764451"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Autres acteurs de l’IS (OFIS, programme LORIER de l’INSERM, initiatives comme le </a:t>
            </a:r>
            <a:r>
              <a:rPr lang="fr-FR" sz="2000" dirty="0" err="1">
                <a:solidFill>
                  <a:srgbClr val="474747"/>
                </a:solidFill>
              </a:rPr>
              <a:t>Problematic</a:t>
            </a:r>
            <a:r>
              <a:rPr lang="fr-FR" sz="2000" dirty="0">
                <a:solidFill>
                  <a:srgbClr val="474747"/>
                </a:solidFill>
              </a:rPr>
              <a:t> Paper </a:t>
            </a:r>
            <a:r>
              <a:rPr lang="fr-FR" sz="2000" dirty="0" err="1">
                <a:solidFill>
                  <a:srgbClr val="474747"/>
                </a:solidFill>
              </a:rPr>
              <a:t>Screener</a:t>
            </a:r>
            <a:r>
              <a:rPr lang="fr-FR" sz="2000" dirty="0">
                <a:solidFill>
                  <a:srgbClr val="474747"/>
                </a:solidFill>
              </a:rPr>
              <a:t>, etc.)</a:t>
            </a:r>
          </a:p>
        </p:txBody>
      </p:sp>
      <p:sp>
        <p:nvSpPr>
          <p:cNvPr id="13" name="ZoneTexte 12">
            <a:extLst>
              <a:ext uri="{FF2B5EF4-FFF2-40B4-BE49-F238E27FC236}">
                <a16:creationId xmlns:a16="http://schemas.microsoft.com/office/drawing/2014/main" id="{305C5B38-A1B2-808A-63ED-230507B444CF}"/>
              </a:ext>
            </a:extLst>
          </p:cNvPr>
          <p:cNvSpPr txBox="1"/>
          <p:nvPr/>
        </p:nvSpPr>
        <p:spPr>
          <a:xfrm>
            <a:off x="1157696" y="170860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en cas de manquement à l’IS </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Scientifiques</a:t>
            </a:r>
            <a:r>
              <a:rPr lang="fr-FR" sz="2000" dirty="0">
                <a:solidFill>
                  <a:srgbClr val="009BAC"/>
                </a:solidFill>
              </a:rPr>
              <a:t> </a:t>
            </a:r>
            <a:r>
              <a:rPr lang="fr-FR" sz="2000" dirty="0"/>
              <a:t>: </a:t>
            </a:r>
            <a:r>
              <a:rPr lang="fr-FR" sz="2000"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Disciplinaires</a:t>
            </a:r>
            <a:r>
              <a:rPr lang="fr-FR" sz="2000" dirty="0">
                <a:solidFill>
                  <a:srgbClr val="009BAC"/>
                </a:solidFill>
              </a:rPr>
              <a:t> </a:t>
            </a:r>
            <a:r>
              <a:rPr lang="fr-FR" sz="2000" dirty="0"/>
              <a:t>: </a:t>
            </a:r>
            <a:r>
              <a:rPr lang="fr-FR" sz="20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D’accompagnement</a:t>
            </a:r>
            <a:r>
              <a:rPr lang="fr-FR" sz="2000" dirty="0">
                <a:solidFill>
                  <a:srgbClr val="009BAC"/>
                </a:solidFill>
              </a:rPr>
              <a:t> </a:t>
            </a:r>
            <a:r>
              <a:rPr lang="fr-FR" sz="2000" dirty="0"/>
              <a:t>: </a:t>
            </a:r>
            <a:r>
              <a:rPr lang="fr-FR" sz="2000" dirty="0">
                <a:solidFill>
                  <a:srgbClr val="474747"/>
                </a:solidFill>
              </a:rPr>
              <a:t>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Financières</a:t>
            </a:r>
            <a:r>
              <a:rPr lang="fr-FR" sz="2000" dirty="0">
                <a:solidFill>
                  <a:srgbClr val="474747"/>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Judiciaires</a:t>
            </a:r>
            <a:r>
              <a:rPr lang="fr-FR" sz="2000" dirty="0">
                <a:solidFill>
                  <a:srgbClr val="474747"/>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Générales</a:t>
            </a:r>
            <a:r>
              <a:rPr lang="fr-FR" sz="2000" b="1" dirty="0">
                <a:solidFill>
                  <a:srgbClr val="009BAC"/>
                </a:solidFill>
              </a:rPr>
              <a:t> </a:t>
            </a:r>
            <a:r>
              <a:rPr lang="fr-FR" sz="2000" dirty="0"/>
              <a:t>: </a:t>
            </a:r>
            <a:r>
              <a:rPr lang="fr-FR" sz="2000" dirty="0">
                <a:solidFill>
                  <a:srgbClr val="474747"/>
                </a:solidFill>
              </a:rPr>
              <a:t>à l’échelle de l’établissement employeur, mise en place de dispositifs et d’actions de sensibilisation, de dispositif de médiation ou de régulation, etc., visant à prévenir les manquements.</a:t>
            </a:r>
          </a:p>
          <a:p>
            <a:pPr lvl="1"/>
            <a:endParaRPr lang="fr-FR" sz="2000" dirty="0">
              <a:solidFill>
                <a:srgbClr val="474747"/>
              </a:solidFill>
            </a:endParaRPr>
          </a:p>
          <a:p>
            <a:pPr algn="ctr"/>
            <a:r>
              <a:rPr lang="fr-FR" sz="2000" dirty="0"/>
              <a:t>			</a:t>
            </a:r>
            <a:endParaRPr lang="en-US" sz="2000" dirty="0"/>
          </a:p>
        </p:txBody>
      </p:sp>
    </p:spTree>
    <p:extLst>
      <p:ext uri="{BB962C8B-B14F-4D97-AF65-F5344CB8AC3E}">
        <p14:creationId xmlns:p14="http://schemas.microsoft.com/office/powerpoint/2010/main" val="205372923"/>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67C61-36E1-5131-D117-BE7E36232F06}"/>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F5F1EDE2-9CB3-0E1B-DC6A-A21009741A5D}"/>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A9E2EF51-C06B-DF3D-7FB4-9A1D167315F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2C93CB74-9675-148F-CD46-240598A5A4B7}"/>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Prévention et sensibilisation des communautés de recherche</a:t>
            </a:r>
          </a:p>
        </p:txBody>
      </p:sp>
      <p:sp>
        <p:nvSpPr>
          <p:cNvPr id="38" name="Espace réservé du numéro de diapositive 10">
            <a:extLst>
              <a:ext uri="{FF2B5EF4-FFF2-40B4-BE49-F238E27FC236}">
                <a16:creationId xmlns:a16="http://schemas.microsoft.com/office/drawing/2014/main" id="{873D855F-4A54-4292-7B28-DADE1403F565}"/>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8040CFE4-E0DC-3C75-2E49-F8D4B3C182E4}"/>
              </a:ext>
            </a:extLst>
          </p:cNvPr>
          <p:cNvSpPr/>
          <p:nvPr/>
        </p:nvSpPr>
        <p:spPr>
          <a:xfrm rot="16200000">
            <a:off x="-1690506" y="5271850"/>
            <a:ext cx="4873267" cy="461665"/>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p:txBody>
      </p:sp>
      <p:sp>
        <p:nvSpPr>
          <p:cNvPr id="13" name="ZoneTexte 12">
            <a:extLst>
              <a:ext uri="{FF2B5EF4-FFF2-40B4-BE49-F238E27FC236}">
                <a16:creationId xmlns:a16="http://schemas.microsoft.com/office/drawing/2014/main" id="{A2DD0F6B-08EE-27CA-0930-9D3EDE6EB951}"/>
              </a:ext>
            </a:extLst>
          </p:cNvPr>
          <p:cNvSpPr txBox="1"/>
          <p:nvPr/>
        </p:nvSpPr>
        <p:spPr>
          <a:xfrm>
            <a:off x="1157696" y="1708604"/>
            <a:ext cx="10594728" cy="461665"/>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Agir pour réduire les pratiques questionnables</a:t>
            </a:r>
          </a:p>
        </p:txBody>
      </p:sp>
    </p:spTree>
    <p:extLst>
      <p:ext uri="{BB962C8B-B14F-4D97-AF65-F5344CB8AC3E}">
        <p14:creationId xmlns:p14="http://schemas.microsoft.com/office/powerpoint/2010/main" val="146351513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99601-BBA5-8657-912E-3CC2C635BF62}"/>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6763CEE2-7AF0-D79B-6E8D-B374C444A525}"/>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3EEC4CA6-1033-F43E-475D-53AE419EBB18}"/>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51FF2810-BF4B-DF76-B504-92A847914A58}"/>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Prévention et sensibilisation des communautés de recherche</a:t>
            </a:r>
          </a:p>
        </p:txBody>
      </p:sp>
      <p:sp>
        <p:nvSpPr>
          <p:cNvPr id="38" name="Espace réservé du numéro de diapositive 10">
            <a:extLst>
              <a:ext uri="{FF2B5EF4-FFF2-40B4-BE49-F238E27FC236}">
                <a16:creationId xmlns:a16="http://schemas.microsoft.com/office/drawing/2014/main" id="{7F7CEFAC-5F05-1A6C-91BD-290140229538}"/>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C5547652-928B-E463-9589-AB518BAFEB33}"/>
              </a:ext>
            </a:extLst>
          </p:cNvPr>
          <p:cNvSpPr/>
          <p:nvPr/>
        </p:nvSpPr>
        <p:spPr>
          <a:xfrm rot="16200000">
            <a:off x="-1690506" y="5271850"/>
            <a:ext cx="4873267" cy="461665"/>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p:txBody>
      </p:sp>
      <p:sp>
        <p:nvSpPr>
          <p:cNvPr id="13" name="ZoneTexte 12">
            <a:extLst>
              <a:ext uri="{FF2B5EF4-FFF2-40B4-BE49-F238E27FC236}">
                <a16:creationId xmlns:a16="http://schemas.microsoft.com/office/drawing/2014/main" id="{04247E5E-9D8E-2ECE-40CF-FE5B24CBDB97}"/>
              </a:ext>
            </a:extLst>
          </p:cNvPr>
          <p:cNvSpPr txBox="1"/>
          <p:nvPr/>
        </p:nvSpPr>
        <p:spPr>
          <a:xfrm>
            <a:off x="1157696" y="170860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Agir pour réduire les pratiques questionnables</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Cherry-picking (picorage) : </a:t>
            </a:r>
            <a:r>
              <a:rPr lang="fr-FR" sz="2000" dirty="0">
                <a:solidFill>
                  <a:srgbClr val="474747"/>
                </a:solidFill>
              </a:rPr>
              <a:t>ignorer/ne pas sélectionner les données qui vont à l'encontre d'une hypothèse donnée.</a:t>
            </a:r>
          </a:p>
          <a:p>
            <a:pPr marL="800100" lvl="1" indent="-342900" algn="just">
              <a:buClr>
                <a:srgbClr val="0099A9"/>
              </a:buClr>
              <a:buSzPct val="160000"/>
              <a:buFont typeface="Arial" panose="020B060402020202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p-hacking : </a:t>
            </a:r>
            <a:r>
              <a:rPr lang="fr-FR" sz="2000" dirty="0">
                <a:solidFill>
                  <a:srgbClr val="474747"/>
                </a:solidFill>
              </a:rPr>
              <a:t>"torture" des données afin de trouver un résultat statistiquement significatif (</a:t>
            </a:r>
            <a:r>
              <a:rPr lang="fr-FR" sz="2000" i="1" dirty="0">
                <a:solidFill>
                  <a:srgbClr val="474747"/>
                </a:solidFill>
              </a:rPr>
              <a:t>p</a:t>
            </a:r>
            <a:r>
              <a:rPr lang="fr-FR" sz="2000" dirty="0">
                <a:solidFill>
                  <a:srgbClr val="474747"/>
                </a:solidFill>
              </a:rPr>
              <a:t> &lt; 0,05).</a:t>
            </a:r>
          </a:p>
          <a:p>
            <a:pPr marL="800100" lvl="1" indent="-342900" algn="just">
              <a:buClr>
                <a:srgbClr val="0099A9"/>
              </a:buClr>
              <a:buSzPct val="160000"/>
              <a:buFont typeface="Arial" panose="020B060402020202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err="1">
                <a:solidFill>
                  <a:srgbClr val="D8232A"/>
                </a:solidFill>
              </a:rPr>
              <a:t>HARKing</a:t>
            </a:r>
            <a:r>
              <a:rPr lang="fr-FR" sz="2000" b="1" dirty="0">
                <a:solidFill>
                  <a:srgbClr val="D8232A"/>
                </a:solidFill>
              </a:rPr>
              <a:t> ("</a:t>
            </a:r>
            <a:r>
              <a:rPr lang="fr-FR" sz="2000" b="1" dirty="0" err="1">
                <a:solidFill>
                  <a:srgbClr val="D8232A"/>
                </a:solidFill>
              </a:rPr>
              <a:t>Hypothesizing</a:t>
            </a:r>
            <a:r>
              <a:rPr lang="fr-FR" sz="2000" b="1" dirty="0">
                <a:solidFill>
                  <a:srgbClr val="D8232A"/>
                </a:solidFill>
              </a:rPr>
              <a:t> </a:t>
            </a:r>
            <a:r>
              <a:rPr lang="fr-FR" sz="2000" b="1" dirty="0" err="1">
                <a:solidFill>
                  <a:srgbClr val="D8232A"/>
                </a:solidFill>
              </a:rPr>
              <a:t>After</a:t>
            </a:r>
            <a:r>
              <a:rPr lang="fr-FR" sz="2000" b="1" dirty="0">
                <a:solidFill>
                  <a:srgbClr val="D8232A"/>
                </a:solidFill>
              </a:rPr>
              <a:t> </a:t>
            </a:r>
            <a:r>
              <a:rPr lang="fr-FR" sz="2000" b="1" dirty="0" err="1">
                <a:solidFill>
                  <a:srgbClr val="D8232A"/>
                </a:solidFill>
              </a:rPr>
              <a:t>Results</a:t>
            </a:r>
            <a:r>
              <a:rPr lang="fr-FR" sz="2000" b="1" dirty="0">
                <a:solidFill>
                  <a:srgbClr val="D8232A"/>
                </a:solidFill>
              </a:rPr>
              <a:t> are </a:t>
            </a:r>
            <a:r>
              <a:rPr lang="fr-FR" sz="2000" b="1" dirty="0" err="1">
                <a:solidFill>
                  <a:srgbClr val="D8232A"/>
                </a:solidFill>
              </a:rPr>
              <a:t>Known</a:t>
            </a:r>
            <a:r>
              <a:rPr lang="fr-FR" sz="2000" b="1" dirty="0">
                <a:solidFill>
                  <a:srgbClr val="D8232A"/>
                </a:solidFill>
              </a:rPr>
              <a:t>") : </a:t>
            </a:r>
            <a:r>
              <a:rPr lang="fr-FR" sz="2000" dirty="0">
                <a:solidFill>
                  <a:srgbClr val="474747"/>
                </a:solidFill>
              </a:rPr>
              <a:t>"réinventer" l'historique de ses recherches en prétendant qu’une hypothèse post hoc était l’hypothèse initiale </a:t>
            </a:r>
          </a:p>
          <a:p>
            <a:pPr marL="800100" lvl="1" indent="-342900" algn="just">
              <a:buClr>
                <a:srgbClr val="0099A9"/>
              </a:buClr>
              <a:buSzPct val="160000"/>
              <a:buFont typeface="Arial" panose="020B060402020202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Publication salami: </a:t>
            </a:r>
            <a:r>
              <a:rPr lang="fr-FR" sz="2000" dirty="0">
                <a:solidFill>
                  <a:srgbClr val="474747"/>
                </a:solidFill>
              </a:rPr>
              <a:t>un même jeu de données est découpé pour être distribué dans plusieurs articles</a:t>
            </a: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Plagiat et </a:t>
            </a:r>
            <a:r>
              <a:rPr lang="fr-FR" sz="2000" b="1" dirty="0" err="1">
                <a:solidFill>
                  <a:srgbClr val="D8232A"/>
                </a:solidFill>
              </a:rPr>
              <a:t>autoplagiat</a:t>
            </a: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err="1">
                <a:solidFill>
                  <a:srgbClr val="D8232A"/>
                </a:solidFill>
              </a:rPr>
              <a:t>Autorat</a:t>
            </a:r>
            <a:r>
              <a:rPr lang="fr-FR" sz="2000" b="1" dirty="0">
                <a:solidFill>
                  <a:srgbClr val="D8232A"/>
                </a:solidFill>
              </a:rPr>
              <a:t> honorifique : </a:t>
            </a:r>
            <a:r>
              <a:rPr lang="fr-FR" sz="2000" dirty="0">
                <a:solidFill>
                  <a:srgbClr val="474747"/>
                </a:solidFill>
              </a:rPr>
              <a:t>auteur qui n’a pas contribué</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err="1">
                <a:solidFill>
                  <a:srgbClr val="D8232A"/>
                </a:solidFill>
              </a:rPr>
              <a:t>Autorat</a:t>
            </a:r>
            <a:r>
              <a:rPr lang="fr-FR" sz="2000" b="1" dirty="0">
                <a:solidFill>
                  <a:srgbClr val="D8232A"/>
                </a:solidFill>
              </a:rPr>
              <a:t> fantôme : </a:t>
            </a:r>
            <a:r>
              <a:rPr lang="fr-FR" sz="2000" dirty="0">
                <a:solidFill>
                  <a:srgbClr val="474747"/>
                </a:solidFill>
              </a:rPr>
              <a:t>invisibilisation d’un des auteurs</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Non divulgation d'un conflit d'intérêts lors du processus de révision par les pairs (</a:t>
            </a:r>
            <a:r>
              <a:rPr lang="fr-FR" sz="2000" b="1" dirty="0" err="1">
                <a:solidFill>
                  <a:srgbClr val="D8232A"/>
                </a:solidFill>
              </a:rPr>
              <a:t>peer-review</a:t>
            </a:r>
            <a:r>
              <a:rPr lang="fr-FR" sz="2000" b="1" dirty="0">
                <a:solidFill>
                  <a:srgbClr val="D8232A"/>
                </a:solidFill>
              </a:rPr>
              <a:t>):</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Etc… </a:t>
            </a:r>
            <a:r>
              <a:rPr lang="fr-FR" sz="2000" dirty="0"/>
              <a:t>			</a:t>
            </a:r>
            <a:endParaRPr lang="en-US" sz="2000" dirty="0"/>
          </a:p>
        </p:txBody>
      </p:sp>
    </p:spTree>
    <p:extLst>
      <p:ext uri="{BB962C8B-B14F-4D97-AF65-F5344CB8AC3E}">
        <p14:creationId xmlns:p14="http://schemas.microsoft.com/office/powerpoint/2010/main" val="129389457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2B41-F659-C6DE-0A72-A6E1F06ED1CC}"/>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F51214B3-45F8-9191-6918-5DA2A5498298}"/>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2AC44260-9DCC-B617-E061-1484F5D27CA0}"/>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B0067BD6-82EE-B02D-2C64-E04E10A485FF}"/>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Prévention et sensibilisation des communautés de recherche</a:t>
            </a:r>
          </a:p>
        </p:txBody>
      </p:sp>
      <p:sp>
        <p:nvSpPr>
          <p:cNvPr id="38" name="Espace réservé du numéro de diapositive 10">
            <a:extLst>
              <a:ext uri="{FF2B5EF4-FFF2-40B4-BE49-F238E27FC236}">
                <a16:creationId xmlns:a16="http://schemas.microsoft.com/office/drawing/2014/main" id="{B793003F-2B83-2F3C-B586-0A64412D0FA8}"/>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DB047579-218F-1720-28A3-12A3ACCB3A96}"/>
              </a:ext>
            </a:extLst>
          </p:cNvPr>
          <p:cNvSpPr/>
          <p:nvPr/>
        </p:nvSpPr>
        <p:spPr>
          <a:xfrm rot="16200000">
            <a:off x="-1690506" y="5271850"/>
            <a:ext cx="4873267" cy="461665"/>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p:txBody>
      </p:sp>
      <p:sp>
        <p:nvSpPr>
          <p:cNvPr id="3" name="Rectangle 2">
            <a:extLst>
              <a:ext uri="{FF2B5EF4-FFF2-40B4-BE49-F238E27FC236}">
                <a16:creationId xmlns:a16="http://schemas.microsoft.com/office/drawing/2014/main" id="{7B3A6721-0366-55EB-803C-8EDB9B972F1C}"/>
              </a:ext>
            </a:extLst>
          </p:cNvPr>
          <p:cNvSpPr/>
          <p:nvPr/>
        </p:nvSpPr>
        <p:spPr>
          <a:xfrm>
            <a:off x="2762250" y="4252973"/>
            <a:ext cx="7938906" cy="1754326"/>
          </a:xfrm>
          <a:prstGeom prst="rect">
            <a:avLst/>
          </a:prstGeom>
          <a:solidFill>
            <a:srgbClr val="FF0000"/>
          </a:solidFill>
          <a:ln>
            <a:solidFill>
              <a:srgbClr val="FF0000"/>
            </a:solidFill>
          </a:ln>
        </p:spPr>
        <p:txBody>
          <a:bodyPr wrap="square">
            <a:spAutoFit/>
          </a:bodyPr>
          <a:lstStyle/>
          <a:p>
            <a:pPr algn="ctr">
              <a:buClr>
                <a:srgbClr val="0099A9"/>
              </a:buClr>
            </a:pPr>
            <a:r>
              <a:rPr lang="fr-FR" dirty="0">
                <a:solidFill>
                  <a:schemeClr val="bg1"/>
                </a:solidFill>
              </a:rPr>
              <a:t>Informer et donner des outils et des procédures qui permettent </a:t>
            </a:r>
            <a:r>
              <a:rPr lang="fr-FR" b="1" u="sng" dirty="0">
                <a:solidFill>
                  <a:schemeClr val="bg1"/>
                </a:solidFill>
              </a:rPr>
              <a:t>d’intégrer l’IS naturellement à son travail</a:t>
            </a:r>
          </a:p>
        </p:txBody>
      </p:sp>
    </p:spTree>
    <p:extLst>
      <p:ext uri="{BB962C8B-B14F-4D97-AF65-F5344CB8AC3E}">
        <p14:creationId xmlns:p14="http://schemas.microsoft.com/office/powerpoint/2010/main" val="425598303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8BB7C-494A-195A-8D52-9C5D8DC28751}"/>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799DAB5F-637F-842B-DC8D-E2BFF432EA7B}"/>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DFF8E3DC-50DF-D91B-0EC6-A56FAB935280}"/>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D588BCF3-2435-EFF5-BA11-6B27B551E8C1}"/>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Agir sur l’écosystème de la recherche</a:t>
            </a:r>
          </a:p>
        </p:txBody>
      </p:sp>
      <p:sp>
        <p:nvSpPr>
          <p:cNvPr id="38" name="Espace réservé du numéro de diapositive 10">
            <a:extLst>
              <a:ext uri="{FF2B5EF4-FFF2-40B4-BE49-F238E27FC236}">
                <a16:creationId xmlns:a16="http://schemas.microsoft.com/office/drawing/2014/main" id="{321543FE-2A08-5284-8140-CCBE45357A24}"/>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F53FE79F-C66C-2D45-CDA2-17F7CEEEF22A}"/>
              </a:ext>
            </a:extLst>
          </p:cNvPr>
          <p:cNvSpPr/>
          <p:nvPr/>
        </p:nvSpPr>
        <p:spPr>
          <a:xfrm rot="16200000">
            <a:off x="-1690506" y="5087184"/>
            <a:ext cx="4873267" cy="830997"/>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a:p>
            <a:pPr algn="ctr">
              <a:buClr>
                <a:srgbClr val="0099A9"/>
              </a:buClr>
            </a:pPr>
            <a:r>
              <a:rPr lang="fr-FR" sz="2400" dirty="0">
                <a:solidFill>
                  <a:srgbClr val="474747"/>
                </a:solidFill>
              </a:rPr>
              <a:t>Décideurs politiques</a:t>
            </a:r>
          </a:p>
        </p:txBody>
      </p:sp>
    </p:spTree>
    <p:extLst>
      <p:ext uri="{BB962C8B-B14F-4D97-AF65-F5344CB8AC3E}">
        <p14:creationId xmlns:p14="http://schemas.microsoft.com/office/powerpoint/2010/main" val="312837263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110E8-16B4-A017-9295-F8F73D6137CE}"/>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A89C3522-E602-74FA-4660-B67929F4E0C1}"/>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6211279C-691D-C1E6-2F72-4AA20AE4A397}"/>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DBD997D5-148F-0C0A-15C7-C22FC03DE276}"/>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Agir sur l’écosystème de la recherche</a:t>
            </a:r>
          </a:p>
        </p:txBody>
      </p:sp>
      <p:sp>
        <p:nvSpPr>
          <p:cNvPr id="38" name="Espace réservé du numéro de diapositive 10">
            <a:extLst>
              <a:ext uri="{FF2B5EF4-FFF2-40B4-BE49-F238E27FC236}">
                <a16:creationId xmlns:a16="http://schemas.microsoft.com/office/drawing/2014/main" id="{7AB1B9AA-4022-D173-809D-57CE36F2E444}"/>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A93F581B-51F7-8181-CDBA-8404EDE68450}"/>
              </a:ext>
            </a:extLst>
          </p:cNvPr>
          <p:cNvSpPr/>
          <p:nvPr/>
        </p:nvSpPr>
        <p:spPr>
          <a:xfrm rot="16200000">
            <a:off x="-1690506" y="5087184"/>
            <a:ext cx="4873267" cy="830997"/>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a:p>
            <a:pPr algn="ctr">
              <a:buClr>
                <a:srgbClr val="0099A9"/>
              </a:buClr>
            </a:pPr>
            <a:r>
              <a:rPr lang="fr-FR" sz="2400" dirty="0">
                <a:solidFill>
                  <a:srgbClr val="474747"/>
                </a:solidFill>
              </a:rPr>
              <a:t>Décideurs politiques</a:t>
            </a:r>
          </a:p>
        </p:txBody>
      </p:sp>
      <p:sp>
        <p:nvSpPr>
          <p:cNvPr id="13" name="ZoneTexte 12">
            <a:extLst>
              <a:ext uri="{FF2B5EF4-FFF2-40B4-BE49-F238E27FC236}">
                <a16:creationId xmlns:a16="http://schemas.microsoft.com/office/drawing/2014/main" id="{A1231994-C1EC-59F1-B900-6C13BB5C0B07}"/>
              </a:ext>
            </a:extLst>
          </p:cNvPr>
          <p:cNvSpPr txBox="1"/>
          <p:nvPr/>
        </p:nvSpPr>
        <p:spPr>
          <a:xfrm>
            <a:off x="1157696" y="1708604"/>
            <a:ext cx="10594728" cy="1569660"/>
          </a:xfrm>
          <a:prstGeom prst="rect">
            <a:avLst/>
          </a:prstGeom>
          <a:noFill/>
        </p:spPr>
        <p:txBody>
          <a:bodyPr wrap="square" rtlCol="0">
            <a:spAutoFit/>
          </a:bodyPr>
          <a:lstStyle/>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Réfléchir aux facteurs induisant le « </a:t>
            </a:r>
            <a:r>
              <a:rPr lang="fr-FR" sz="2000" b="1" dirty="0" err="1">
                <a:solidFill>
                  <a:srgbClr val="D8232A"/>
                </a:solidFill>
              </a:rPr>
              <a:t>publish</a:t>
            </a:r>
            <a:r>
              <a:rPr lang="fr-FR" sz="2000" b="1" dirty="0">
                <a:solidFill>
                  <a:srgbClr val="D8232A"/>
                </a:solidFill>
              </a:rPr>
              <a:t> or </a:t>
            </a:r>
            <a:r>
              <a:rPr lang="fr-FR" sz="2000" b="1" dirty="0" err="1">
                <a:solidFill>
                  <a:srgbClr val="D8232A"/>
                </a:solidFill>
              </a:rPr>
              <a:t>perish</a:t>
            </a:r>
            <a:r>
              <a:rPr lang="fr-FR" sz="2000" b="1" dirty="0">
                <a:solidFill>
                  <a:srgbClr val="D8232A"/>
                </a:solidFill>
              </a:rPr>
              <a:t> » </a:t>
            </a:r>
            <a:r>
              <a:rPr lang="fr-FR" sz="2000" dirty="0">
                <a:solidFill>
                  <a:srgbClr val="474747"/>
                </a:solidFill>
              </a:rPr>
              <a:t>(utilisation inappropriée d’indices bibliométriques comme le facteur d’impact etc.)</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p:txBody>
      </p:sp>
    </p:spTree>
    <p:extLst>
      <p:ext uri="{BB962C8B-B14F-4D97-AF65-F5344CB8AC3E}">
        <p14:creationId xmlns:p14="http://schemas.microsoft.com/office/powerpoint/2010/main" val="314707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351C5-04CC-7FFB-80CF-4B8DBF9AB0C0}"/>
            </a:ext>
          </a:extLst>
        </p:cNvPr>
        <p:cNvGrpSpPr/>
        <p:nvPr/>
      </p:nvGrpSpPr>
      <p:grpSpPr>
        <a:xfrm>
          <a:off x="0" y="0"/>
          <a:ext cx="0" cy="0"/>
          <a:chOff x="0" y="0"/>
          <a:chExt cx="0" cy="0"/>
        </a:xfrm>
      </p:grpSpPr>
      <p:sp>
        <p:nvSpPr>
          <p:cNvPr id="60" name="ZoneTexte 59">
            <a:extLst>
              <a:ext uri="{FF2B5EF4-FFF2-40B4-BE49-F238E27FC236}">
                <a16:creationId xmlns:a16="http://schemas.microsoft.com/office/drawing/2014/main" id="{D705D969-7030-F745-9214-1627EA6CBA75}"/>
              </a:ext>
            </a:extLst>
          </p:cNvPr>
          <p:cNvSpPr txBox="1"/>
          <p:nvPr/>
        </p:nvSpPr>
        <p:spPr>
          <a:xfrm>
            <a:off x="1091769" y="1465215"/>
            <a:ext cx="3124217" cy="7722328"/>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18" dirty="0">
              <a:solidFill>
                <a:srgbClr val="009BAC"/>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lang="fr-FR" sz="2584" b="1" spc="-18" dirty="0">
                <a:solidFill>
                  <a:schemeClr val="bg1">
                    <a:lumMod val="50000"/>
                  </a:schemeClr>
                </a:solidFill>
                <a:latin typeface="Arial" panose="020B0604020202020204" pitchFamily="34" charset="0"/>
                <a:ea typeface="+mn-ea"/>
                <a:cs typeface="Arial" panose="020B0604020202020204" pitchFamily="34" charset="0"/>
              </a:rPr>
              <a:t>Éthique</a:t>
            </a:r>
            <a:r>
              <a:rPr lang="fr-FR" sz="2584" b="1" spc="-95" dirty="0">
                <a:solidFill>
                  <a:schemeClr val="bg1">
                    <a:lumMod val="50000"/>
                  </a:schemeClr>
                </a:solidFill>
                <a:latin typeface="Arial" panose="020B0604020202020204" pitchFamily="34" charset="0"/>
                <a:ea typeface="+mn-ea"/>
                <a:cs typeface="Arial" panose="020B0604020202020204" pitchFamily="34" charset="0"/>
              </a:rPr>
              <a:t> </a:t>
            </a:r>
            <a:r>
              <a:rPr lang="fr-FR" sz="2584" b="1" spc="-23" dirty="0">
                <a:solidFill>
                  <a:schemeClr val="bg1">
                    <a:lumMod val="50000"/>
                  </a:schemeClr>
                </a:solidFill>
                <a:latin typeface="Arial" panose="020B0604020202020204" pitchFamily="34" charset="0"/>
                <a:ea typeface="+mn-ea"/>
                <a:cs typeface="Arial" panose="020B0604020202020204" pitchFamily="34" charset="0"/>
              </a:rPr>
              <a:t>de </a:t>
            </a:r>
            <a:r>
              <a:rPr lang="fr-FR" sz="2584" b="1" dirty="0">
                <a:solidFill>
                  <a:schemeClr val="bg1">
                    <a:lumMod val="50000"/>
                  </a:schemeClr>
                </a:solidFill>
                <a:latin typeface="Arial" panose="020B0604020202020204" pitchFamily="34" charset="0"/>
                <a:ea typeface="+mn-ea"/>
                <a:cs typeface="Arial" panose="020B0604020202020204" pitchFamily="34" charset="0"/>
              </a:rPr>
              <a:t>la</a:t>
            </a:r>
            <a:r>
              <a:rPr lang="fr-FR" sz="2584" b="1" spc="-77" dirty="0">
                <a:solidFill>
                  <a:schemeClr val="bg1">
                    <a:lumMod val="50000"/>
                  </a:schemeClr>
                </a:solidFill>
                <a:latin typeface="Arial" panose="020B0604020202020204" pitchFamily="34" charset="0"/>
                <a:ea typeface="+mn-ea"/>
                <a:cs typeface="Arial" panose="020B0604020202020204" pitchFamily="34" charset="0"/>
              </a:rPr>
              <a:t> </a:t>
            </a:r>
            <a:r>
              <a:rPr lang="fr-FR" sz="2584" b="1" spc="-9" dirty="0">
                <a:solidFill>
                  <a:schemeClr val="bg1">
                    <a:lumMod val="50000"/>
                  </a:schemeClr>
                </a:solidFill>
                <a:latin typeface="Arial" panose="020B0604020202020204" pitchFamily="34" charset="0"/>
                <a:ea typeface="+mn-ea"/>
                <a:cs typeface="Arial" panose="020B0604020202020204" pitchFamily="34" charset="0"/>
              </a:rPr>
              <a:t>recherche</a:t>
            </a:r>
            <a:endParaRPr kumimoji="0" lang="fr-FR" sz="2584" b="1" i="0" u="none" strike="noStrike" kern="1200" cap="none" spc="-9"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9" dirty="0">
              <a:solidFill>
                <a:srgbClr val="E50051"/>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r>
              <a:rPr kumimoji="0" lang="fr-FR" sz="2584" b="1" i="0" u="none" strike="noStrike" kern="1200" cap="none" spc="-27"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Déontologie</a:t>
            </a: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kumimoji="0" lang="fr-FR" sz="258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Intégrité scientifique</a:t>
            </a:r>
            <a:endParaRPr kumimoji="0" lang="fr-FR" sz="2584"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385" name="Shape 164">
            <a:extLst>
              <a:ext uri="{FF2B5EF4-FFF2-40B4-BE49-F238E27FC236}">
                <a16:creationId xmlns:a16="http://schemas.microsoft.com/office/drawing/2014/main" id="{DFA27358-1D4A-7ABD-7BAB-8C2A4298FD66}"/>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A3612D98-72AB-1E7A-DC91-9749C5AC5FF0}"/>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8" name="Espace réservé du numéro de diapositive 10">
            <a:extLst>
              <a:ext uri="{FF2B5EF4-FFF2-40B4-BE49-F238E27FC236}">
                <a16:creationId xmlns:a16="http://schemas.microsoft.com/office/drawing/2014/main" id="{31E4B48E-F5FE-1BA6-0563-60E8473661A3}"/>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11" name="object 21">
            <a:extLst>
              <a:ext uri="{FF2B5EF4-FFF2-40B4-BE49-F238E27FC236}">
                <a16:creationId xmlns:a16="http://schemas.microsoft.com/office/drawing/2014/main" id="{69FE1C28-392A-A479-84FD-A2D9C048D49E}"/>
              </a:ext>
            </a:extLst>
          </p:cNvPr>
          <p:cNvSpPr/>
          <p:nvPr/>
        </p:nvSpPr>
        <p:spPr>
          <a:xfrm>
            <a:off x="2869075" y="6320337"/>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12" name="object 22">
            <a:extLst>
              <a:ext uri="{FF2B5EF4-FFF2-40B4-BE49-F238E27FC236}">
                <a16:creationId xmlns:a16="http://schemas.microsoft.com/office/drawing/2014/main" id="{AAE27A24-53B5-1AD5-5262-E99069BDC021}"/>
              </a:ext>
            </a:extLst>
          </p:cNvPr>
          <p:cNvSpPr/>
          <p:nvPr/>
        </p:nvSpPr>
        <p:spPr>
          <a:xfrm>
            <a:off x="2875965" y="6758155"/>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sp>
        <p:nvSpPr>
          <p:cNvPr id="44" name="Titre 25">
            <a:extLst>
              <a:ext uri="{FF2B5EF4-FFF2-40B4-BE49-F238E27FC236}">
                <a16:creationId xmlns:a16="http://schemas.microsoft.com/office/drawing/2014/main" id="{811BA1C4-6979-1F3E-75F1-75D783894406}"/>
              </a:ext>
            </a:extLst>
          </p:cNvPr>
          <p:cNvSpPr>
            <a:spLocks noGrp="1"/>
          </p:cNvSpPr>
          <p:nvPr>
            <p:ph type="title"/>
          </p:nvPr>
        </p:nvSpPr>
        <p:spPr>
          <a:xfrm>
            <a:off x="681183" y="1277219"/>
            <a:ext cx="0" cy="0"/>
          </a:xfrm>
        </p:spPr>
        <p:txBody>
          <a:bodyPr/>
          <a:lstStyle/>
          <a:p>
            <a:r>
              <a:rPr lang="fr-FR" dirty="0"/>
              <a:t> </a:t>
            </a:r>
          </a:p>
        </p:txBody>
      </p:sp>
      <p:sp>
        <p:nvSpPr>
          <p:cNvPr id="16392" name="ZoneTexte 16391">
            <a:extLst>
              <a:ext uri="{FF2B5EF4-FFF2-40B4-BE49-F238E27FC236}">
                <a16:creationId xmlns:a16="http://schemas.microsoft.com/office/drawing/2014/main" id="{DBBAC684-79E0-AA77-0FCE-463D0A9F1737}"/>
              </a:ext>
            </a:extLst>
          </p:cNvPr>
          <p:cNvSpPr txBox="1"/>
          <p:nvPr/>
        </p:nvSpPr>
        <p:spPr>
          <a:xfrm>
            <a:off x="-4374408" y="7764205"/>
            <a:ext cx="2620268" cy="181462"/>
          </a:xfrm>
          <a:prstGeom prst="rect">
            <a:avLst/>
          </a:prstGeom>
          <a:noFill/>
        </p:spPr>
        <p:txBody>
          <a:bodyPr wrap="square" lIns="0" rIns="216000" rtlCol="0">
            <a:noAutofit/>
          </a:bodyPr>
          <a:lstStyle/>
          <a:p>
            <a:pPr marL="11516" marR="4607">
              <a:spcBef>
                <a:spcPts val="91"/>
              </a:spcBef>
            </a:pPr>
            <a:endParaRPr lang="fr-FR" sz="1000" dirty="0">
              <a:solidFill>
                <a:srgbClr val="FFFFFF"/>
              </a:solidFill>
              <a:cs typeface="Museo Sans 500"/>
            </a:endParaRPr>
          </a:p>
        </p:txBody>
      </p:sp>
      <p:sp>
        <p:nvSpPr>
          <p:cNvPr id="16400" name="ZoneTexte 16399">
            <a:extLst>
              <a:ext uri="{FF2B5EF4-FFF2-40B4-BE49-F238E27FC236}">
                <a16:creationId xmlns:a16="http://schemas.microsoft.com/office/drawing/2014/main" id="{417F16AF-FF0E-15FA-2732-E450B7CC75C4}"/>
              </a:ext>
            </a:extLst>
          </p:cNvPr>
          <p:cNvSpPr txBox="1"/>
          <p:nvPr/>
        </p:nvSpPr>
        <p:spPr>
          <a:xfrm>
            <a:off x="1149108"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3 notions</a:t>
            </a:r>
          </a:p>
          <a:p>
            <a:pPr marL="11516" marR="4607" algn="ctr">
              <a:spcBef>
                <a:spcPts val="91"/>
              </a:spcBef>
            </a:pPr>
            <a:endParaRPr lang="fr-FR" sz="1800" b="1" dirty="0">
              <a:solidFill>
                <a:srgbClr val="FFFFFF"/>
              </a:solidFill>
            </a:endParaRPr>
          </a:p>
        </p:txBody>
      </p:sp>
      <p:sp>
        <p:nvSpPr>
          <p:cNvPr id="16401" name="ZoneTexte 16400">
            <a:extLst>
              <a:ext uri="{FF2B5EF4-FFF2-40B4-BE49-F238E27FC236}">
                <a16:creationId xmlns:a16="http://schemas.microsoft.com/office/drawing/2014/main" id="{B1DAC2F2-2450-1D7F-F388-DBA704A88D6F}"/>
              </a:ext>
            </a:extLst>
          </p:cNvPr>
          <p:cNvSpPr txBox="1"/>
          <p:nvPr/>
        </p:nvSpPr>
        <p:spPr>
          <a:xfrm>
            <a:off x="5009923"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Définie comme</a:t>
            </a:r>
          </a:p>
          <a:p>
            <a:pPr marL="11516" marR="4607" algn="ctr">
              <a:spcBef>
                <a:spcPts val="91"/>
              </a:spcBef>
            </a:pPr>
            <a:endParaRPr lang="fr-FR" sz="1800" b="1" dirty="0">
              <a:solidFill>
                <a:srgbClr val="FFFFFF"/>
              </a:solidFill>
            </a:endParaRPr>
          </a:p>
        </p:txBody>
      </p:sp>
      <p:sp>
        <p:nvSpPr>
          <p:cNvPr id="16402" name="ZoneTexte 16401">
            <a:extLst>
              <a:ext uri="{FF2B5EF4-FFF2-40B4-BE49-F238E27FC236}">
                <a16:creationId xmlns:a16="http://schemas.microsoft.com/office/drawing/2014/main" id="{984F1602-29EA-2237-D797-E814D5363FC4}"/>
              </a:ext>
            </a:extLst>
          </p:cNvPr>
          <p:cNvSpPr txBox="1"/>
          <p:nvPr/>
        </p:nvSpPr>
        <p:spPr>
          <a:xfrm>
            <a:off x="8870738" y="234959"/>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cs typeface="Museo Sans 900"/>
            </a:endParaRPr>
          </a:p>
          <a:p>
            <a:pPr marL="11516" marR="4607" algn="ctr">
              <a:spcBef>
                <a:spcPts val="91"/>
              </a:spcBef>
            </a:pPr>
            <a:r>
              <a:rPr lang="fr-FR" sz="1800" b="1" dirty="0">
                <a:solidFill>
                  <a:srgbClr val="FFFFFF"/>
                </a:solidFill>
                <a:cs typeface="Museo Sans 900"/>
              </a:rPr>
              <a:t>À</a:t>
            </a:r>
            <a:r>
              <a:rPr lang="fr-FR" sz="1800" b="1" spc="36" dirty="0">
                <a:solidFill>
                  <a:srgbClr val="FFFFFF"/>
                </a:solidFill>
                <a:cs typeface="Museo Sans 900"/>
              </a:rPr>
              <a:t> </a:t>
            </a:r>
            <a:r>
              <a:rPr lang="fr-FR" sz="1800" b="1" dirty="0">
                <a:solidFill>
                  <a:srgbClr val="FFFFFF"/>
                </a:solidFill>
                <a:cs typeface="Museo Sans 900"/>
              </a:rPr>
              <a:t>qui</a:t>
            </a:r>
            <a:r>
              <a:rPr lang="fr-FR" sz="1800" b="1" spc="36" dirty="0">
                <a:solidFill>
                  <a:srgbClr val="FFFFFF"/>
                </a:solidFill>
                <a:cs typeface="Museo Sans 900"/>
              </a:rPr>
              <a:t> </a:t>
            </a:r>
            <a:r>
              <a:rPr lang="fr-FR" sz="1800" b="1" spc="-9" dirty="0">
                <a:solidFill>
                  <a:srgbClr val="FFFFFF"/>
                </a:solidFill>
                <a:cs typeface="Museo Sans 900"/>
              </a:rPr>
              <a:t>m’adresser?</a:t>
            </a:r>
          </a:p>
          <a:p>
            <a:pPr marL="11516" marR="4607" algn="ctr">
              <a:spcBef>
                <a:spcPts val="91"/>
              </a:spcBef>
            </a:pPr>
            <a:endParaRPr lang="fr-FR" sz="1800" b="1" dirty="0">
              <a:solidFill>
                <a:srgbClr val="FFFFFF"/>
              </a:solidFill>
            </a:endParaRPr>
          </a:p>
        </p:txBody>
      </p:sp>
    </p:spTree>
    <p:extLst>
      <p:ext uri="{BB962C8B-B14F-4D97-AF65-F5344CB8AC3E}">
        <p14:creationId xmlns:p14="http://schemas.microsoft.com/office/powerpoint/2010/main" val="368487765"/>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DC970-72E0-241C-FC96-D63DD1354FA9}"/>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C36B771B-9DBA-9AC6-CCE3-1A518609421F}"/>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AD893B85-F344-5998-267F-368314FD9F6E}"/>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1E349C52-8BAC-B632-C8D1-207AB5E5C06E}"/>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Agir sur l’écosystème de la recherche</a:t>
            </a:r>
          </a:p>
        </p:txBody>
      </p:sp>
      <p:sp>
        <p:nvSpPr>
          <p:cNvPr id="38" name="Espace réservé du numéro de diapositive 10">
            <a:extLst>
              <a:ext uri="{FF2B5EF4-FFF2-40B4-BE49-F238E27FC236}">
                <a16:creationId xmlns:a16="http://schemas.microsoft.com/office/drawing/2014/main" id="{EB5A0021-AF8F-2D0D-3A4E-407AA5FC9C11}"/>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F53B6A47-911E-F1F3-A45B-3F40556A9BA3}"/>
              </a:ext>
            </a:extLst>
          </p:cNvPr>
          <p:cNvSpPr/>
          <p:nvPr/>
        </p:nvSpPr>
        <p:spPr>
          <a:xfrm rot="16200000">
            <a:off x="-1690506" y="5087184"/>
            <a:ext cx="4873267" cy="830997"/>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a:p>
            <a:pPr algn="ctr">
              <a:buClr>
                <a:srgbClr val="0099A9"/>
              </a:buClr>
            </a:pPr>
            <a:r>
              <a:rPr lang="fr-FR" sz="2400" dirty="0">
                <a:solidFill>
                  <a:srgbClr val="474747"/>
                </a:solidFill>
              </a:rPr>
              <a:t>Décideurs politiques</a:t>
            </a:r>
          </a:p>
        </p:txBody>
      </p:sp>
      <p:sp>
        <p:nvSpPr>
          <p:cNvPr id="13" name="ZoneTexte 12">
            <a:extLst>
              <a:ext uri="{FF2B5EF4-FFF2-40B4-BE49-F238E27FC236}">
                <a16:creationId xmlns:a16="http://schemas.microsoft.com/office/drawing/2014/main" id="{490872A7-8D3A-17CC-6C93-6F9B922BC501}"/>
              </a:ext>
            </a:extLst>
          </p:cNvPr>
          <p:cNvSpPr txBox="1"/>
          <p:nvPr/>
        </p:nvSpPr>
        <p:spPr>
          <a:xfrm>
            <a:off x="1157696" y="1708604"/>
            <a:ext cx="10594728" cy="2492990"/>
          </a:xfrm>
          <a:prstGeom prst="rect">
            <a:avLst/>
          </a:prstGeom>
          <a:noFill/>
        </p:spPr>
        <p:txBody>
          <a:bodyPr wrap="square" rtlCol="0">
            <a:spAutoFit/>
          </a:bodyPr>
          <a:lstStyle/>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Réfléchir aux facteurs induisant le « </a:t>
            </a:r>
            <a:r>
              <a:rPr lang="fr-FR" sz="2000" b="1" dirty="0" err="1">
                <a:solidFill>
                  <a:srgbClr val="D8232A"/>
                </a:solidFill>
              </a:rPr>
              <a:t>publish</a:t>
            </a:r>
            <a:r>
              <a:rPr lang="fr-FR" sz="2000" b="1" dirty="0">
                <a:solidFill>
                  <a:srgbClr val="D8232A"/>
                </a:solidFill>
              </a:rPr>
              <a:t> or </a:t>
            </a:r>
            <a:r>
              <a:rPr lang="fr-FR" sz="2000" b="1" dirty="0" err="1">
                <a:solidFill>
                  <a:srgbClr val="D8232A"/>
                </a:solidFill>
              </a:rPr>
              <a:t>perish</a:t>
            </a:r>
            <a:r>
              <a:rPr lang="fr-FR" sz="2000" b="1" dirty="0">
                <a:solidFill>
                  <a:srgbClr val="D8232A"/>
                </a:solidFill>
              </a:rPr>
              <a:t> » </a:t>
            </a:r>
            <a:r>
              <a:rPr lang="fr-FR" sz="2000" dirty="0">
                <a:solidFill>
                  <a:srgbClr val="474747"/>
                </a:solidFill>
              </a:rPr>
              <a:t>(utilisation inappropriée d’indices bibliométriques comme le facteur d’impact etc.)</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Combattre le système des revues prédatrices </a:t>
            </a:r>
            <a:r>
              <a:rPr lang="fr-FR" sz="2000" dirty="0">
                <a:solidFill>
                  <a:srgbClr val="474747"/>
                </a:solidFill>
              </a:rPr>
              <a:t>et accompagner les chercheurs dans le choix des revues où ils publient</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p:txBody>
      </p:sp>
    </p:spTree>
    <p:extLst>
      <p:ext uri="{BB962C8B-B14F-4D97-AF65-F5344CB8AC3E}">
        <p14:creationId xmlns:p14="http://schemas.microsoft.com/office/powerpoint/2010/main" val="1101939180"/>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F6C3C-9B83-8B97-6974-3343A1E7CB04}"/>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A40EABE2-A2FC-4346-66EB-76EA637D9366}"/>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E489620C-0A3A-49FC-FEDB-2F7DDF4C2FE0}"/>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82B18701-7805-F941-5A69-35A9EE6C800D}"/>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Agir sur l’écosystème de la recherche</a:t>
            </a:r>
          </a:p>
        </p:txBody>
      </p:sp>
      <p:sp>
        <p:nvSpPr>
          <p:cNvPr id="38" name="Espace réservé du numéro de diapositive 10">
            <a:extLst>
              <a:ext uri="{FF2B5EF4-FFF2-40B4-BE49-F238E27FC236}">
                <a16:creationId xmlns:a16="http://schemas.microsoft.com/office/drawing/2014/main" id="{73A284FD-7FC2-731F-6F08-0B8340E251FE}"/>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73F61488-8C72-AA0D-9511-403F5C69594F}"/>
              </a:ext>
            </a:extLst>
          </p:cNvPr>
          <p:cNvSpPr/>
          <p:nvPr/>
        </p:nvSpPr>
        <p:spPr>
          <a:xfrm rot="16200000">
            <a:off x="-1690506" y="5087184"/>
            <a:ext cx="4873267" cy="830997"/>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a:p>
            <a:pPr algn="ctr">
              <a:buClr>
                <a:srgbClr val="0099A9"/>
              </a:buClr>
            </a:pPr>
            <a:r>
              <a:rPr lang="fr-FR" sz="2400" dirty="0">
                <a:solidFill>
                  <a:srgbClr val="474747"/>
                </a:solidFill>
              </a:rPr>
              <a:t>Décideurs politiques</a:t>
            </a:r>
          </a:p>
        </p:txBody>
      </p:sp>
      <p:sp>
        <p:nvSpPr>
          <p:cNvPr id="13" name="ZoneTexte 12">
            <a:extLst>
              <a:ext uri="{FF2B5EF4-FFF2-40B4-BE49-F238E27FC236}">
                <a16:creationId xmlns:a16="http://schemas.microsoft.com/office/drawing/2014/main" id="{C1370E77-0D6A-67F0-A414-BD1711ED975F}"/>
              </a:ext>
            </a:extLst>
          </p:cNvPr>
          <p:cNvSpPr txBox="1"/>
          <p:nvPr/>
        </p:nvSpPr>
        <p:spPr>
          <a:xfrm>
            <a:off x="1157696" y="1708604"/>
            <a:ext cx="10594728" cy="4339650"/>
          </a:xfrm>
          <a:prstGeom prst="rect">
            <a:avLst/>
          </a:prstGeom>
          <a:noFill/>
        </p:spPr>
        <p:txBody>
          <a:bodyPr wrap="square" rtlCol="0">
            <a:spAutoFit/>
          </a:bodyPr>
          <a:lstStyle/>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Réfléchir aux facteurs induisant le « </a:t>
            </a:r>
            <a:r>
              <a:rPr lang="fr-FR" sz="2000" b="1" dirty="0" err="1">
                <a:solidFill>
                  <a:srgbClr val="D8232A"/>
                </a:solidFill>
              </a:rPr>
              <a:t>publish</a:t>
            </a:r>
            <a:r>
              <a:rPr lang="fr-FR" sz="2000" b="1" dirty="0">
                <a:solidFill>
                  <a:srgbClr val="D8232A"/>
                </a:solidFill>
              </a:rPr>
              <a:t> or </a:t>
            </a:r>
            <a:r>
              <a:rPr lang="fr-FR" sz="2000" b="1" dirty="0" err="1">
                <a:solidFill>
                  <a:srgbClr val="D8232A"/>
                </a:solidFill>
              </a:rPr>
              <a:t>perish</a:t>
            </a:r>
            <a:r>
              <a:rPr lang="fr-FR" sz="2000" b="1" dirty="0">
                <a:solidFill>
                  <a:srgbClr val="D8232A"/>
                </a:solidFill>
              </a:rPr>
              <a:t> » </a:t>
            </a:r>
            <a:r>
              <a:rPr lang="fr-FR" sz="2000" dirty="0">
                <a:solidFill>
                  <a:srgbClr val="474747"/>
                </a:solidFill>
              </a:rPr>
              <a:t>(utilisation inappropriée d’indices bibliométriques comme le facteur d’impact etc.)</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Combattre le système des revues prédatrices </a:t>
            </a:r>
            <a:r>
              <a:rPr lang="fr-FR" sz="2000" dirty="0">
                <a:solidFill>
                  <a:srgbClr val="474747"/>
                </a:solidFill>
              </a:rPr>
              <a:t>et accompagner les chercheurs dans le choix des revues où ils publient</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Veiller au bon fonctionnement des revues:</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Encourager la réplication</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Permettre une expertise par les pairs qui soit effective</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Limiter le biais en faveur des résultats positifs</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Etc.</a:t>
            </a:r>
          </a:p>
          <a:p>
            <a:pPr marL="800100" lvl="1" indent="-342900" algn="just">
              <a:buClr>
                <a:srgbClr val="0099A9"/>
              </a:buClr>
              <a:buSzPct val="160000"/>
              <a:buFont typeface="Arial" panose="020B0604020202020204" pitchFamily="34" charset="0"/>
              <a:buChar char="•"/>
            </a:pPr>
            <a:endParaRPr lang="fr-FR" sz="2000" dirty="0">
              <a:solidFill>
                <a:srgbClr val="474747"/>
              </a:solidFill>
            </a:endParaRPr>
          </a:p>
        </p:txBody>
      </p:sp>
    </p:spTree>
    <p:extLst>
      <p:ext uri="{BB962C8B-B14F-4D97-AF65-F5344CB8AC3E}">
        <p14:creationId xmlns:p14="http://schemas.microsoft.com/office/powerpoint/2010/main" val="348261657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94075-29A3-4C67-4E39-A385AD92E03B}"/>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1E2BEEB9-6BD8-04E6-27C8-6A56463DF8BD}"/>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566AB34C-87E9-883C-C113-D0827C60287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D86373EE-2046-11D7-8500-646C6A0C1B17}"/>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Agir sur l’écosystème de la recherche</a:t>
            </a:r>
          </a:p>
        </p:txBody>
      </p:sp>
      <p:sp>
        <p:nvSpPr>
          <p:cNvPr id="38" name="Espace réservé du numéro de diapositive 10">
            <a:extLst>
              <a:ext uri="{FF2B5EF4-FFF2-40B4-BE49-F238E27FC236}">
                <a16:creationId xmlns:a16="http://schemas.microsoft.com/office/drawing/2014/main" id="{BA3A0F72-FC7F-1203-372E-44AA9CEF25FA}"/>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44E52722-043E-F385-D1B6-50BD88C5902E}"/>
              </a:ext>
            </a:extLst>
          </p:cNvPr>
          <p:cNvSpPr/>
          <p:nvPr/>
        </p:nvSpPr>
        <p:spPr>
          <a:xfrm rot="16200000">
            <a:off x="-1690506" y="5087184"/>
            <a:ext cx="4873267" cy="830997"/>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a:p>
            <a:pPr algn="ctr">
              <a:buClr>
                <a:srgbClr val="0099A9"/>
              </a:buClr>
            </a:pPr>
            <a:r>
              <a:rPr lang="fr-FR" sz="2400" dirty="0">
                <a:solidFill>
                  <a:srgbClr val="474747"/>
                </a:solidFill>
              </a:rPr>
              <a:t>Décideurs politiques</a:t>
            </a:r>
          </a:p>
        </p:txBody>
      </p:sp>
      <p:sp>
        <p:nvSpPr>
          <p:cNvPr id="13" name="ZoneTexte 12">
            <a:extLst>
              <a:ext uri="{FF2B5EF4-FFF2-40B4-BE49-F238E27FC236}">
                <a16:creationId xmlns:a16="http://schemas.microsoft.com/office/drawing/2014/main" id="{A3356AEB-A268-DCFC-3210-94C523B98AF6}"/>
              </a:ext>
            </a:extLst>
          </p:cNvPr>
          <p:cNvSpPr txBox="1"/>
          <p:nvPr/>
        </p:nvSpPr>
        <p:spPr>
          <a:xfrm>
            <a:off x="1157696" y="1708604"/>
            <a:ext cx="10594728" cy="5262979"/>
          </a:xfrm>
          <a:prstGeom prst="rect">
            <a:avLst/>
          </a:prstGeom>
          <a:noFill/>
        </p:spPr>
        <p:txBody>
          <a:bodyPr wrap="square" rtlCol="0">
            <a:spAutoFit/>
          </a:bodyPr>
          <a:lstStyle/>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Réfléchir aux facteurs induisant le « </a:t>
            </a:r>
            <a:r>
              <a:rPr lang="fr-FR" sz="2000" b="1" dirty="0" err="1">
                <a:solidFill>
                  <a:srgbClr val="D8232A"/>
                </a:solidFill>
              </a:rPr>
              <a:t>publish</a:t>
            </a:r>
            <a:r>
              <a:rPr lang="fr-FR" sz="2000" b="1" dirty="0">
                <a:solidFill>
                  <a:srgbClr val="D8232A"/>
                </a:solidFill>
              </a:rPr>
              <a:t> or </a:t>
            </a:r>
            <a:r>
              <a:rPr lang="fr-FR" sz="2000" b="1" dirty="0" err="1">
                <a:solidFill>
                  <a:srgbClr val="D8232A"/>
                </a:solidFill>
              </a:rPr>
              <a:t>perish</a:t>
            </a:r>
            <a:r>
              <a:rPr lang="fr-FR" sz="2000" b="1" dirty="0">
                <a:solidFill>
                  <a:srgbClr val="D8232A"/>
                </a:solidFill>
              </a:rPr>
              <a:t> » </a:t>
            </a:r>
            <a:r>
              <a:rPr lang="fr-FR" sz="2000" dirty="0">
                <a:solidFill>
                  <a:srgbClr val="474747"/>
                </a:solidFill>
              </a:rPr>
              <a:t>(utilisation inappropriée d’indices bibliométriques comme le facteur d’impact etc.)</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Combattre le système des revues prédatrices </a:t>
            </a:r>
            <a:r>
              <a:rPr lang="fr-FR" sz="2000" dirty="0">
                <a:solidFill>
                  <a:srgbClr val="474747"/>
                </a:solidFill>
              </a:rPr>
              <a:t>et accompagner les chercheurs dans le choix des revues où ils publient</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Veiller au bon fonctionnement des revues:</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Encourager la réplication</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Permettre une expertise par les pairs qui soit effective</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Limiter le biais en faveur des résultats positifs</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Etc.</a:t>
            </a:r>
          </a:p>
          <a:p>
            <a:pPr marL="800100" lvl="1" indent="-342900" algn="just">
              <a:buClr>
                <a:srgbClr val="0099A9"/>
              </a:buClr>
              <a:buSzPct val="160000"/>
              <a:buFont typeface="Arial" panose="020B060402020202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Favoriser la transparence et l’honnêteté sur le contenu publié : </a:t>
            </a:r>
            <a:r>
              <a:rPr lang="fr-FR" sz="2000" dirty="0">
                <a:solidFill>
                  <a:srgbClr val="474747"/>
                </a:solidFill>
              </a:rPr>
              <a:t>sa portée, ses faiblesses, l’expertise des auteurs, etc. </a:t>
            </a:r>
          </a:p>
          <a:p>
            <a:pPr marL="800100" lvl="1" indent="-342900" algn="just">
              <a:buClr>
                <a:srgbClr val="0099A9"/>
              </a:buClr>
              <a:buSzPct val="160000"/>
              <a:buFont typeface="Arial" panose="020B0604020202020204" pitchFamily="34" charset="0"/>
              <a:buChar char="•"/>
            </a:pPr>
            <a:endParaRPr lang="fr-FR" sz="2000" dirty="0">
              <a:solidFill>
                <a:srgbClr val="474747"/>
              </a:solidFill>
            </a:endParaRPr>
          </a:p>
        </p:txBody>
      </p:sp>
    </p:spTree>
    <p:extLst>
      <p:ext uri="{BB962C8B-B14F-4D97-AF65-F5344CB8AC3E}">
        <p14:creationId xmlns:p14="http://schemas.microsoft.com/office/powerpoint/2010/main" val="108913882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073A0-B440-E0BC-0B96-397A8BF960B2}"/>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36B0AD1E-AB1B-F99A-25D5-6C95460F57FA}"/>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200B377C-4BD0-C064-9214-3328803C4EAD}"/>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D1F86685-59CA-AA34-0503-8E2F01DB368F}"/>
              </a:ext>
            </a:extLst>
          </p:cNvPr>
          <p:cNvSpPr txBox="1"/>
          <p:nvPr/>
        </p:nvSpPr>
        <p:spPr>
          <a:xfrm>
            <a:off x="0" y="236304"/>
            <a:ext cx="13022755" cy="1079270"/>
          </a:xfrm>
          <a:prstGeom prst="rect">
            <a:avLst/>
          </a:prstGeom>
        </p:spPr>
        <p:txBody>
          <a:bodyPr vert="horz" wrap="square" lIns="0" tIns="12700" rIns="0" bIns="0" rtlCol="0">
            <a:spAutoFit/>
          </a:bodyPr>
          <a:lstStyle/>
          <a:p>
            <a:pPr marL="12700" marR="1085850" algn="ctr">
              <a:lnSpc>
                <a:spcPct val="100699"/>
              </a:lnSpc>
              <a:spcBef>
                <a:spcPts val="765"/>
              </a:spcBef>
            </a:pPr>
            <a:r>
              <a:rPr lang="fr-FR" sz="3200" b="1" spc="-10" dirty="0">
                <a:solidFill>
                  <a:srgbClr val="0099A9"/>
                </a:solidFill>
                <a:cs typeface="Museo Sans 900"/>
              </a:rPr>
              <a:t>Pistes pour améliorer la fiabilité de la production scientifique </a:t>
            </a:r>
          </a:p>
          <a:p>
            <a:pPr marL="12700" marR="1085850" algn="ctr">
              <a:lnSpc>
                <a:spcPct val="100699"/>
              </a:lnSpc>
              <a:spcBef>
                <a:spcPts val="765"/>
              </a:spcBef>
            </a:pPr>
            <a:r>
              <a:rPr lang="fr-FR" sz="3200" b="1" spc="-10" dirty="0">
                <a:solidFill>
                  <a:srgbClr val="FF0000"/>
                </a:solidFill>
                <a:cs typeface="Museo Sans 900"/>
              </a:rPr>
              <a:t>Agir sur l’écosystème de la recherche</a:t>
            </a:r>
          </a:p>
        </p:txBody>
      </p:sp>
      <p:sp>
        <p:nvSpPr>
          <p:cNvPr id="38" name="Espace réservé du numéro de diapositive 10">
            <a:extLst>
              <a:ext uri="{FF2B5EF4-FFF2-40B4-BE49-F238E27FC236}">
                <a16:creationId xmlns:a16="http://schemas.microsoft.com/office/drawing/2014/main" id="{03CDB179-9BB9-DCDC-2E34-C8A3AF5FBC0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Rectangle 1">
            <a:extLst>
              <a:ext uri="{FF2B5EF4-FFF2-40B4-BE49-F238E27FC236}">
                <a16:creationId xmlns:a16="http://schemas.microsoft.com/office/drawing/2014/main" id="{D2B26C29-7DC1-C440-592A-21AC2CE28501}"/>
              </a:ext>
            </a:extLst>
          </p:cNvPr>
          <p:cNvSpPr/>
          <p:nvPr/>
        </p:nvSpPr>
        <p:spPr>
          <a:xfrm rot="16200000">
            <a:off x="-1690506" y="5087184"/>
            <a:ext cx="4873267" cy="830997"/>
          </a:xfrm>
          <a:prstGeom prst="rect">
            <a:avLst/>
          </a:prstGeom>
          <a:ln>
            <a:solidFill>
              <a:srgbClr val="FF0000"/>
            </a:solidFill>
          </a:ln>
        </p:spPr>
        <p:txBody>
          <a:bodyPr wrap="square">
            <a:spAutoFit/>
          </a:bodyPr>
          <a:lstStyle/>
          <a:p>
            <a:pPr algn="ctr">
              <a:buClr>
                <a:srgbClr val="0099A9"/>
              </a:buClr>
            </a:pPr>
            <a:r>
              <a:rPr lang="fr-FR" sz="2400" dirty="0">
                <a:solidFill>
                  <a:srgbClr val="474747"/>
                </a:solidFill>
              </a:rPr>
              <a:t>Communautés de chercheurs</a:t>
            </a:r>
          </a:p>
          <a:p>
            <a:pPr algn="ctr">
              <a:buClr>
                <a:srgbClr val="0099A9"/>
              </a:buClr>
            </a:pPr>
            <a:r>
              <a:rPr lang="fr-FR" sz="2400" dirty="0">
                <a:solidFill>
                  <a:srgbClr val="474747"/>
                </a:solidFill>
              </a:rPr>
              <a:t>Décideurs politiques</a:t>
            </a:r>
          </a:p>
        </p:txBody>
      </p:sp>
      <p:sp>
        <p:nvSpPr>
          <p:cNvPr id="13" name="ZoneTexte 12">
            <a:extLst>
              <a:ext uri="{FF2B5EF4-FFF2-40B4-BE49-F238E27FC236}">
                <a16:creationId xmlns:a16="http://schemas.microsoft.com/office/drawing/2014/main" id="{6135255D-5441-3C23-66F2-A6B0FE9FA836}"/>
              </a:ext>
            </a:extLst>
          </p:cNvPr>
          <p:cNvSpPr txBox="1"/>
          <p:nvPr/>
        </p:nvSpPr>
        <p:spPr>
          <a:xfrm>
            <a:off x="1157696" y="1708604"/>
            <a:ext cx="10594728" cy="6801862"/>
          </a:xfrm>
          <a:prstGeom prst="rect">
            <a:avLst/>
          </a:prstGeom>
          <a:noFill/>
        </p:spPr>
        <p:txBody>
          <a:bodyPr wrap="square" rtlCol="0">
            <a:spAutoFit/>
          </a:bodyPr>
          <a:lstStyle/>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Réfléchir aux facteurs induisant le « </a:t>
            </a:r>
            <a:r>
              <a:rPr lang="fr-FR" sz="2000" b="1" dirty="0" err="1">
                <a:solidFill>
                  <a:srgbClr val="D8232A"/>
                </a:solidFill>
              </a:rPr>
              <a:t>publish</a:t>
            </a:r>
            <a:r>
              <a:rPr lang="fr-FR" sz="2000" b="1" dirty="0">
                <a:solidFill>
                  <a:srgbClr val="D8232A"/>
                </a:solidFill>
              </a:rPr>
              <a:t> or </a:t>
            </a:r>
            <a:r>
              <a:rPr lang="fr-FR" sz="2000" b="1" dirty="0" err="1">
                <a:solidFill>
                  <a:srgbClr val="D8232A"/>
                </a:solidFill>
              </a:rPr>
              <a:t>perish</a:t>
            </a:r>
            <a:r>
              <a:rPr lang="fr-FR" sz="2000" b="1" dirty="0">
                <a:solidFill>
                  <a:srgbClr val="D8232A"/>
                </a:solidFill>
              </a:rPr>
              <a:t> » </a:t>
            </a:r>
            <a:r>
              <a:rPr lang="fr-FR" sz="2000" dirty="0">
                <a:solidFill>
                  <a:srgbClr val="474747"/>
                </a:solidFill>
              </a:rPr>
              <a:t>(utilisation inappropriée d’indices bibliométriques comme le facteur d’impact etc.)</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Combattre le système des revues prédatrices </a:t>
            </a:r>
            <a:r>
              <a:rPr lang="fr-FR" sz="2000" dirty="0">
                <a:solidFill>
                  <a:srgbClr val="474747"/>
                </a:solidFill>
              </a:rPr>
              <a:t>et accompagner les chercheurs dans le choix des revues où ils publient</a:t>
            </a:r>
          </a:p>
          <a:p>
            <a:pPr marL="800100" lvl="1" indent="-342900" algn="just">
              <a:buClr>
                <a:srgbClr val="0099A9"/>
              </a:buClr>
              <a:buSzPct val="160000"/>
              <a:buFont typeface="Arial" panose="020B0604020202020204" pitchFamily="34" charset="0"/>
              <a:buChar char="•"/>
            </a:pPr>
            <a:endParaRPr lang="fr-FR" sz="2000" b="1" dirty="0">
              <a:solidFill>
                <a:srgbClr val="D8232A"/>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Veiller au bon fonctionnement des revues:</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Encourager la réplication</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Permettre une expertise par les pairs qui soit effective</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Limiter le biais en faveur des résultats positifs</a:t>
            </a:r>
          </a:p>
          <a:p>
            <a:pPr marL="800100" lvl="3" indent="-342900" algn="just">
              <a:buClr>
                <a:srgbClr val="0099A9"/>
              </a:buClr>
              <a:buSzPct val="160000"/>
              <a:buFont typeface="Wingdings" panose="05000000000000000000" pitchFamily="2" charset="2"/>
              <a:buChar char="ü"/>
            </a:pPr>
            <a:r>
              <a:rPr lang="fr-FR" sz="2000" dirty="0">
                <a:solidFill>
                  <a:srgbClr val="474747"/>
                </a:solidFill>
              </a:rPr>
              <a:t>Etc.</a:t>
            </a:r>
          </a:p>
          <a:p>
            <a:pPr marL="800100" lvl="1" indent="-342900" algn="just">
              <a:buClr>
                <a:srgbClr val="0099A9"/>
              </a:buClr>
              <a:buSzPct val="160000"/>
              <a:buFont typeface="Arial" panose="020B060402020202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Favoriser la transparence et l’honnêteté sur le contenu publié : </a:t>
            </a:r>
            <a:r>
              <a:rPr lang="fr-FR" sz="2000" dirty="0">
                <a:solidFill>
                  <a:srgbClr val="474747"/>
                </a:solidFill>
              </a:rPr>
              <a:t>sa portée, ses faiblesses, l’expertise des auteurs, etc. </a:t>
            </a:r>
          </a:p>
          <a:p>
            <a:pPr marL="800100" lvl="1" indent="-342900" algn="just">
              <a:buClr>
                <a:srgbClr val="0099A9"/>
              </a:buClr>
              <a:buSzPct val="160000"/>
              <a:buFont typeface="Arial" panose="020B060402020202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Favoriser l’écosystème de la science ouverte :</a:t>
            </a:r>
          </a:p>
          <a:p>
            <a:pPr marL="800100" lvl="1" indent="-342900" algn="just">
              <a:buClr>
                <a:srgbClr val="0099A9"/>
              </a:buClr>
              <a:buSzPct val="160000"/>
              <a:buFont typeface="Wingdings" panose="05000000000000000000" pitchFamily="2" charset="2"/>
              <a:buChar char="ü"/>
            </a:pPr>
            <a:r>
              <a:rPr lang="fr-FR" sz="2000" dirty="0">
                <a:solidFill>
                  <a:srgbClr val="474747"/>
                </a:solidFill>
              </a:rPr>
              <a:t>Partage des données et du matériel expérimental</a:t>
            </a:r>
          </a:p>
          <a:p>
            <a:pPr marL="800100" lvl="1" indent="-342900" algn="just">
              <a:buClr>
                <a:srgbClr val="0099A9"/>
              </a:buClr>
              <a:buSzPct val="160000"/>
              <a:buFont typeface="Wingdings" panose="05000000000000000000" pitchFamily="2" charset="2"/>
              <a:buChar char="ü"/>
            </a:pPr>
            <a:r>
              <a:rPr lang="fr-FR" sz="2000" dirty="0">
                <a:solidFill>
                  <a:srgbClr val="474747"/>
                </a:solidFill>
              </a:rPr>
              <a:t>Préenregistrement des études et des hypothèses</a:t>
            </a:r>
          </a:p>
          <a:p>
            <a:pPr marL="800100" lvl="1" indent="-342900" algn="just">
              <a:buClr>
                <a:srgbClr val="0099A9"/>
              </a:buClr>
              <a:buSzPct val="160000"/>
              <a:buFont typeface="Wingdings" panose="05000000000000000000" pitchFamily="2" charset="2"/>
              <a:buChar char="ü"/>
            </a:pPr>
            <a:r>
              <a:rPr lang="fr-FR" sz="2000" dirty="0">
                <a:solidFill>
                  <a:srgbClr val="474747"/>
                </a:solidFill>
              </a:rPr>
              <a:t>Encourager la diffusion de la recherche en utilisant les outils des sciences ouvertes (HAL, revues en accès libre diamant etc…) </a:t>
            </a:r>
            <a:r>
              <a:rPr lang="fr-FR" sz="2000" dirty="0"/>
              <a:t>			</a:t>
            </a:r>
            <a:endParaRPr lang="en-US" sz="2000" dirty="0"/>
          </a:p>
        </p:txBody>
      </p:sp>
      <p:sp>
        <p:nvSpPr>
          <p:cNvPr id="3" name="Rectangle 2">
            <a:extLst>
              <a:ext uri="{FF2B5EF4-FFF2-40B4-BE49-F238E27FC236}">
                <a16:creationId xmlns:a16="http://schemas.microsoft.com/office/drawing/2014/main" id="{634F5BED-979C-E26A-8E1A-6DAAC62BF0B9}"/>
              </a:ext>
            </a:extLst>
          </p:cNvPr>
          <p:cNvSpPr/>
          <p:nvPr/>
        </p:nvSpPr>
        <p:spPr>
          <a:xfrm>
            <a:off x="1397000" y="6691086"/>
            <a:ext cx="10853057" cy="2298815"/>
          </a:xfrm>
          <a:prstGeom prst="rect">
            <a:avLst/>
          </a:prstGeom>
          <a:noFill/>
          <a:ln w="5715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028943865"/>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8141-7DBE-A3EC-C6EE-46C6037C4695}"/>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004DB08E-4375-8075-24AA-50CC3B4DBFBC}"/>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A0CE8CFA-39ED-9077-D8DA-46EBFC17C5CA}"/>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24D1232A-3617-B7F8-15FE-FA357E364722}"/>
              </a:ext>
            </a:extLst>
          </p:cNvPr>
          <p:cNvSpPr txBox="1"/>
          <p:nvPr/>
        </p:nvSpPr>
        <p:spPr>
          <a:xfrm>
            <a:off x="930394" y="1801386"/>
            <a:ext cx="11631416" cy="654218"/>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Pour conclure…</a:t>
            </a:r>
          </a:p>
        </p:txBody>
      </p:sp>
      <p:sp>
        <p:nvSpPr>
          <p:cNvPr id="38" name="Espace réservé du numéro de diapositive 10">
            <a:extLst>
              <a:ext uri="{FF2B5EF4-FFF2-40B4-BE49-F238E27FC236}">
                <a16:creationId xmlns:a16="http://schemas.microsoft.com/office/drawing/2014/main" id="{D58F9007-4C04-1385-3246-B3F05D68A1EE}"/>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object 15">
            <a:extLst>
              <a:ext uri="{FF2B5EF4-FFF2-40B4-BE49-F238E27FC236}">
                <a16:creationId xmlns:a16="http://schemas.microsoft.com/office/drawing/2014/main" id="{493248D8-6E73-A339-32CE-BB0D203DE1C8}"/>
              </a:ext>
            </a:extLst>
          </p:cNvPr>
          <p:cNvSpPr txBox="1"/>
          <p:nvPr/>
        </p:nvSpPr>
        <p:spPr>
          <a:xfrm>
            <a:off x="1163697" y="3255591"/>
            <a:ext cx="11631416" cy="1656607"/>
          </a:xfrm>
          <a:prstGeom prst="rect">
            <a:avLst/>
          </a:prstGeom>
        </p:spPr>
        <p:txBody>
          <a:bodyPr vert="horz" wrap="square" lIns="0" tIns="12700" rIns="0" bIns="0" rtlCol="0">
            <a:spAutoFit/>
          </a:bodyPr>
          <a:lstStyle/>
          <a:p>
            <a:pPr marL="12700" marR="1085850" algn="ctr">
              <a:lnSpc>
                <a:spcPct val="100699"/>
              </a:lnSpc>
              <a:spcBef>
                <a:spcPts val="765"/>
              </a:spcBef>
            </a:pPr>
            <a:r>
              <a:rPr lang="fr-FR" i="1" spc="-10" dirty="0">
                <a:solidFill>
                  <a:srgbClr val="0099A9"/>
                </a:solidFill>
                <a:cs typeface="Museo Sans 900"/>
              </a:rPr>
              <a:t>L’intégrité scientifique est un enjeu crucial pour le monde académique et pour la place accordée à la science dans la société</a:t>
            </a:r>
          </a:p>
        </p:txBody>
      </p:sp>
      <p:sp>
        <p:nvSpPr>
          <p:cNvPr id="3" name="object 15">
            <a:extLst>
              <a:ext uri="{FF2B5EF4-FFF2-40B4-BE49-F238E27FC236}">
                <a16:creationId xmlns:a16="http://schemas.microsoft.com/office/drawing/2014/main" id="{3B6ABAAE-9B90-77C1-04C1-00C2B7D7C5CE}"/>
              </a:ext>
            </a:extLst>
          </p:cNvPr>
          <p:cNvSpPr txBox="1"/>
          <p:nvPr/>
        </p:nvSpPr>
        <p:spPr>
          <a:xfrm>
            <a:off x="971969" y="5902924"/>
            <a:ext cx="5095001" cy="2161746"/>
          </a:xfrm>
          <a:prstGeom prst="rect">
            <a:avLst/>
          </a:prstGeom>
          <a:solidFill>
            <a:srgbClr val="FF0000"/>
          </a:solidFill>
        </p:spPr>
        <p:txBody>
          <a:bodyPr vert="horz" wrap="square" lIns="0" tIns="12700" rIns="0" bIns="0" rtlCol="0">
            <a:spAutoFit/>
          </a:bodyPr>
          <a:lstStyle/>
          <a:p>
            <a:pPr marL="12700" marR="1085850" algn="ctr">
              <a:lnSpc>
                <a:spcPct val="100699"/>
              </a:lnSpc>
              <a:spcBef>
                <a:spcPts val="765"/>
              </a:spcBef>
            </a:pPr>
            <a:r>
              <a:rPr lang="fr-FR" sz="2800" spc="-10" dirty="0">
                <a:solidFill>
                  <a:schemeClr val="bg1"/>
                </a:solidFill>
                <a:cs typeface="Museo Sans 900"/>
              </a:rPr>
              <a:t>Les outils développés dans le cadre de la dynamique des sciences ouvertes offrent des perspectives pertinentes</a:t>
            </a:r>
          </a:p>
        </p:txBody>
      </p:sp>
      <p:sp>
        <p:nvSpPr>
          <p:cNvPr id="4" name="object 15">
            <a:extLst>
              <a:ext uri="{FF2B5EF4-FFF2-40B4-BE49-F238E27FC236}">
                <a16:creationId xmlns:a16="http://schemas.microsoft.com/office/drawing/2014/main" id="{992399F1-F81C-1D10-A569-F1984468C639}"/>
              </a:ext>
            </a:extLst>
          </p:cNvPr>
          <p:cNvSpPr txBox="1"/>
          <p:nvPr/>
        </p:nvSpPr>
        <p:spPr>
          <a:xfrm>
            <a:off x="6502400" y="5902924"/>
            <a:ext cx="5095001" cy="2161746"/>
          </a:xfrm>
          <a:prstGeom prst="rect">
            <a:avLst/>
          </a:prstGeom>
          <a:solidFill>
            <a:srgbClr val="FF0000"/>
          </a:solidFill>
        </p:spPr>
        <p:txBody>
          <a:bodyPr vert="horz" wrap="square" lIns="0" tIns="12700" rIns="0" bIns="0" rtlCol="0">
            <a:spAutoFit/>
          </a:bodyPr>
          <a:lstStyle/>
          <a:p>
            <a:pPr marL="12700" marR="1085850" algn="ctr">
              <a:lnSpc>
                <a:spcPct val="100699"/>
              </a:lnSpc>
              <a:spcBef>
                <a:spcPts val="765"/>
              </a:spcBef>
            </a:pPr>
            <a:r>
              <a:rPr lang="fr-FR" sz="2800" spc="-10" dirty="0">
                <a:solidFill>
                  <a:schemeClr val="bg1"/>
                </a:solidFill>
                <a:cs typeface="Museo Sans 900"/>
              </a:rPr>
              <a:t>Nécessité que la réflexion soit menée par les communautés de recherche et prenne en compte leurs spécificités</a:t>
            </a:r>
          </a:p>
        </p:txBody>
      </p:sp>
    </p:spTree>
    <p:extLst>
      <p:ext uri="{BB962C8B-B14F-4D97-AF65-F5344CB8AC3E}">
        <p14:creationId xmlns:p14="http://schemas.microsoft.com/office/powerpoint/2010/main" val="113150787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95CE5-87C0-1A28-1FF6-BE071D1260A4}"/>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49C5DE5A-3BD8-F7F6-5D2E-880528907B14}"/>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402E50B0-60C1-A26A-67AA-A798666F6BD7}"/>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A8D0662F-01C4-8D6D-4E12-8453540AEBD6}"/>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A262A4F3-CCF3-4D6E-B4AC-AA7103E6AB8E}"/>
              </a:ext>
            </a:extLst>
          </p:cNvPr>
          <p:cNvSpPr>
            <a:spLocks noChangeArrowheads="1"/>
          </p:cNvSpPr>
          <p:nvPr/>
        </p:nvSpPr>
        <p:spPr bwMode="auto">
          <a:xfrm>
            <a:off x="900113" y="3628571"/>
            <a:ext cx="11633200" cy="907941"/>
          </a:xfrm>
          <a:prstGeom prst="rect">
            <a:avLst/>
          </a:prstGeom>
          <a:noFill/>
          <a:ln w="12700">
            <a:noFill/>
            <a:miter lim="400000"/>
            <a:headEnd/>
            <a:tailEnd/>
          </a:ln>
        </p:spPr>
        <p:txBody>
          <a:bodyPr wrap="square" lIns="38100" tIns="38100" rIns="38100" bIns="38100">
            <a:spAutoFit/>
          </a:bodyPr>
          <a:lstStyle/>
          <a:p>
            <a:pPr algn="ctr" hangingPunct="0"/>
            <a:r>
              <a:rPr lang="fr-FR" sz="5400" dirty="0">
                <a:solidFill>
                  <a:srgbClr val="D8232A"/>
                </a:solidFill>
                <a:sym typeface="Averta"/>
              </a:rPr>
              <a:t>Merci pour votre attention </a:t>
            </a:r>
          </a:p>
        </p:txBody>
      </p:sp>
      <p:sp>
        <p:nvSpPr>
          <p:cNvPr id="2" name="Espace réservé du numéro de diapositive 10">
            <a:extLst>
              <a:ext uri="{FF2B5EF4-FFF2-40B4-BE49-F238E27FC236}">
                <a16:creationId xmlns:a16="http://schemas.microsoft.com/office/drawing/2014/main" id="{20D34065-D9D9-2EC1-EC08-6FD59795F50D}"/>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Tree>
    <p:extLst>
      <p:ext uri="{BB962C8B-B14F-4D97-AF65-F5344CB8AC3E}">
        <p14:creationId xmlns:p14="http://schemas.microsoft.com/office/powerpoint/2010/main" val="96565970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8358" y="3641122"/>
            <a:ext cx="7754029" cy="5015989"/>
          </a:xfrm>
          <a:prstGeom prst="rect">
            <a:avLst/>
          </a:prstGeom>
          <a:noFill/>
        </p:spPr>
        <p:txBody>
          <a:bodyPr wrap="square" rtlCol="0">
            <a:spAutoFit/>
          </a:bodyPr>
          <a:lstStyle/>
          <a:p>
            <a:pPr marL="853467" lvl="1" indent="-365771">
              <a:buClr>
                <a:srgbClr val="0099A9"/>
              </a:buClr>
              <a:buSzPct val="160000"/>
              <a:buFont typeface="Calibri" panose="020F0502020204030204" pitchFamily="34" charset="0"/>
              <a:buChar char="›"/>
            </a:pPr>
            <a:r>
              <a:rPr lang="fr-FR" sz="2133" dirty="0">
                <a:solidFill>
                  <a:srgbClr val="474747"/>
                </a:solidFill>
                <a:cs typeface="Museo Sans 500"/>
              </a:rPr>
              <a:t>L’utilisation accrue des outils d'IA en recherche ;</a:t>
            </a:r>
          </a:p>
          <a:p>
            <a:pPr marL="853467" lvl="1" indent="-365771">
              <a:buClr>
                <a:srgbClr val="0099A9"/>
              </a:buClr>
              <a:buSzPct val="160000"/>
              <a:buFont typeface="Calibri" panose="020F0502020204030204" pitchFamily="34" charset="0"/>
              <a:buChar char="›"/>
            </a:pPr>
            <a:endParaRPr lang="fr-FR" sz="640" dirty="0">
              <a:solidFill>
                <a:srgbClr val="474747"/>
              </a:solidFill>
              <a:cs typeface="Museo Sans 500"/>
            </a:endParaRPr>
          </a:p>
          <a:p>
            <a:pPr marL="853467" lvl="1" indent="-365771">
              <a:buClr>
                <a:srgbClr val="0099A9"/>
              </a:buClr>
              <a:buSzPct val="160000"/>
              <a:buFont typeface="Calibri" panose="020F0502020204030204" pitchFamily="34" charset="0"/>
              <a:buChar char="›"/>
            </a:pPr>
            <a:r>
              <a:rPr lang="fr-FR" sz="2133" dirty="0">
                <a:solidFill>
                  <a:srgbClr val="474747"/>
                </a:solidFill>
                <a:cs typeface="Museo Sans 500"/>
              </a:rPr>
              <a:t>La prise de parole des chercheuses et chercheuses dans l’espace publique, en particulier sur les réseaux sociaux ;</a:t>
            </a:r>
          </a:p>
          <a:p>
            <a:pPr marL="853467" lvl="1" indent="-365771">
              <a:buClr>
                <a:srgbClr val="0099A9"/>
              </a:buClr>
              <a:buSzPct val="160000"/>
              <a:buFont typeface="Calibri" panose="020F0502020204030204" pitchFamily="34" charset="0"/>
              <a:buChar char="›"/>
            </a:pPr>
            <a:endParaRPr lang="fr-FR" sz="640" dirty="0">
              <a:solidFill>
                <a:srgbClr val="474747"/>
              </a:solidFill>
              <a:cs typeface="Museo Sans 500"/>
            </a:endParaRPr>
          </a:p>
          <a:p>
            <a:pPr marL="853467" lvl="1" indent="-365771">
              <a:buClr>
                <a:srgbClr val="0099A9"/>
              </a:buClr>
              <a:buSzPct val="160000"/>
              <a:buFont typeface="Calibri" panose="020F0502020204030204" pitchFamily="34" charset="0"/>
              <a:buChar char="›"/>
            </a:pPr>
            <a:r>
              <a:rPr lang="fr-FR" sz="2133" dirty="0">
                <a:solidFill>
                  <a:srgbClr val="474747"/>
                </a:solidFill>
                <a:cs typeface="Museo Sans 500"/>
              </a:rPr>
              <a:t>Le nombre croissant d’articles rétractés à ne pas citer ;</a:t>
            </a:r>
          </a:p>
          <a:p>
            <a:pPr marL="853467" lvl="1" indent="-365771">
              <a:buClr>
                <a:srgbClr val="0099A9"/>
              </a:buClr>
              <a:buSzPct val="160000"/>
              <a:buFont typeface="Calibri" panose="020F0502020204030204" pitchFamily="34" charset="0"/>
              <a:buChar char="›"/>
            </a:pPr>
            <a:endParaRPr lang="fr-FR" sz="640" dirty="0">
              <a:solidFill>
                <a:srgbClr val="474747"/>
              </a:solidFill>
              <a:cs typeface="Museo Sans 500"/>
            </a:endParaRPr>
          </a:p>
          <a:p>
            <a:pPr marL="853467" lvl="1" indent="-365771">
              <a:buClr>
                <a:srgbClr val="0099A9"/>
              </a:buClr>
              <a:buSzPct val="160000"/>
              <a:buFont typeface="Calibri" panose="020F0502020204030204" pitchFamily="34" charset="0"/>
              <a:buChar char="›"/>
            </a:pPr>
            <a:r>
              <a:rPr lang="fr-FR" sz="2133" dirty="0">
                <a:solidFill>
                  <a:srgbClr val="474747"/>
                </a:solidFill>
                <a:cs typeface="Museo Sans 500"/>
              </a:rPr>
              <a:t>L’émergence d’un marché frauduleux de la publication scientifique  (revues &amp; conférences prédatrices, </a:t>
            </a:r>
            <a:r>
              <a:rPr lang="fr-FR" sz="2133" i="1" dirty="0">
                <a:solidFill>
                  <a:srgbClr val="474747"/>
                </a:solidFill>
                <a:cs typeface="Museo Sans 500"/>
              </a:rPr>
              <a:t>paper mills, review mills, citation mills</a:t>
            </a:r>
            <a:r>
              <a:rPr lang="fr-FR" sz="2133" dirty="0">
                <a:solidFill>
                  <a:srgbClr val="474747"/>
                </a:solidFill>
                <a:cs typeface="Museo Sans 500"/>
              </a:rPr>
              <a:t>) ;</a:t>
            </a:r>
          </a:p>
          <a:p>
            <a:pPr marL="853467" lvl="1" indent="-365771">
              <a:buClr>
                <a:srgbClr val="0099A9"/>
              </a:buClr>
              <a:buSzPct val="160000"/>
              <a:buFont typeface="Calibri" panose="020F0502020204030204" pitchFamily="34" charset="0"/>
              <a:buChar char="›"/>
            </a:pPr>
            <a:endParaRPr lang="fr-FR" sz="640" dirty="0">
              <a:solidFill>
                <a:srgbClr val="474747"/>
              </a:solidFill>
              <a:cs typeface="Museo Sans 500"/>
            </a:endParaRPr>
          </a:p>
          <a:p>
            <a:pPr marL="853467" lvl="1" indent="-365771">
              <a:buClr>
                <a:srgbClr val="0099A9"/>
              </a:buClr>
              <a:buSzPct val="160000"/>
              <a:buFont typeface="Calibri" panose="020F0502020204030204" pitchFamily="34" charset="0"/>
              <a:buChar char="›"/>
            </a:pPr>
            <a:r>
              <a:rPr lang="fr-FR" sz="2133" dirty="0">
                <a:solidFill>
                  <a:srgbClr val="474747"/>
                </a:solidFill>
                <a:cs typeface="Museo Sans 500"/>
              </a:rPr>
              <a:t>L’ingérence étrangère à laquelle le monde de l’enseignement supérieur et de la recherche  est particulièrement exposé avec des incidences potentielles sur l’intégrité scientifique.</a:t>
            </a:r>
          </a:p>
          <a:p>
            <a:pPr lvl="1">
              <a:buSzPct val="130000"/>
            </a:pPr>
            <a:endParaRPr lang="fr-FR" sz="3840"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1371" y="3391985"/>
            <a:ext cx="1520159" cy="1470274"/>
          </a:xfrm>
          <a:prstGeom prst="rect">
            <a:avLst/>
          </a:prstGeo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0095" y="3487168"/>
            <a:ext cx="1462559" cy="1386050"/>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53586" y="4918196"/>
            <a:ext cx="1910215" cy="2591527"/>
          </a:xfrm>
          <a:prstGeom prst="rect">
            <a:avLst/>
          </a:prstGeom>
        </p:spPr>
      </p:pic>
      <p:sp>
        <p:nvSpPr>
          <p:cNvPr id="13" name="Graphic 69"/>
          <p:cNvSpPr>
            <a:spLocks/>
          </p:cNvSpPr>
          <p:nvPr/>
        </p:nvSpPr>
        <p:spPr>
          <a:xfrm>
            <a:off x="5629451" y="2437020"/>
            <a:ext cx="666521" cy="719690"/>
          </a:xfrm>
          <a:custGeom>
            <a:avLst/>
            <a:gdLst/>
            <a:ahLst/>
            <a:cxnLst/>
            <a:rect l="l" t="t" r="r" b="b"/>
            <a:pathLst>
              <a:path w="384810" h="362585">
                <a:moveTo>
                  <a:pt x="193154" y="0"/>
                </a:moveTo>
                <a:lnTo>
                  <a:pt x="151684" y="17339"/>
                </a:lnTo>
                <a:lnTo>
                  <a:pt x="95481" y="116611"/>
                </a:lnTo>
                <a:lnTo>
                  <a:pt x="33916" y="229806"/>
                </a:lnTo>
                <a:lnTo>
                  <a:pt x="3721" y="285495"/>
                </a:lnTo>
                <a:lnTo>
                  <a:pt x="2273" y="292392"/>
                </a:lnTo>
                <a:lnTo>
                  <a:pt x="0" y="298843"/>
                </a:lnTo>
                <a:lnTo>
                  <a:pt x="0" y="313308"/>
                </a:lnTo>
                <a:lnTo>
                  <a:pt x="1320" y="317728"/>
                </a:lnTo>
                <a:lnTo>
                  <a:pt x="2260" y="322300"/>
                </a:lnTo>
                <a:lnTo>
                  <a:pt x="31747" y="356867"/>
                </a:lnTo>
                <a:lnTo>
                  <a:pt x="46494" y="361759"/>
                </a:lnTo>
                <a:lnTo>
                  <a:pt x="47358" y="362178"/>
                </a:lnTo>
                <a:lnTo>
                  <a:pt x="48247" y="362508"/>
                </a:lnTo>
                <a:lnTo>
                  <a:pt x="336765" y="362508"/>
                </a:lnTo>
                <a:lnTo>
                  <a:pt x="342353" y="360603"/>
                </a:lnTo>
                <a:lnTo>
                  <a:pt x="348221" y="359270"/>
                </a:lnTo>
                <a:lnTo>
                  <a:pt x="382450" y="323061"/>
                </a:lnTo>
                <a:lnTo>
                  <a:pt x="383071" y="317220"/>
                </a:lnTo>
                <a:lnTo>
                  <a:pt x="192506" y="317220"/>
                </a:lnTo>
                <a:lnTo>
                  <a:pt x="184060" y="315472"/>
                </a:lnTo>
                <a:lnTo>
                  <a:pt x="183899" y="315472"/>
                </a:lnTo>
                <a:lnTo>
                  <a:pt x="176875" y="310675"/>
                </a:lnTo>
                <a:lnTo>
                  <a:pt x="172080" y="303584"/>
                </a:lnTo>
                <a:lnTo>
                  <a:pt x="171991" y="303451"/>
                </a:lnTo>
                <a:lnTo>
                  <a:pt x="170333" y="294957"/>
                </a:lnTo>
                <a:lnTo>
                  <a:pt x="170294" y="294754"/>
                </a:lnTo>
                <a:lnTo>
                  <a:pt x="172001" y="286277"/>
                </a:lnTo>
                <a:lnTo>
                  <a:pt x="172062" y="285973"/>
                </a:lnTo>
                <a:lnTo>
                  <a:pt x="176803" y="278953"/>
                </a:lnTo>
                <a:lnTo>
                  <a:pt x="183744" y="274403"/>
                </a:lnTo>
                <a:lnTo>
                  <a:pt x="183370" y="274403"/>
                </a:lnTo>
                <a:lnTo>
                  <a:pt x="192722" y="272630"/>
                </a:lnTo>
                <a:lnTo>
                  <a:pt x="374684" y="272630"/>
                </a:lnTo>
                <a:lnTo>
                  <a:pt x="362154" y="249643"/>
                </a:lnTo>
                <a:lnTo>
                  <a:pt x="191516" y="249643"/>
                </a:lnTo>
                <a:lnTo>
                  <a:pt x="183772" y="247883"/>
                </a:lnTo>
                <a:lnTo>
                  <a:pt x="170272" y="116611"/>
                </a:lnTo>
                <a:lnTo>
                  <a:pt x="171275" y="108673"/>
                </a:lnTo>
                <a:lnTo>
                  <a:pt x="174201" y="101933"/>
                </a:lnTo>
                <a:lnTo>
                  <a:pt x="178882" y="96798"/>
                </a:lnTo>
                <a:lnTo>
                  <a:pt x="185178" y="93446"/>
                </a:lnTo>
                <a:lnTo>
                  <a:pt x="196338" y="92420"/>
                </a:lnTo>
                <a:lnTo>
                  <a:pt x="276505" y="92420"/>
                </a:lnTo>
                <a:lnTo>
                  <a:pt x="243166" y="31165"/>
                </a:lnTo>
                <a:lnTo>
                  <a:pt x="233973" y="17936"/>
                </a:lnTo>
                <a:lnTo>
                  <a:pt x="222599" y="8205"/>
                </a:lnTo>
                <a:lnTo>
                  <a:pt x="209005" y="2163"/>
                </a:lnTo>
                <a:lnTo>
                  <a:pt x="193154" y="0"/>
                </a:lnTo>
                <a:close/>
              </a:path>
              <a:path w="384810" h="362585">
                <a:moveTo>
                  <a:pt x="374684" y="272630"/>
                </a:moveTo>
                <a:lnTo>
                  <a:pt x="192722" y="272630"/>
                </a:lnTo>
                <a:lnTo>
                  <a:pt x="201492" y="274403"/>
                </a:lnTo>
                <a:lnTo>
                  <a:pt x="208621" y="279188"/>
                </a:lnTo>
                <a:lnTo>
                  <a:pt x="213394" y="286277"/>
                </a:lnTo>
                <a:lnTo>
                  <a:pt x="215059" y="294754"/>
                </a:lnTo>
                <a:lnTo>
                  <a:pt x="215099" y="294957"/>
                </a:lnTo>
                <a:lnTo>
                  <a:pt x="192506" y="317220"/>
                </a:lnTo>
                <a:lnTo>
                  <a:pt x="383071" y="317220"/>
                </a:lnTo>
                <a:lnTo>
                  <a:pt x="384804" y="300915"/>
                </a:lnTo>
                <a:lnTo>
                  <a:pt x="378157" y="279188"/>
                </a:lnTo>
                <a:lnTo>
                  <a:pt x="378085" y="278953"/>
                </a:lnTo>
                <a:lnTo>
                  <a:pt x="378028" y="278764"/>
                </a:lnTo>
                <a:lnTo>
                  <a:pt x="374684" y="272630"/>
                </a:lnTo>
                <a:close/>
              </a:path>
              <a:path w="384810" h="362585">
                <a:moveTo>
                  <a:pt x="276505" y="92420"/>
                </a:moveTo>
                <a:lnTo>
                  <a:pt x="196338" y="92420"/>
                </a:lnTo>
                <a:lnTo>
                  <a:pt x="205898" y="96585"/>
                </a:lnTo>
                <a:lnTo>
                  <a:pt x="212582" y="104971"/>
                </a:lnTo>
                <a:lnTo>
                  <a:pt x="215112" y="116611"/>
                </a:lnTo>
                <a:lnTo>
                  <a:pt x="215087" y="227380"/>
                </a:lnTo>
                <a:lnTo>
                  <a:pt x="214769" y="229806"/>
                </a:lnTo>
                <a:lnTo>
                  <a:pt x="191516" y="249643"/>
                </a:lnTo>
                <a:lnTo>
                  <a:pt x="362154" y="249643"/>
                </a:lnTo>
                <a:lnTo>
                  <a:pt x="276505" y="92420"/>
                </a:lnTo>
                <a:close/>
              </a:path>
            </a:pathLst>
          </a:custGeom>
          <a:solidFill>
            <a:srgbClr val="E3004F"/>
          </a:solidFill>
        </p:spPr>
        <p:txBody>
          <a:bodyPr wrap="square" lIns="0" tIns="0" rIns="0" bIns="0" rtlCol="0">
            <a:prstTxWarp prst="textNoShape">
              <a:avLst/>
            </a:prstTxWarp>
            <a:noAutofit/>
          </a:bodyPr>
          <a:lstStyle/>
          <a:p>
            <a:endParaRPr lang="fr-FR" sz="3840" dirty="0"/>
          </a:p>
        </p:txBody>
      </p:sp>
      <p:sp>
        <p:nvSpPr>
          <p:cNvPr id="14" name="Espace réservé du numéro de diapositive 10">
            <a:extLst>
              <a:ext uri="{FF2B5EF4-FFF2-40B4-BE49-F238E27FC236}">
                <a16:creationId xmlns:a16="http://schemas.microsoft.com/office/drawing/2014/main" id="{CD856DBC-84C5-4FB8-8B7A-6C8F7D276706}"/>
              </a:ext>
            </a:extLst>
          </p:cNvPr>
          <p:cNvSpPr txBox="1">
            <a:spLocks/>
          </p:cNvSpPr>
          <p:nvPr/>
        </p:nvSpPr>
        <p:spPr>
          <a:xfrm>
            <a:off x="2234461" y="8105712"/>
            <a:ext cx="10035865" cy="389467"/>
          </a:xfrm>
          <a:prstGeom prst="rect">
            <a:avLst/>
          </a:prstGeom>
        </p:spPr>
        <p:txBody>
          <a:bodyPr vert="horz" lIns="97536" tIns="48768" rIns="97536" bIns="48768"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80" dirty="0"/>
              <a:t>Kit pour les directeurs et directrices d’unités 2024 - </a:t>
            </a:r>
            <a:fld id="{CEA1B247-75D2-9B44-BD5F-8A1C5AD1A550}" type="slidenum">
              <a:rPr lang="fr-FR" sz="1280"/>
              <a:pPr/>
              <a:t>66</a:t>
            </a:fld>
            <a:endParaRPr lang="fr-FR" sz="1280" dirty="0"/>
          </a:p>
        </p:txBody>
      </p:sp>
      <p:sp>
        <p:nvSpPr>
          <p:cNvPr id="12" name="Rectangle 11">
            <a:extLst>
              <a:ext uri="{FF2B5EF4-FFF2-40B4-BE49-F238E27FC236}">
                <a16:creationId xmlns:a16="http://schemas.microsoft.com/office/drawing/2014/main" id="{5982FB65-5408-4E08-913B-2335451D5753}"/>
              </a:ext>
            </a:extLst>
          </p:cNvPr>
          <p:cNvSpPr/>
          <p:nvPr/>
        </p:nvSpPr>
        <p:spPr>
          <a:xfrm>
            <a:off x="465876" y="3182217"/>
            <a:ext cx="4906659" cy="393954"/>
          </a:xfrm>
          <a:prstGeom prst="rect">
            <a:avLst/>
          </a:prstGeom>
        </p:spPr>
        <p:txBody>
          <a:bodyPr wrap="square" lIns="0" tIns="0" rIns="0" bIns="0">
            <a:spAutoFit/>
          </a:bodyPr>
          <a:lstStyle/>
          <a:p>
            <a:r>
              <a:rPr lang="fr-FR" sz="2560" dirty="0">
                <a:solidFill>
                  <a:srgbClr val="E3004F"/>
                </a:solidFill>
              </a:rPr>
              <a:t>Exemples</a:t>
            </a:r>
          </a:p>
        </p:txBody>
      </p:sp>
      <p:sp>
        <p:nvSpPr>
          <p:cNvPr id="10" name="object 15">
            <a:extLst>
              <a:ext uri="{FF2B5EF4-FFF2-40B4-BE49-F238E27FC236}">
                <a16:creationId xmlns:a16="http://schemas.microsoft.com/office/drawing/2014/main" id="{E31038AD-4435-4AC2-AFD7-3002D543758D}"/>
              </a:ext>
            </a:extLst>
          </p:cNvPr>
          <p:cNvSpPr txBox="1"/>
          <p:nvPr/>
        </p:nvSpPr>
        <p:spPr>
          <a:xfrm>
            <a:off x="465876" y="1599725"/>
            <a:ext cx="13482719" cy="1458049"/>
          </a:xfrm>
          <a:prstGeom prst="rect">
            <a:avLst/>
          </a:prstGeom>
        </p:spPr>
        <p:txBody>
          <a:bodyPr vert="horz" wrap="square" lIns="0" tIns="13547" rIns="0" bIns="0" rtlCol="0">
            <a:spAutoFit/>
          </a:bodyPr>
          <a:lstStyle/>
          <a:p>
            <a:pPr>
              <a:spcBef>
                <a:spcPts val="0"/>
              </a:spcBef>
            </a:pPr>
            <a:r>
              <a:rPr lang="fr-FR" sz="4693" b="1" dirty="0">
                <a:solidFill>
                  <a:srgbClr val="0099A9"/>
                </a:solidFill>
                <a:latin typeface="+mn-lt"/>
              </a:rPr>
              <a:t>Évolution des pratiques,  </a:t>
            </a:r>
          </a:p>
          <a:p>
            <a:pPr>
              <a:spcBef>
                <a:spcPts val="0"/>
              </a:spcBef>
            </a:pPr>
            <a:r>
              <a:rPr lang="fr-FR" sz="4693" b="1" dirty="0">
                <a:solidFill>
                  <a:srgbClr val="0099A9"/>
                </a:solidFill>
                <a:latin typeface="+mn-lt"/>
              </a:rPr>
              <a:t>points de vigilance</a:t>
            </a:r>
          </a:p>
        </p:txBody>
      </p:sp>
    </p:spTree>
    <p:extLst>
      <p:ext uri="{BB962C8B-B14F-4D97-AF65-F5344CB8AC3E}">
        <p14:creationId xmlns:p14="http://schemas.microsoft.com/office/powerpoint/2010/main" val="3297401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0686-E075-EC01-43D6-1D818EDE94D2}"/>
            </a:ext>
          </a:extLst>
        </p:cNvPr>
        <p:cNvGrpSpPr/>
        <p:nvPr/>
      </p:nvGrpSpPr>
      <p:grpSpPr>
        <a:xfrm>
          <a:off x="0" y="0"/>
          <a:ext cx="0" cy="0"/>
          <a:chOff x="0" y="0"/>
          <a:chExt cx="0" cy="0"/>
        </a:xfrm>
      </p:grpSpPr>
      <p:sp>
        <p:nvSpPr>
          <p:cNvPr id="16385" name="Shape 164">
            <a:extLst>
              <a:ext uri="{FF2B5EF4-FFF2-40B4-BE49-F238E27FC236}">
                <a16:creationId xmlns:a16="http://schemas.microsoft.com/office/drawing/2014/main" id="{5AEBD63B-BC35-0127-4778-907D47B32AF2}"/>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0EE3C831-8B3D-8055-8352-1C8172D98856}"/>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7" name="object 15">
            <a:extLst>
              <a:ext uri="{FF2B5EF4-FFF2-40B4-BE49-F238E27FC236}">
                <a16:creationId xmlns:a16="http://schemas.microsoft.com/office/drawing/2014/main" id="{6C73E37B-24B5-0D20-BE98-61A535129EE4}"/>
              </a:ext>
            </a:extLst>
          </p:cNvPr>
          <p:cNvSpPr txBox="1"/>
          <p:nvPr/>
        </p:nvSpPr>
        <p:spPr>
          <a:xfrm>
            <a:off x="930394" y="1801386"/>
            <a:ext cx="11631416" cy="1338123"/>
          </a:xfrm>
          <a:prstGeom prst="rect">
            <a:avLst/>
          </a:prstGeom>
        </p:spPr>
        <p:txBody>
          <a:bodyPr vert="horz" wrap="square" lIns="0" tIns="12700" rIns="0" bIns="0" rtlCol="0">
            <a:spAutoFit/>
          </a:bodyPr>
          <a:lstStyle/>
          <a:p>
            <a:pPr marL="12700" marR="1085850" algn="ctr">
              <a:lnSpc>
                <a:spcPct val="100699"/>
              </a:lnSpc>
              <a:spcBef>
                <a:spcPts val="765"/>
              </a:spcBef>
            </a:pPr>
            <a:r>
              <a:rPr lang="fr-FR" sz="4400" b="1" spc="-10" dirty="0">
                <a:solidFill>
                  <a:srgbClr val="0099A9"/>
                </a:solidFill>
                <a:cs typeface="Museo Sans 900"/>
              </a:rPr>
              <a:t>Ethique, déontologie et intégrité scientifique</a:t>
            </a:r>
          </a:p>
        </p:txBody>
      </p:sp>
      <p:sp>
        <p:nvSpPr>
          <p:cNvPr id="38" name="Espace réservé du numéro de diapositive 10">
            <a:extLst>
              <a:ext uri="{FF2B5EF4-FFF2-40B4-BE49-F238E27FC236}">
                <a16:creationId xmlns:a16="http://schemas.microsoft.com/office/drawing/2014/main" id="{ECE54CF0-CEEB-441C-9BD1-77DF92C464FD}"/>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2" name="object 15">
            <a:extLst>
              <a:ext uri="{FF2B5EF4-FFF2-40B4-BE49-F238E27FC236}">
                <a16:creationId xmlns:a16="http://schemas.microsoft.com/office/drawing/2014/main" id="{03A5A3FC-B05A-64E5-3780-391A01538CB3}"/>
              </a:ext>
            </a:extLst>
          </p:cNvPr>
          <p:cNvSpPr txBox="1"/>
          <p:nvPr/>
        </p:nvSpPr>
        <p:spPr>
          <a:xfrm>
            <a:off x="930394" y="5293478"/>
            <a:ext cx="11631416" cy="537583"/>
          </a:xfrm>
          <a:prstGeom prst="rect">
            <a:avLst/>
          </a:prstGeom>
        </p:spPr>
        <p:txBody>
          <a:bodyPr vert="horz" wrap="square" lIns="0" tIns="12700" rIns="0" bIns="0" rtlCol="0">
            <a:spAutoFit/>
          </a:bodyPr>
          <a:lstStyle/>
          <a:p>
            <a:pPr marL="12700" marR="1085850" algn="ctr">
              <a:lnSpc>
                <a:spcPct val="100699"/>
              </a:lnSpc>
              <a:spcBef>
                <a:spcPts val="765"/>
              </a:spcBef>
            </a:pPr>
            <a:r>
              <a:rPr lang="fr-FR" i="1" spc="-10" dirty="0">
                <a:solidFill>
                  <a:srgbClr val="0099A9"/>
                </a:solidFill>
                <a:cs typeface="Museo Sans 900"/>
              </a:rPr>
              <a:t>Quelques rappels pour distinguer ces notions…</a:t>
            </a:r>
          </a:p>
        </p:txBody>
      </p:sp>
    </p:spTree>
    <p:extLst>
      <p:ext uri="{BB962C8B-B14F-4D97-AF65-F5344CB8AC3E}">
        <p14:creationId xmlns:p14="http://schemas.microsoft.com/office/powerpoint/2010/main" val="283136034"/>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428E8-FB21-C669-F3E7-84EE92BD2525}"/>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C08D3D52-837E-C388-637E-7FEA8DD807E3}"/>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221099B5-666E-E13C-381A-F9DC1A6FA6CC}"/>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1EC2F1C2-5336-471B-2DEC-2CB796F329FD}"/>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C0FF2B91-0560-DA89-A0A6-524490754DA7}"/>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En cas de manquement à l’intégrité scientifique ? </a:t>
            </a:r>
          </a:p>
        </p:txBody>
      </p:sp>
      <p:sp>
        <p:nvSpPr>
          <p:cNvPr id="2" name="Espace réservé du numéro de diapositive 10">
            <a:extLst>
              <a:ext uri="{FF2B5EF4-FFF2-40B4-BE49-F238E27FC236}">
                <a16:creationId xmlns:a16="http://schemas.microsoft.com/office/drawing/2014/main" id="{9C14E6F8-1830-4B5E-F92D-B2ECC8DE1AE1}"/>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2C2D5450-C473-8D66-12CA-D95D743940AD}"/>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Dans leurs formes les plus graves, notamment les cas de </a:t>
            </a:r>
            <a:r>
              <a:rPr lang="fr-FR" sz="2000" b="1" u="sng" dirty="0">
                <a:solidFill>
                  <a:srgbClr val="474747"/>
                </a:solidFill>
              </a:rPr>
              <a:t>fabrication, de falsification et de plagiat (FFP)</a:t>
            </a:r>
            <a:r>
              <a:rPr lang="fr-FR" sz="2000" dirty="0">
                <a:solidFill>
                  <a:srgbClr val="474747"/>
                </a:solidFill>
              </a:rPr>
              <a:t>, les manquements sont passibles de sanctions disciplinaires (voire pénales).</a:t>
            </a:r>
          </a:p>
        </p:txBody>
      </p:sp>
    </p:spTree>
    <p:extLst>
      <p:ext uri="{BB962C8B-B14F-4D97-AF65-F5344CB8AC3E}">
        <p14:creationId xmlns:p14="http://schemas.microsoft.com/office/powerpoint/2010/main" val="24432438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D4198-9486-27DD-E89D-537EC29EEB09}"/>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AC17474E-3D1D-D146-BC12-DD2874D6022D}"/>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6D87C102-E2B2-4713-EBEB-86A2598731B5}"/>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ACCB02CF-7B0E-FCFA-EB69-1B43F0D78231}"/>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ACBE3C96-6D25-58E5-E9F5-B12D539D0B0B}"/>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En cas de manquement à l’intégrité scientifique ? </a:t>
            </a:r>
          </a:p>
        </p:txBody>
      </p:sp>
      <p:sp>
        <p:nvSpPr>
          <p:cNvPr id="2" name="Espace réservé du numéro de diapositive 10">
            <a:extLst>
              <a:ext uri="{FF2B5EF4-FFF2-40B4-BE49-F238E27FC236}">
                <a16:creationId xmlns:a16="http://schemas.microsoft.com/office/drawing/2014/main" id="{2DD81BB9-40F0-F4E2-7395-65E50926B07F}"/>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E711F9F8-ABF1-08BC-064E-A33A5A16F12A}"/>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Dans leurs formes les plus graves, notamment les cas de </a:t>
            </a:r>
            <a:r>
              <a:rPr lang="fr-FR" sz="2000" b="1" u="sng" dirty="0">
                <a:solidFill>
                  <a:srgbClr val="474747"/>
                </a:solidFill>
              </a:rPr>
              <a:t>fabrication, de falsification et de plagiat (FFP)</a:t>
            </a:r>
            <a:r>
              <a:rPr lang="fr-FR" sz="2000" dirty="0">
                <a:solidFill>
                  <a:srgbClr val="474747"/>
                </a:solidFill>
              </a:rPr>
              <a:t>, les manquements sont passibles de sanctions disciplinaires (voire pénales).</a:t>
            </a:r>
          </a:p>
        </p:txBody>
      </p:sp>
      <p:sp>
        <p:nvSpPr>
          <p:cNvPr id="6" name="Rectangle 5">
            <a:extLst>
              <a:ext uri="{FF2B5EF4-FFF2-40B4-BE49-F238E27FC236}">
                <a16:creationId xmlns:a16="http://schemas.microsoft.com/office/drawing/2014/main" id="{3C471A67-4491-37E5-5642-1C3C2A4D3FE7}"/>
              </a:ext>
            </a:extLst>
          </p:cNvPr>
          <p:cNvSpPr/>
          <p:nvPr/>
        </p:nvSpPr>
        <p:spPr>
          <a:xfrm>
            <a:off x="1065465" y="4320517"/>
            <a:ext cx="10777220" cy="707886"/>
          </a:xfrm>
          <a:prstGeom prst="rect">
            <a:avLst/>
          </a:prstGeom>
          <a:ln>
            <a:noFill/>
          </a:ln>
        </p:spPr>
        <p:txBody>
          <a:bodyPr wrap="square">
            <a:spAutoFit/>
          </a:bodyPr>
          <a:lstStyle/>
          <a:p>
            <a:pPr algn="ctr">
              <a:buClr>
                <a:srgbClr val="0099A9"/>
              </a:buClr>
            </a:pPr>
            <a:r>
              <a:rPr lang="fr-FR" sz="2000" dirty="0">
                <a:solidFill>
                  <a:srgbClr val="474747"/>
                </a:solidFill>
              </a:rPr>
              <a:t>Pour toute question, tout signalement, s’adresser au </a:t>
            </a:r>
            <a:r>
              <a:rPr lang="fr-FR" sz="2000" b="1" dirty="0">
                <a:solidFill>
                  <a:srgbClr val="474747"/>
                </a:solidFill>
              </a:rPr>
              <a:t>référent à l’intégrité scientifique (RIS) </a:t>
            </a:r>
            <a:r>
              <a:rPr lang="fr-FR" sz="2000" dirty="0">
                <a:solidFill>
                  <a:srgbClr val="474747"/>
                </a:solidFill>
              </a:rPr>
              <a:t>de l’établissement ou des établissements de tutelle. </a:t>
            </a:r>
          </a:p>
        </p:txBody>
      </p:sp>
      <p:sp>
        <p:nvSpPr>
          <p:cNvPr id="15" name="Flèche : bas 14">
            <a:extLst>
              <a:ext uri="{FF2B5EF4-FFF2-40B4-BE49-F238E27FC236}">
                <a16:creationId xmlns:a16="http://schemas.microsoft.com/office/drawing/2014/main" id="{730A4324-9DC3-F56A-EC0E-DF91D9A50E1D}"/>
              </a:ext>
            </a:extLst>
          </p:cNvPr>
          <p:cNvSpPr/>
          <p:nvPr/>
        </p:nvSpPr>
        <p:spPr>
          <a:xfrm>
            <a:off x="5890532" y="3476697"/>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8001089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F796-F764-76F6-4DAD-FFE4C6165F71}"/>
            </a:ext>
          </a:extLst>
        </p:cNvPr>
        <p:cNvGrpSpPr/>
        <p:nvPr/>
      </p:nvGrpSpPr>
      <p:grpSpPr>
        <a:xfrm>
          <a:off x="0" y="0"/>
          <a:ext cx="0" cy="0"/>
          <a:chOff x="0" y="0"/>
          <a:chExt cx="0" cy="0"/>
        </a:xfrm>
      </p:grpSpPr>
      <p:sp>
        <p:nvSpPr>
          <p:cNvPr id="60" name="ZoneTexte 59">
            <a:extLst>
              <a:ext uri="{FF2B5EF4-FFF2-40B4-BE49-F238E27FC236}">
                <a16:creationId xmlns:a16="http://schemas.microsoft.com/office/drawing/2014/main" id="{010303C2-3DF0-0579-DECB-13CA8035E776}"/>
              </a:ext>
            </a:extLst>
          </p:cNvPr>
          <p:cNvSpPr txBox="1"/>
          <p:nvPr/>
        </p:nvSpPr>
        <p:spPr>
          <a:xfrm>
            <a:off x="1091769" y="1465215"/>
            <a:ext cx="3124217" cy="7722328"/>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18" dirty="0">
              <a:solidFill>
                <a:srgbClr val="009BAC"/>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lang="fr-FR" sz="2584" b="1" spc="-18" dirty="0">
                <a:solidFill>
                  <a:schemeClr val="bg1">
                    <a:lumMod val="50000"/>
                  </a:schemeClr>
                </a:solidFill>
                <a:latin typeface="Arial" panose="020B0604020202020204" pitchFamily="34" charset="0"/>
                <a:ea typeface="+mn-ea"/>
                <a:cs typeface="Arial" panose="020B0604020202020204" pitchFamily="34" charset="0"/>
              </a:rPr>
              <a:t>Éthique</a:t>
            </a:r>
            <a:r>
              <a:rPr lang="fr-FR" sz="2584" b="1" spc="-95" dirty="0">
                <a:solidFill>
                  <a:schemeClr val="bg1">
                    <a:lumMod val="50000"/>
                  </a:schemeClr>
                </a:solidFill>
                <a:latin typeface="Arial" panose="020B0604020202020204" pitchFamily="34" charset="0"/>
                <a:ea typeface="+mn-ea"/>
                <a:cs typeface="Arial" panose="020B0604020202020204" pitchFamily="34" charset="0"/>
              </a:rPr>
              <a:t> </a:t>
            </a:r>
            <a:r>
              <a:rPr lang="fr-FR" sz="2584" b="1" spc="-23" dirty="0">
                <a:solidFill>
                  <a:schemeClr val="bg1">
                    <a:lumMod val="50000"/>
                  </a:schemeClr>
                </a:solidFill>
                <a:latin typeface="Arial" panose="020B0604020202020204" pitchFamily="34" charset="0"/>
                <a:ea typeface="+mn-ea"/>
                <a:cs typeface="Arial" panose="020B0604020202020204" pitchFamily="34" charset="0"/>
              </a:rPr>
              <a:t>de </a:t>
            </a:r>
            <a:r>
              <a:rPr lang="fr-FR" sz="2584" b="1" dirty="0">
                <a:solidFill>
                  <a:schemeClr val="bg1">
                    <a:lumMod val="50000"/>
                  </a:schemeClr>
                </a:solidFill>
                <a:latin typeface="Arial" panose="020B0604020202020204" pitchFamily="34" charset="0"/>
                <a:ea typeface="+mn-ea"/>
                <a:cs typeface="Arial" panose="020B0604020202020204" pitchFamily="34" charset="0"/>
              </a:rPr>
              <a:t>la</a:t>
            </a:r>
            <a:r>
              <a:rPr lang="fr-FR" sz="2584" b="1" spc="-77" dirty="0">
                <a:solidFill>
                  <a:schemeClr val="bg1">
                    <a:lumMod val="50000"/>
                  </a:schemeClr>
                </a:solidFill>
                <a:latin typeface="Arial" panose="020B0604020202020204" pitchFamily="34" charset="0"/>
                <a:ea typeface="+mn-ea"/>
                <a:cs typeface="Arial" panose="020B0604020202020204" pitchFamily="34" charset="0"/>
              </a:rPr>
              <a:t> </a:t>
            </a:r>
            <a:r>
              <a:rPr lang="fr-FR" sz="2584" b="1" spc="-9" dirty="0">
                <a:solidFill>
                  <a:schemeClr val="bg1">
                    <a:lumMod val="50000"/>
                  </a:schemeClr>
                </a:solidFill>
                <a:latin typeface="Arial" panose="020B0604020202020204" pitchFamily="34" charset="0"/>
                <a:ea typeface="+mn-ea"/>
                <a:cs typeface="Arial" panose="020B0604020202020204" pitchFamily="34" charset="0"/>
              </a:rPr>
              <a:t>recherche</a:t>
            </a:r>
            <a:endParaRPr kumimoji="0" lang="fr-FR" sz="2584" b="1" i="0" u="none" strike="noStrike" kern="1200" cap="none" spc="-9"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9" dirty="0">
              <a:solidFill>
                <a:srgbClr val="E50051"/>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r>
              <a:rPr kumimoji="0" lang="fr-FR" sz="2584" b="1" i="0" u="none" strike="noStrike" kern="1200" cap="none" spc="-27"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Déontologie</a:t>
            </a: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kumimoji="0" lang="fr-FR" sz="258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Intégrité scientifique</a:t>
            </a:r>
            <a:endParaRPr kumimoji="0" lang="fr-FR" sz="2584"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385" name="Shape 164">
            <a:extLst>
              <a:ext uri="{FF2B5EF4-FFF2-40B4-BE49-F238E27FC236}">
                <a16:creationId xmlns:a16="http://schemas.microsoft.com/office/drawing/2014/main" id="{717005BA-15B7-3F60-93BC-D630E29F5BD8}"/>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7758ECE2-E3E6-1627-04AD-BEF2E66872D2}"/>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8" name="Espace réservé du numéro de diapositive 10">
            <a:extLst>
              <a:ext uri="{FF2B5EF4-FFF2-40B4-BE49-F238E27FC236}">
                <a16:creationId xmlns:a16="http://schemas.microsoft.com/office/drawing/2014/main" id="{1CD5A173-76D0-1D6B-B548-6FBDD6E1C7D1}"/>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11" name="object 21">
            <a:extLst>
              <a:ext uri="{FF2B5EF4-FFF2-40B4-BE49-F238E27FC236}">
                <a16:creationId xmlns:a16="http://schemas.microsoft.com/office/drawing/2014/main" id="{0FE23363-2BFF-DBE6-64BE-066A73B8D36B}"/>
              </a:ext>
            </a:extLst>
          </p:cNvPr>
          <p:cNvSpPr/>
          <p:nvPr/>
        </p:nvSpPr>
        <p:spPr>
          <a:xfrm>
            <a:off x="2869075" y="6320337"/>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12" name="object 22">
            <a:extLst>
              <a:ext uri="{FF2B5EF4-FFF2-40B4-BE49-F238E27FC236}">
                <a16:creationId xmlns:a16="http://schemas.microsoft.com/office/drawing/2014/main" id="{00C05C89-E5E0-8404-A465-B1B143BB4B29}"/>
              </a:ext>
            </a:extLst>
          </p:cNvPr>
          <p:cNvSpPr/>
          <p:nvPr/>
        </p:nvSpPr>
        <p:spPr>
          <a:xfrm>
            <a:off x="2875965" y="6758155"/>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sp>
        <p:nvSpPr>
          <p:cNvPr id="44" name="Titre 25">
            <a:extLst>
              <a:ext uri="{FF2B5EF4-FFF2-40B4-BE49-F238E27FC236}">
                <a16:creationId xmlns:a16="http://schemas.microsoft.com/office/drawing/2014/main" id="{7816B979-8452-F975-7DD3-55789EEF71F5}"/>
              </a:ext>
            </a:extLst>
          </p:cNvPr>
          <p:cNvSpPr>
            <a:spLocks noGrp="1"/>
          </p:cNvSpPr>
          <p:nvPr>
            <p:ph type="title"/>
          </p:nvPr>
        </p:nvSpPr>
        <p:spPr>
          <a:xfrm>
            <a:off x="681183" y="1277219"/>
            <a:ext cx="0" cy="0"/>
          </a:xfrm>
        </p:spPr>
        <p:txBody>
          <a:bodyPr/>
          <a:lstStyle/>
          <a:p>
            <a:r>
              <a:rPr lang="fr-FR" dirty="0"/>
              <a:t> </a:t>
            </a:r>
          </a:p>
        </p:txBody>
      </p:sp>
      <p:sp>
        <p:nvSpPr>
          <p:cNvPr id="16392" name="ZoneTexte 16391">
            <a:extLst>
              <a:ext uri="{FF2B5EF4-FFF2-40B4-BE49-F238E27FC236}">
                <a16:creationId xmlns:a16="http://schemas.microsoft.com/office/drawing/2014/main" id="{FCDBFB20-E4C7-F0E3-EE1F-442114B4034F}"/>
              </a:ext>
            </a:extLst>
          </p:cNvPr>
          <p:cNvSpPr txBox="1"/>
          <p:nvPr/>
        </p:nvSpPr>
        <p:spPr>
          <a:xfrm>
            <a:off x="-4374408" y="7764205"/>
            <a:ext cx="2620268" cy="181462"/>
          </a:xfrm>
          <a:prstGeom prst="rect">
            <a:avLst/>
          </a:prstGeom>
          <a:noFill/>
        </p:spPr>
        <p:txBody>
          <a:bodyPr wrap="square" lIns="0" rIns="216000" rtlCol="0">
            <a:noAutofit/>
          </a:bodyPr>
          <a:lstStyle/>
          <a:p>
            <a:pPr marL="11516" marR="4607">
              <a:spcBef>
                <a:spcPts val="91"/>
              </a:spcBef>
            </a:pPr>
            <a:endParaRPr lang="fr-FR" sz="1000" dirty="0">
              <a:solidFill>
                <a:srgbClr val="FFFFFF"/>
              </a:solidFill>
              <a:cs typeface="Museo Sans 500"/>
            </a:endParaRPr>
          </a:p>
        </p:txBody>
      </p:sp>
      <p:sp>
        <p:nvSpPr>
          <p:cNvPr id="16394" name="ZoneTexte 16393">
            <a:extLst>
              <a:ext uri="{FF2B5EF4-FFF2-40B4-BE49-F238E27FC236}">
                <a16:creationId xmlns:a16="http://schemas.microsoft.com/office/drawing/2014/main" id="{6EDA814A-3C0A-FDD5-93BB-4C55446498C7}"/>
              </a:ext>
            </a:extLst>
          </p:cNvPr>
          <p:cNvSpPr txBox="1"/>
          <p:nvPr/>
        </p:nvSpPr>
        <p:spPr>
          <a:xfrm>
            <a:off x="4396724" y="1385090"/>
            <a:ext cx="3714751" cy="2062103"/>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spc="-27" dirty="0">
                <a:solidFill>
                  <a:schemeClr val="bg1">
                    <a:lumMod val="50000"/>
                  </a:schemeClr>
                </a:solidFill>
                <a:latin typeface="Arial" panose="020B0604020202020204" pitchFamily="34" charset="0"/>
                <a:cs typeface="Arial" panose="020B0604020202020204" pitchFamily="34" charset="0"/>
              </a:rPr>
              <a:t>Réflexion collégiale:</a:t>
            </a:r>
          </a:p>
          <a:p>
            <a:pPr marL="285750" indent="-285750">
              <a:buFontTx/>
              <a:buChar char="-"/>
            </a:pPr>
            <a:r>
              <a:rPr lang="fr-FR" sz="1600" spc="-27" dirty="0">
                <a:solidFill>
                  <a:schemeClr val="bg1">
                    <a:lumMod val="50000"/>
                  </a:schemeClr>
                </a:solidFill>
                <a:latin typeface="Arial" panose="020B0604020202020204" pitchFamily="34" charset="0"/>
                <a:cs typeface="Arial" panose="020B0604020202020204" pitchFamily="34" charset="0"/>
              </a:rPr>
              <a:t>Questions soulevées par les</a:t>
            </a:r>
            <a:r>
              <a:rPr lang="fr-FR" sz="160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déve</a:t>
            </a:r>
            <a:r>
              <a:rPr lang="fr-FR" sz="1600" dirty="0">
                <a:solidFill>
                  <a:schemeClr val="bg1">
                    <a:lumMod val="50000"/>
                  </a:schemeClr>
                </a:solidFill>
                <a:latin typeface="Arial" panose="020B0604020202020204" pitchFamily="34" charset="0"/>
                <a:cs typeface="Arial" panose="020B0604020202020204" pitchFamily="34" charset="0"/>
              </a:rPr>
              <a:t>loppements scientifiques</a:t>
            </a:r>
            <a:r>
              <a:rPr lang="fr-FR" sz="1600" spc="-18" dirty="0">
                <a:solidFill>
                  <a:schemeClr val="bg1">
                    <a:lumMod val="50000"/>
                  </a:schemeClr>
                </a:solidFill>
                <a:latin typeface="Arial" panose="020B0604020202020204" pitchFamily="34" charset="0"/>
                <a:cs typeface="Arial" panose="020B0604020202020204" pitchFamily="34" charset="0"/>
              </a:rPr>
              <a:t> </a:t>
            </a:r>
          </a:p>
          <a:p>
            <a:pPr marL="285750" indent="-285750">
              <a:buFontTx/>
              <a:buChar char="-"/>
            </a:pPr>
            <a:endParaRPr lang="fr-FR" sz="1600" spc="-18" dirty="0">
              <a:solidFill>
                <a:schemeClr val="bg1">
                  <a:lumMod val="50000"/>
                </a:schemeClr>
              </a:solidFill>
              <a:latin typeface="Arial" panose="020B0604020202020204" pitchFamily="34" charset="0"/>
              <a:cs typeface="Arial" panose="020B0604020202020204" pitchFamily="34" charset="0"/>
            </a:endParaRPr>
          </a:p>
          <a:p>
            <a:pPr marL="285750" indent="-285750">
              <a:buFontTx/>
              <a:buChar char="-"/>
            </a:pPr>
            <a:r>
              <a:rPr lang="fr-FR" sz="1600" spc="-23" dirty="0">
                <a:solidFill>
                  <a:schemeClr val="bg1">
                    <a:lumMod val="50000"/>
                  </a:schemeClr>
                </a:solidFill>
                <a:latin typeface="Arial" panose="020B0604020202020204" pitchFamily="34" charset="0"/>
                <a:cs typeface="Arial" panose="020B0604020202020204" pitchFamily="34" charset="0"/>
              </a:rPr>
              <a:t>Questions </a:t>
            </a:r>
            <a:r>
              <a:rPr lang="fr-FR" sz="1600" dirty="0">
                <a:solidFill>
                  <a:schemeClr val="bg1">
                    <a:lumMod val="50000"/>
                  </a:schemeClr>
                </a:solidFill>
                <a:latin typeface="Arial" panose="020B0604020202020204" pitchFamily="34" charset="0"/>
                <a:cs typeface="Arial" panose="020B0604020202020204" pitchFamily="34" charset="0"/>
              </a:rPr>
              <a:t>opérationnelles de</a:t>
            </a:r>
            <a:r>
              <a:rPr lang="fr-FR" sz="1600" spc="-32"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conformité des</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protocoles</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de</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recherche</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au </a:t>
            </a:r>
            <a:r>
              <a:rPr lang="fr-FR" sz="1600" spc="-9" dirty="0">
                <a:solidFill>
                  <a:schemeClr val="bg1">
                    <a:lumMod val="50000"/>
                  </a:schemeClr>
                </a:solidFill>
                <a:latin typeface="Arial" panose="020B0604020202020204" pitchFamily="34" charset="0"/>
                <a:cs typeface="Arial" panose="020B0604020202020204" pitchFamily="34" charset="0"/>
              </a:rPr>
              <a:t>droit </a:t>
            </a:r>
            <a:r>
              <a:rPr lang="fr-FR" sz="1600" dirty="0">
                <a:solidFill>
                  <a:schemeClr val="bg1">
                    <a:lumMod val="50000"/>
                  </a:schemeClr>
                </a:solidFill>
                <a:latin typeface="Arial" panose="020B0604020202020204" pitchFamily="34" charset="0"/>
                <a:cs typeface="Arial" panose="020B0604020202020204" pitchFamily="34" charset="0"/>
              </a:rPr>
              <a:t>et</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aux recommandations</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dirty="0">
                <a:solidFill>
                  <a:schemeClr val="bg1">
                    <a:lumMod val="50000"/>
                  </a:schemeClr>
                </a:solidFill>
                <a:latin typeface="Arial" panose="020B0604020202020204" pitchFamily="34" charset="0"/>
                <a:cs typeface="Arial" panose="020B0604020202020204" pitchFamily="34" charset="0"/>
              </a:rPr>
              <a:t>éthiques</a:t>
            </a:r>
            <a:endParaRPr lang="fr-FR" sz="1600" spc="-9" dirty="0">
              <a:solidFill>
                <a:schemeClr val="bg1">
                  <a:lumMod val="50000"/>
                </a:schemeClr>
              </a:solidFill>
              <a:latin typeface="Arial" panose="020B0604020202020204" pitchFamily="34" charset="0"/>
              <a:cs typeface="Arial" panose="020B0604020202020204" pitchFamily="34" charset="0"/>
            </a:endParaRPr>
          </a:p>
        </p:txBody>
      </p:sp>
      <p:sp>
        <p:nvSpPr>
          <p:cNvPr id="16400" name="ZoneTexte 16399">
            <a:extLst>
              <a:ext uri="{FF2B5EF4-FFF2-40B4-BE49-F238E27FC236}">
                <a16:creationId xmlns:a16="http://schemas.microsoft.com/office/drawing/2014/main" id="{76818F53-7E2D-13A8-F1E7-749E28022C29}"/>
              </a:ext>
            </a:extLst>
          </p:cNvPr>
          <p:cNvSpPr txBox="1"/>
          <p:nvPr/>
        </p:nvSpPr>
        <p:spPr>
          <a:xfrm>
            <a:off x="1149108"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3 notions</a:t>
            </a:r>
          </a:p>
          <a:p>
            <a:pPr marL="11516" marR="4607" algn="ctr">
              <a:spcBef>
                <a:spcPts val="91"/>
              </a:spcBef>
            </a:pPr>
            <a:endParaRPr lang="fr-FR" sz="1800" b="1" dirty="0">
              <a:solidFill>
                <a:srgbClr val="FFFFFF"/>
              </a:solidFill>
            </a:endParaRPr>
          </a:p>
        </p:txBody>
      </p:sp>
      <p:sp>
        <p:nvSpPr>
          <p:cNvPr id="16401" name="ZoneTexte 16400">
            <a:extLst>
              <a:ext uri="{FF2B5EF4-FFF2-40B4-BE49-F238E27FC236}">
                <a16:creationId xmlns:a16="http://schemas.microsoft.com/office/drawing/2014/main" id="{83B2F4E9-C064-19A9-CE20-6AA4CAC97862}"/>
              </a:ext>
            </a:extLst>
          </p:cNvPr>
          <p:cNvSpPr txBox="1"/>
          <p:nvPr/>
        </p:nvSpPr>
        <p:spPr>
          <a:xfrm>
            <a:off x="5009923"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Définie comme</a:t>
            </a:r>
          </a:p>
          <a:p>
            <a:pPr marL="11516" marR="4607" algn="ctr">
              <a:spcBef>
                <a:spcPts val="91"/>
              </a:spcBef>
            </a:pPr>
            <a:endParaRPr lang="fr-FR" sz="1800" b="1" dirty="0">
              <a:solidFill>
                <a:srgbClr val="FFFFFF"/>
              </a:solidFill>
            </a:endParaRPr>
          </a:p>
        </p:txBody>
      </p:sp>
      <p:sp>
        <p:nvSpPr>
          <p:cNvPr id="16402" name="ZoneTexte 16401">
            <a:extLst>
              <a:ext uri="{FF2B5EF4-FFF2-40B4-BE49-F238E27FC236}">
                <a16:creationId xmlns:a16="http://schemas.microsoft.com/office/drawing/2014/main" id="{15A47416-F176-1B6C-EA12-21DE306EF179}"/>
              </a:ext>
            </a:extLst>
          </p:cNvPr>
          <p:cNvSpPr txBox="1"/>
          <p:nvPr/>
        </p:nvSpPr>
        <p:spPr>
          <a:xfrm>
            <a:off x="8870738" y="234959"/>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cs typeface="Museo Sans 900"/>
            </a:endParaRPr>
          </a:p>
          <a:p>
            <a:pPr marL="11516" marR="4607" algn="ctr">
              <a:spcBef>
                <a:spcPts val="91"/>
              </a:spcBef>
            </a:pPr>
            <a:r>
              <a:rPr lang="fr-FR" sz="1800" b="1" dirty="0">
                <a:solidFill>
                  <a:srgbClr val="FFFFFF"/>
                </a:solidFill>
                <a:cs typeface="Museo Sans 900"/>
              </a:rPr>
              <a:t>À</a:t>
            </a:r>
            <a:r>
              <a:rPr lang="fr-FR" sz="1800" b="1" spc="36" dirty="0">
                <a:solidFill>
                  <a:srgbClr val="FFFFFF"/>
                </a:solidFill>
                <a:cs typeface="Museo Sans 900"/>
              </a:rPr>
              <a:t> </a:t>
            </a:r>
            <a:r>
              <a:rPr lang="fr-FR" sz="1800" b="1" dirty="0">
                <a:solidFill>
                  <a:srgbClr val="FFFFFF"/>
                </a:solidFill>
                <a:cs typeface="Museo Sans 900"/>
              </a:rPr>
              <a:t>qui</a:t>
            </a:r>
            <a:r>
              <a:rPr lang="fr-FR" sz="1800" b="1" spc="36" dirty="0">
                <a:solidFill>
                  <a:srgbClr val="FFFFFF"/>
                </a:solidFill>
                <a:cs typeface="Museo Sans 900"/>
              </a:rPr>
              <a:t> </a:t>
            </a:r>
            <a:r>
              <a:rPr lang="fr-FR" sz="1800" b="1" spc="-9" dirty="0">
                <a:solidFill>
                  <a:srgbClr val="FFFFFF"/>
                </a:solidFill>
                <a:cs typeface="Museo Sans 900"/>
              </a:rPr>
              <a:t>m’adresser?</a:t>
            </a:r>
          </a:p>
          <a:p>
            <a:pPr marL="11516" marR="4607" algn="ctr">
              <a:spcBef>
                <a:spcPts val="91"/>
              </a:spcBef>
            </a:pPr>
            <a:endParaRPr lang="fr-FR" sz="1800" b="1" dirty="0">
              <a:solidFill>
                <a:srgbClr val="FFFFFF"/>
              </a:solidFill>
            </a:endParaRPr>
          </a:p>
        </p:txBody>
      </p:sp>
    </p:spTree>
    <p:extLst>
      <p:ext uri="{BB962C8B-B14F-4D97-AF65-F5344CB8AC3E}">
        <p14:creationId xmlns:p14="http://schemas.microsoft.com/office/powerpoint/2010/main" val="57425278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C4D3A-86C0-8208-ABFB-7F7804FF69F6}"/>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B956BDE5-0E2C-9D79-ED00-E4995539A550}"/>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9CAC1069-7F09-9D4E-F64C-C06CEF467F19}"/>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866B1430-4EA6-7A36-E21B-891DE09C5D61}"/>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F9E9BB50-9BC2-C646-DD38-0EB65594D512}"/>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En cas de manquement à l’intégrité scientifique ? </a:t>
            </a:r>
          </a:p>
        </p:txBody>
      </p:sp>
      <p:sp>
        <p:nvSpPr>
          <p:cNvPr id="2" name="Espace réservé du numéro de diapositive 10">
            <a:extLst>
              <a:ext uri="{FF2B5EF4-FFF2-40B4-BE49-F238E27FC236}">
                <a16:creationId xmlns:a16="http://schemas.microsoft.com/office/drawing/2014/main" id="{77CBF066-61D8-62F2-1B09-2B986116ED9F}"/>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A7C8BFF1-8BB9-B149-C273-2F903FA78518}"/>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Dans leurs formes les plus graves, notamment les cas de </a:t>
            </a:r>
            <a:r>
              <a:rPr lang="fr-FR" sz="2000" b="1" u="sng" dirty="0">
                <a:solidFill>
                  <a:srgbClr val="474747"/>
                </a:solidFill>
              </a:rPr>
              <a:t>fabrication, de falsification et de plagiat (FFP)</a:t>
            </a:r>
            <a:r>
              <a:rPr lang="fr-FR" sz="2000" dirty="0">
                <a:solidFill>
                  <a:srgbClr val="474747"/>
                </a:solidFill>
              </a:rPr>
              <a:t>, les manquements sont passibles de sanctions disciplinaires (voire pénales).</a:t>
            </a:r>
          </a:p>
        </p:txBody>
      </p:sp>
      <p:sp>
        <p:nvSpPr>
          <p:cNvPr id="6" name="Rectangle 5">
            <a:extLst>
              <a:ext uri="{FF2B5EF4-FFF2-40B4-BE49-F238E27FC236}">
                <a16:creationId xmlns:a16="http://schemas.microsoft.com/office/drawing/2014/main" id="{3E814E4A-0D3F-BA23-9BCC-7710326972B3}"/>
              </a:ext>
            </a:extLst>
          </p:cNvPr>
          <p:cNvSpPr/>
          <p:nvPr/>
        </p:nvSpPr>
        <p:spPr>
          <a:xfrm>
            <a:off x="1065465" y="4320517"/>
            <a:ext cx="10777220" cy="707886"/>
          </a:xfrm>
          <a:prstGeom prst="rect">
            <a:avLst/>
          </a:prstGeom>
          <a:ln>
            <a:noFill/>
          </a:ln>
        </p:spPr>
        <p:txBody>
          <a:bodyPr wrap="square">
            <a:spAutoFit/>
          </a:bodyPr>
          <a:lstStyle/>
          <a:p>
            <a:pPr algn="ctr">
              <a:buClr>
                <a:srgbClr val="0099A9"/>
              </a:buClr>
            </a:pPr>
            <a:r>
              <a:rPr lang="fr-FR" sz="2000" dirty="0">
                <a:solidFill>
                  <a:srgbClr val="474747"/>
                </a:solidFill>
              </a:rPr>
              <a:t>Pour toute question, tout signalement, s’adresser au </a:t>
            </a:r>
            <a:r>
              <a:rPr lang="fr-FR" sz="2000" b="1" dirty="0">
                <a:solidFill>
                  <a:srgbClr val="474747"/>
                </a:solidFill>
              </a:rPr>
              <a:t>référent à l’intégrité scientifique (RIS) </a:t>
            </a:r>
            <a:r>
              <a:rPr lang="fr-FR" sz="2000" dirty="0">
                <a:solidFill>
                  <a:srgbClr val="474747"/>
                </a:solidFill>
              </a:rPr>
              <a:t>de l’établissement ou des établissements de tutelle. </a:t>
            </a:r>
          </a:p>
        </p:txBody>
      </p:sp>
      <p:sp>
        <p:nvSpPr>
          <p:cNvPr id="9" name="Flèche : bas 8">
            <a:extLst>
              <a:ext uri="{FF2B5EF4-FFF2-40B4-BE49-F238E27FC236}">
                <a16:creationId xmlns:a16="http://schemas.microsoft.com/office/drawing/2014/main" id="{1EAE8ACB-26A4-2F17-43B1-67FBC42AE863}"/>
              </a:ext>
            </a:extLst>
          </p:cNvPr>
          <p:cNvSpPr/>
          <p:nvPr/>
        </p:nvSpPr>
        <p:spPr>
          <a:xfrm>
            <a:off x="9857651" y="5302588"/>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B0E91027-D138-D62C-81BF-B14D853C7B63}"/>
              </a:ext>
            </a:extLst>
          </p:cNvPr>
          <p:cNvSpPr/>
          <p:nvPr/>
        </p:nvSpPr>
        <p:spPr>
          <a:xfrm>
            <a:off x="842816" y="6340664"/>
            <a:ext cx="2883380" cy="400110"/>
          </a:xfrm>
          <a:prstGeom prst="rect">
            <a:avLst/>
          </a:prstGeom>
          <a:ln>
            <a:noFill/>
          </a:ln>
        </p:spPr>
        <p:txBody>
          <a:bodyPr wrap="square">
            <a:spAutoFit/>
          </a:bodyPr>
          <a:lstStyle/>
          <a:p>
            <a:pPr algn="ctr">
              <a:buClr>
                <a:srgbClr val="0099A9"/>
              </a:buClr>
            </a:pPr>
            <a:r>
              <a:rPr lang="fr-FR" sz="2000" dirty="0">
                <a:solidFill>
                  <a:srgbClr val="474747"/>
                </a:solidFill>
              </a:rPr>
              <a:t>Conseil et information</a:t>
            </a:r>
          </a:p>
        </p:txBody>
      </p:sp>
      <p:sp>
        <p:nvSpPr>
          <p:cNvPr id="15" name="Flèche : bas 14">
            <a:extLst>
              <a:ext uri="{FF2B5EF4-FFF2-40B4-BE49-F238E27FC236}">
                <a16:creationId xmlns:a16="http://schemas.microsoft.com/office/drawing/2014/main" id="{37158205-DA04-973E-6827-9F1115DC1BF5}"/>
              </a:ext>
            </a:extLst>
          </p:cNvPr>
          <p:cNvSpPr/>
          <p:nvPr/>
        </p:nvSpPr>
        <p:spPr>
          <a:xfrm>
            <a:off x="5890532" y="3476697"/>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Flèche : bas 15">
            <a:extLst>
              <a:ext uri="{FF2B5EF4-FFF2-40B4-BE49-F238E27FC236}">
                <a16:creationId xmlns:a16="http://schemas.microsoft.com/office/drawing/2014/main" id="{BF3B1A49-78FF-D27E-DA4C-E627871B3638}"/>
              </a:ext>
            </a:extLst>
          </p:cNvPr>
          <p:cNvSpPr/>
          <p:nvPr/>
        </p:nvSpPr>
        <p:spPr>
          <a:xfrm>
            <a:off x="5866641" y="5339575"/>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Flèche : bas 16">
            <a:extLst>
              <a:ext uri="{FF2B5EF4-FFF2-40B4-BE49-F238E27FC236}">
                <a16:creationId xmlns:a16="http://schemas.microsoft.com/office/drawing/2014/main" id="{BDB1AE06-98C9-548B-118D-D989EB934E9F}"/>
              </a:ext>
            </a:extLst>
          </p:cNvPr>
          <p:cNvSpPr/>
          <p:nvPr/>
        </p:nvSpPr>
        <p:spPr>
          <a:xfrm>
            <a:off x="1875631" y="5334622"/>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Rectangle 17">
            <a:extLst>
              <a:ext uri="{FF2B5EF4-FFF2-40B4-BE49-F238E27FC236}">
                <a16:creationId xmlns:a16="http://schemas.microsoft.com/office/drawing/2014/main" id="{683C294A-9FED-24EF-479F-101939A8AC7B}"/>
              </a:ext>
            </a:extLst>
          </p:cNvPr>
          <p:cNvSpPr/>
          <p:nvPr/>
        </p:nvSpPr>
        <p:spPr>
          <a:xfrm>
            <a:off x="4758326" y="6340664"/>
            <a:ext cx="2883380" cy="400110"/>
          </a:xfrm>
          <a:prstGeom prst="rect">
            <a:avLst/>
          </a:prstGeom>
          <a:ln>
            <a:noFill/>
          </a:ln>
        </p:spPr>
        <p:txBody>
          <a:bodyPr wrap="square">
            <a:spAutoFit/>
          </a:bodyPr>
          <a:lstStyle/>
          <a:p>
            <a:pPr algn="ctr">
              <a:buClr>
                <a:srgbClr val="0099A9"/>
              </a:buClr>
            </a:pPr>
            <a:r>
              <a:rPr lang="fr-FR" sz="2000" dirty="0">
                <a:solidFill>
                  <a:srgbClr val="474747"/>
                </a:solidFill>
              </a:rPr>
              <a:t>Médiation</a:t>
            </a:r>
          </a:p>
        </p:txBody>
      </p:sp>
      <p:sp>
        <p:nvSpPr>
          <p:cNvPr id="19" name="Rectangle 18">
            <a:extLst>
              <a:ext uri="{FF2B5EF4-FFF2-40B4-BE49-F238E27FC236}">
                <a16:creationId xmlns:a16="http://schemas.microsoft.com/office/drawing/2014/main" id="{1507BB6D-5A3C-7109-FA0D-91D9F9CCB5E7}"/>
              </a:ext>
            </a:extLst>
          </p:cNvPr>
          <p:cNvSpPr/>
          <p:nvPr/>
        </p:nvSpPr>
        <p:spPr>
          <a:xfrm>
            <a:off x="8749336" y="6261145"/>
            <a:ext cx="2883380" cy="1015663"/>
          </a:xfrm>
          <a:prstGeom prst="rect">
            <a:avLst/>
          </a:prstGeom>
          <a:ln>
            <a:noFill/>
          </a:ln>
        </p:spPr>
        <p:txBody>
          <a:bodyPr wrap="square">
            <a:spAutoFit/>
          </a:bodyPr>
          <a:lstStyle/>
          <a:p>
            <a:pPr algn="ctr">
              <a:buClr>
                <a:srgbClr val="0099A9"/>
              </a:buClr>
            </a:pPr>
            <a:r>
              <a:rPr lang="fr-FR" sz="2000" dirty="0">
                <a:solidFill>
                  <a:srgbClr val="474747"/>
                </a:solidFill>
              </a:rPr>
              <a:t>Instruire le dossier et remettre son rapport à la présidence</a:t>
            </a:r>
          </a:p>
        </p:txBody>
      </p:sp>
    </p:spTree>
    <p:extLst>
      <p:ext uri="{BB962C8B-B14F-4D97-AF65-F5344CB8AC3E}">
        <p14:creationId xmlns:p14="http://schemas.microsoft.com/office/powerpoint/2010/main" val="223793350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8138B-0DCE-3646-4E10-CE8DEC187770}"/>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D5ED3446-A7D4-BFE5-CB56-2B1028387D47}"/>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8C097673-9DBC-3E66-43E2-041FCED1888B}"/>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B746290A-C618-B3C1-F1CB-0D37DBC0156F}"/>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7D829B51-0F51-322D-42C9-E584AF95643D}"/>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En cas de manquement à l’intégrité scientifique ? </a:t>
            </a:r>
          </a:p>
        </p:txBody>
      </p:sp>
      <p:sp>
        <p:nvSpPr>
          <p:cNvPr id="2" name="Espace réservé du numéro de diapositive 10">
            <a:extLst>
              <a:ext uri="{FF2B5EF4-FFF2-40B4-BE49-F238E27FC236}">
                <a16:creationId xmlns:a16="http://schemas.microsoft.com/office/drawing/2014/main" id="{6D3EFA40-FEC4-4AEA-5768-7E8DCDF41D82}"/>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3" name="Rectangle 2">
            <a:extLst>
              <a:ext uri="{FF2B5EF4-FFF2-40B4-BE49-F238E27FC236}">
                <a16:creationId xmlns:a16="http://schemas.microsoft.com/office/drawing/2014/main" id="{78536C26-4F21-2F0A-56C6-DE0DCEC0FF93}"/>
              </a:ext>
            </a:extLst>
          </p:cNvPr>
          <p:cNvSpPr/>
          <p:nvPr/>
        </p:nvSpPr>
        <p:spPr>
          <a:xfrm>
            <a:off x="900113" y="2528801"/>
            <a:ext cx="10777220" cy="707886"/>
          </a:xfrm>
          <a:prstGeom prst="rect">
            <a:avLst/>
          </a:prstGeom>
          <a:ln>
            <a:solidFill>
              <a:srgbClr val="FF0000"/>
            </a:solidFill>
          </a:ln>
        </p:spPr>
        <p:txBody>
          <a:bodyPr wrap="square">
            <a:spAutoFit/>
          </a:bodyPr>
          <a:lstStyle/>
          <a:p>
            <a:pPr algn="ctr">
              <a:buClr>
                <a:srgbClr val="0099A9"/>
              </a:buClr>
            </a:pPr>
            <a:r>
              <a:rPr lang="fr-FR" sz="2000" dirty="0">
                <a:solidFill>
                  <a:srgbClr val="474747"/>
                </a:solidFill>
              </a:rPr>
              <a:t>Dans leurs formes les plus graves, notamment les cas de </a:t>
            </a:r>
            <a:r>
              <a:rPr lang="fr-FR" sz="2000" b="1" u="sng" dirty="0">
                <a:solidFill>
                  <a:srgbClr val="474747"/>
                </a:solidFill>
              </a:rPr>
              <a:t>fabrication, de falsification et de plagiat (FFP)</a:t>
            </a:r>
            <a:r>
              <a:rPr lang="fr-FR" sz="2000" dirty="0">
                <a:solidFill>
                  <a:srgbClr val="474747"/>
                </a:solidFill>
              </a:rPr>
              <a:t>, les manquements sont passibles de sanctions disciplinaires (voire pénales).</a:t>
            </a:r>
          </a:p>
        </p:txBody>
      </p:sp>
      <p:sp>
        <p:nvSpPr>
          <p:cNvPr id="6" name="Rectangle 5">
            <a:extLst>
              <a:ext uri="{FF2B5EF4-FFF2-40B4-BE49-F238E27FC236}">
                <a16:creationId xmlns:a16="http://schemas.microsoft.com/office/drawing/2014/main" id="{2A7FE7E9-D415-1BCD-5B11-D6C5F0D1C285}"/>
              </a:ext>
            </a:extLst>
          </p:cNvPr>
          <p:cNvSpPr/>
          <p:nvPr/>
        </p:nvSpPr>
        <p:spPr>
          <a:xfrm>
            <a:off x="1065465" y="4320517"/>
            <a:ext cx="10777220" cy="707886"/>
          </a:xfrm>
          <a:prstGeom prst="rect">
            <a:avLst/>
          </a:prstGeom>
          <a:ln>
            <a:noFill/>
          </a:ln>
        </p:spPr>
        <p:txBody>
          <a:bodyPr wrap="square">
            <a:spAutoFit/>
          </a:bodyPr>
          <a:lstStyle/>
          <a:p>
            <a:pPr algn="ctr">
              <a:buClr>
                <a:srgbClr val="0099A9"/>
              </a:buClr>
            </a:pPr>
            <a:r>
              <a:rPr lang="fr-FR" sz="2000" dirty="0">
                <a:solidFill>
                  <a:srgbClr val="474747"/>
                </a:solidFill>
              </a:rPr>
              <a:t>Pour toute question, tout signalement, s’adresser au </a:t>
            </a:r>
            <a:r>
              <a:rPr lang="fr-FR" sz="2000" b="1" dirty="0">
                <a:solidFill>
                  <a:srgbClr val="474747"/>
                </a:solidFill>
              </a:rPr>
              <a:t>référent à l’intégrité scientifique (RIS) </a:t>
            </a:r>
            <a:r>
              <a:rPr lang="fr-FR" sz="2000" dirty="0">
                <a:solidFill>
                  <a:srgbClr val="474747"/>
                </a:solidFill>
              </a:rPr>
              <a:t>de l’établissement ou des établissements de tutelle. </a:t>
            </a:r>
          </a:p>
        </p:txBody>
      </p:sp>
      <p:sp>
        <p:nvSpPr>
          <p:cNvPr id="8" name="Rectangle 7">
            <a:extLst>
              <a:ext uri="{FF2B5EF4-FFF2-40B4-BE49-F238E27FC236}">
                <a16:creationId xmlns:a16="http://schemas.microsoft.com/office/drawing/2014/main" id="{344548DB-D59B-98F1-11CA-F891B9800121}"/>
              </a:ext>
            </a:extLst>
          </p:cNvPr>
          <p:cNvSpPr/>
          <p:nvPr/>
        </p:nvSpPr>
        <p:spPr>
          <a:xfrm>
            <a:off x="406400" y="7779165"/>
            <a:ext cx="12090400" cy="1323439"/>
          </a:xfrm>
          <a:prstGeom prst="rect">
            <a:avLst/>
          </a:prstGeom>
          <a:ln>
            <a:solidFill>
              <a:srgbClr val="FF0000"/>
            </a:solidFill>
          </a:ln>
        </p:spPr>
        <p:txBody>
          <a:bodyPr wrap="square">
            <a:spAutoFit/>
          </a:bodyPr>
          <a:lstStyle/>
          <a:p>
            <a:pPr algn="ctr">
              <a:buClr>
                <a:srgbClr val="0099A9"/>
              </a:buClr>
            </a:pPr>
            <a:r>
              <a:rPr lang="fr-FR" sz="2000" b="1" dirty="0">
                <a:solidFill>
                  <a:srgbClr val="474747"/>
                </a:solidFill>
              </a:rPr>
              <a:t>Remarque sur le rôle du RIS </a:t>
            </a:r>
          </a:p>
          <a:p>
            <a:pPr algn="ctr">
              <a:buClr>
                <a:srgbClr val="0099A9"/>
              </a:buClr>
            </a:pPr>
            <a:r>
              <a:rPr lang="fr-FR" sz="2000" dirty="0">
                <a:solidFill>
                  <a:srgbClr val="474747"/>
                </a:solidFill>
              </a:rPr>
              <a:t>Si un dossier relève d’une problématique pénale (</a:t>
            </a:r>
            <a:r>
              <a:rPr lang="fr-FR" sz="2000" i="1" dirty="0">
                <a:solidFill>
                  <a:srgbClr val="474747"/>
                </a:solidFill>
              </a:rPr>
              <a:t>e.g., </a:t>
            </a:r>
            <a:r>
              <a:rPr lang="fr-FR" sz="2000" dirty="0">
                <a:solidFill>
                  <a:srgbClr val="474747"/>
                </a:solidFill>
              </a:rPr>
              <a:t>harcèlement </a:t>
            </a:r>
            <a:r>
              <a:rPr lang="fr-FR" sz="2000" i="1" dirty="0">
                <a:solidFill>
                  <a:srgbClr val="474747"/>
                </a:solidFill>
              </a:rPr>
              <a:t>etc.</a:t>
            </a:r>
            <a:r>
              <a:rPr lang="fr-FR" sz="2000" dirty="0">
                <a:solidFill>
                  <a:srgbClr val="474747"/>
                </a:solidFill>
              </a:rPr>
              <a:t>), le RIS n’est pas compétent</a:t>
            </a:r>
          </a:p>
          <a:p>
            <a:pPr algn="ctr">
              <a:buClr>
                <a:srgbClr val="0099A9"/>
              </a:buClr>
            </a:pPr>
            <a:r>
              <a:rPr lang="fr-FR" sz="2000" dirty="0">
                <a:solidFill>
                  <a:srgbClr val="474747"/>
                </a:solidFill>
              </a:rPr>
              <a:t>Toute instruction doit respecter des principes communs (confidentialité, équité, rigueur, transparence, présomption d’innocence, etc. )  </a:t>
            </a:r>
          </a:p>
        </p:txBody>
      </p:sp>
      <p:sp>
        <p:nvSpPr>
          <p:cNvPr id="9" name="Flèche : bas 8">
            <a:extLst>
              <a:ext uri="{FF2B5EF4-FFF2-40B4-BE49-F238E27FC236}">
                <a16:creationId xmlns:a16="http://schemas.microsoft.com/office/drawing/2014/main" id="{2EB9660E-B6AD-8E34-7E94-54CF660765BD}"/>
              </a:ext>
            </a:extLst>
          </p:cNvPr>
          <p:cNvSpPr/>
          <p:nvPr/>
        </p:nvSpPr>
        <p:spPr>
          <a:xfrm>
            <a:off x="9857651" y="5302588"/>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3FF3B5D5-E99A-3702-6C06-DC463063C61F}"/>
              </a:ext>
            </a:extLst>
          </p:cNvPr>
          <p:cNvSpPr/>
          <p:nvPr/>
        </p:nvSpPr>
        <p:spPr>
          <a:xfrm>
            <a:off x="842816" y="6340664"/>
            <a:ext cx="2883380" cy="400110"/>
          </a:xfrm>
          <a:prstGeom prst="rect">
            <a:avLst/>
          </a:prstGeom>
          <a:ln>
            <a:noFill/>
          </a:ln>
        </p:spPr>
        <p:txBody>
          <a:bodyPr wrap="square">
            <a:spAutoFit/>
          </a:bodyPr>
          <a:lstStyle/>
          <a:p>
            <a:pPr algn="ctr">
              <a:buClr>
                <a:srgbClr val="0099A9"/>
              </a:buClr>
            </a:pPr>
            <a:r>
              <a:rPr lang="fr-FR" sz="2000" dirty="0">
                <a:solidFill>
                  <a:srgbClr val="474747"/>
                </a:solidFill>
              </a:rPr>
              <a:t>Conseil et information</a:t>
            </a:r>
          </a:p>
        </p:txBody>
      </p:sp>
      <p:sp>
        <p:nvSpPr>
          <p:cNvPr id="15" name="Flèche : bas 14">
            <a:extLst>
              <a:ext uri="{FF2B5EF4-FFF2-40B4-BE49-F238E27FC236}">
                <a16:creationId xmlns:a16="http://schemas.microsoft.com/office/drawing/2014/main" id="{A9555F4A-2BDA-C267-94C4-C7E0741D37CA}"/>
              </a:ext>
            </a:extLst>
          </p:cNvPr>
          <p:cNvSpPr/>
          <p:nvPr/>
        </p:nvSpPr>
        <p:spPr>
          <a:xfrm>
            <a:off x="5890532" y="3476697"/>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Flèche : bas 15">
            <a:extLst>
              <a:ext uri="{FF2B5EF4-FFF2-40B4-BE49-F238E27FC236}">
                <a16:creationId xmlns:a16="http://schemas.microsoft.com/office/drawing/2014/main" id="{C37999AE-1ADA-48E3-7B33-2BE4E625C837}"/>
              </a:ext>
            </a:extLst>
          </p:cNvPr>
          <p:cNvSpPr/>
          <p:nvPr/>
        </p:nvSpPr>
        <p:spPr>
          <a:xfrm>
            <a:off x="5866641" y="5339575"/>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Flèche : bas 16">
            <a:extLst>
              <a:ext uri="{FF2B5EF4-FFF2-40B4-BE49-F238E27FC236}">
                <a16:creationId xmlns:a16="http://schemas.microsoft.com/office/drawing/2014/main" id="{8AFDA9D7-F8F1-0DDF-AFD0-F694775DEA07}"/>
              </a:ext>
            </a:extLst>
          </p:cNvPr>
          <p:cNvSpPr/>
          <p:nvPr/>
        </p:nvSpPr>
        <p:spPr>
          <a:xfrm>
            <a:off x="1875631" y="5334622"/>
            <a:ext cx="666750" cy="800100"/>
          </a:xfrm>
          <a:prstGeom prst="downArrow">
            <a:avLst/>
          </a:prstGeom>
          <a:noFill/>
          <a:ln w="381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Rectangle 17">
            <a:extLst>
              <a:ext uri="{FF2B5EF4-FFF2-40B4-BE49-F238E27FC236}">
                <a16:creationId xmlns:a16="http://schemas.microsoft.com/office/drawing/2014/main" id="{7B7523E4-1CD3-650B-DBA5-895CD3536521}"/>
              </a:ext>
            </a:extLst>
          </p:cNvPr>
          <p:cNvSpPr/>
          <p:nvPr/>
        </p:nvSpPr>
        <p:spPr>
          <a:xfrm>
            <a:off x="4758326" y="6340664"/>
            <a:ext cx="2883380" cy="400110"/>
          </a:xfrm>
          <a:prstGeom prst="rect">
            <a:avLst/>
          </a:prstGeom>
          <a:ln>
            <a:noFill/>
          </a:ln>
        </p:spPr>
        <p:txBody>
          <a:bodyPr wrap="square">
            <a:spAutoFit/>
          </a:bodyPr>
          <a:lstStyle/>
          <a:p>
            <a:pPr algn="ctr">
              <a:buClr>
                <a:srgbClr val="0099A9"/>
              </a:buClr>
            </a:pPr>
            <a:r>
              <a:rPr lang="fr-FR" sz="2000" dirty="0">
                <a:solidFill>
                  <a:srgbClr val="474747"/>
                </a:solidFill>
              </a:rPr>
              <a:t>Médiation</a:t>
            </a:r>
          </a:p>
        </p:txBody>
      </p:sp>
      <p:sp>
        <p:nvSpPr>
          <p:cNvPr id="19" name="Rectangle 18">
            <a:extLst>
              <a:ext uri="{FF2B5EF4-FFF2-40B4-BE49-F238E27FC236}">
                <a16:creationId xmlns:a16="http://schemas.microsoft.com/office/drawing/2014/main" id="{8DC720E6-1890-0F36-4812-FEA7DB9BAD2C}"/>
              </a:ext>
            </a:extLst>
          </p:cNvPr>
          <p:cNvSpPr/>
          <p:nvPr/>
        </p:nvSpPr>
        <p:spPr>
          <a:xfrm>
            <a:off x="8749336" y="6261145"/>
            <a:ext cx="2883380" cy="1015663"/>
          </a:xfrm>
          <a:prstGeom prst="rect">
            <a:avLst/>
          </a:prstGeom>
          <a:ln>
            <a:noFill/>
          </a:ln>
        </p:spPr>
        <p:txBody>
          <a:bodyPr wrap="square">
            <a:spAutoFit/>
          </a:bodyPr>
          <a:lstStyle/>
          <a:p>
            <a:pPr algn="ctr">
              <a:buClr>
                <a:srgbClr val="0099A9"/>
              </a:buClr>
            </a:pPr>
            <a:r>
              <a:rPr lang="fr-FR" sz="2000" dirty="0">
                <a:solidFill>
                  <a:srgbClr val="474747"/>
                </a:solidFill>
              </a:rPr>
              <a:t>Instruire le dossier et remettre son rapport à la présidence</a:t>
            </a:r>
          </a:p>
        </p:txBody>
      </p:sp>
    </p:spTree>
    <p:extLst>
      <p:ext uri="{BB962C8B-B14F-4D97-AF65-F5344CB8AC3E}">
        <p14:creationId xmlns:p14="http://schemas.microsoft.com/office/powerpoint/2010/main" val="23209100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FA127-B427-C455-9879-0F7EDFF5EEF2}"/>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D963B182-87DB-5450-8325-EDC0F9A0CF61}"/>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8D7E3156-DE2E-46F9-8398-85BA11CFA639}"/>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9B8417D8-4888-970F-3B08-87EDEE406A6E}"/>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FA71DA12-6764-7B66-D8EF-36C90E81D372}"/>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Quelles mesures en cas de manquement avéré ? </a:t>
            </a:r>
          </a:p>
        </p:txBody>
      </p:sp>
      <p:sp>
        <p:nvSpPr>
          <p:cNvPr id="2" name="Espace réservé du numéro de diapositive 10">
            <a:extLst>
              <a:ext uri="{FF2B5EF4-FFF2-40B4-BE49-F238E27FC236}">
                <a16:creationId xmlns:a16="http://schemas.microsoft.com/office/drawing/2014/main" id="{6A846E15-79D2-7BF7-0987-938AE1D2133A}"/>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10C31133-1A3B-CDC0-74DA-3A75949E6308}"/>
              </a:ext>
            </a:extLst>
          </p:cNvPr>
          <p:cNvSpPr txBox="1"/>
          <p:nvPr/>
        </p:nvSpPr>
        <p:spPr>
          <a:xfrm>
            <a:off x="271540" y="152593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Scientifiques</a:t>
            </a:r>
            <a:r>
              <a:rPr lang="fr-FR" sz="2000" dirty="0">
                <a:solidFill>
                  <a:schemeClr val="bg1">
                    <a:lumMod val="85000"/>
                  </a:schemeClr>
                </a:solidFill>
              </a:rPr>
              <a:t> : 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Disciplinaires</a:t>
            </a:r>
            <a:r>
              <a:rPr lang="fr-FR" sz="2000" dirty="0">
                <a:solidFill>
                  <a:schemeClr val="bg1">
                    <a:lumMod val="85000"/>
                  </a:schemeClr>
                </a:solidFill>
              </a:rPr>
              <a:t> : 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D’accompagnement</a:t>
            </a:r>
            <a:r>
              <a:rPr lang="fr-FR" sz="2000" dirty="0">
                <a:solidFill>
                  <a:schemeClr val="bg1">
                    <a:lumMod val="85000"/>
                  </a:schemeClr>
                </a:solidFill>
              </a:rPr>
              <a:t> : 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Financières</a:t>
            </a:r>
            <a:r>
              <a:rPr lang="fr-FR" sz="2000" dirty="0">
                <a:solidFill>
                  <a:schemeClr val="bg1">
                    <a:lumMod val="85000"/>
                  </a:schemeClr>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Judiciaires</a:t>
            </a:r>
            <a:r>
              <a:rPr lang="fr-FR" sz="2000" dirty="0">
                <a:solidFill>
                  <a:schemeClr val="bg1">
                    <a:lumMod val="85000"/>
                  </a:schemeClr>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Générales </a:t>
            </a:r>
            <a:r>
              <a:rPr lang="fr-FR" sz="2000" dirty="0">
                <a:solidFill>
                  <a:schemeClr val="bg1">
                    <a:lumMod val="85000"/>
                  </a:schemeClr>
                </a:solidFill>
              </a:rPr>
              <a:t>: à l’échelle de l’établissement employeur, mise en place de dispositifs et d’actions de sensibilisation, de dispositif de médiation ou de régulation, etc., visant à prévenir les manquements.</a:t>
            </a:r>
          </a:p>
          <a:p>
            <a:pPr lvl="1"/>
            <a:endParaRPr lang="fr-FR" sz="2000" dirty="0">
              <a:solidFill>
                <a:srgbClr val="474747"/>
              </a:solidFill>
            </a:endParaRPr>
          </a:p>
          <a:p>
            <a:pPr algn="ctr"/>
            <a:r>
              <a:rPr lang="fr-FR" sz="2000" dirty="0"/>
              <a:t>			</a:t>
            </a:r>
            <a:endParaRPr lang="en-US" sz="2000" dirty="0"/>
          </a:p>
        </p:txBody>
      </p:sp>
    </p:spTree>
    <p:extLst>
      <p:ext uri="{BB962C8B-B14F-4D97-AF65-F5344CB8AC3E}">
        <p14:creationId xmlns:p14="http://schemas.microsoft.com/office/powerpoint/2010/main" val="156296074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1F786-65DE-FA54-80F5-FFD6E553D9F8}"/>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5B328217-8701-BD41-F5FF-E10EB61D0E65}"/>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00649BF2-23DB-0C06-11DD-E85ACC4FFB5E}"/>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1B7D0394-BF97-0F50-1567-14DC59D868C9}"/>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DAE54231-9B07-BDD4-7135-A885867F250D}"/>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Quelles mesures en cas de manquement avéré ? </a:t>
            </a:r>
          </a:p>
        </p:txBody>
      </p:sp>
      <p:sp>
        <p:nvSpPr>
          <p:cNvPr id="2" name="Espace réservé du numéro de diapositive 10">
            <a:extLst>
              <a:ext uri="{FF2B5EF4-FFF2-40B4-BE49-F238E27FC236}">
                <a16:creationId xmlns:a16="http://schemas.microsoft.com/office/drawing/2014/main" id="{20A1CDC1-3FEA-2F84-97AD-C7D1A98E5CCB}"/>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CD899121-E219-BB71-8AAA-0B3D67B56169}"/>
              </a:ext>
            </a:extLst>
          </p:cNvPr>
          <p:cNvSpPr txBox="1"/>
          <p:nvPr/>
        </p:nvSpPr>
        <p:spPr>
          <a:xfrm>
            <a:off x="271540" y="152593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Scientifiques</a:t>
            </a:r>
            <a:r>
              <a:rPr lang="fr-FR" sz="2000" dirty="0">
                <a:solidFill>
                  <a:srgbClr val="009BAC"/>
                </a:solidFill>
              </a:rPr>
              <a:t> </a:t>
            </a:r>
            <a:r>
              <a:rPr lang="fr-FR" sz="2000" dirty="0"/>
              <a:t>: </a:t>
            </a:r>
            <a:r>
              <a:rPr lang="fr-FR" sz="2000"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Disciplinaires</a:t>
            </a:r>
            <a:r>
              <a:rPr lang="fr-FR" sz="2000" dirty="0">
                <a:solidFill>
                  <a:schemeClr val="bg1">
                    <a:lumMod val="85000"/>
                  </a:schemeClr>
                </a:solidFill>
              </a:rPr>
              <a:t> : 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D’accompagnement</a:t>
            </a:r>
            <a:r>
              <a:rPr lang="fr-FR" sz="2000" dirty="0">
                <a:solidFill>
                  <a:schemeClr val="bg1">
                    <a:lumMod val="85000"/>
                  </a:schemeClr>
                </a:solidFill>
              </a:rPr>
              <a:t> : 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Financières</a:t>
            </a:r>
            <a:r>
              <a:rPr lang="fr-FR" sz="2000" dirty="0">
                <a:solidFill>
                  <a:schemeClr val="bg1">
                    <a:lumMod val="85000"/>
                  </a:schemeClr>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Judiciaires</a:t>
            </a:r>
            <a:r>
              <a:rPr lang="fr-FR" sz="2000" dirty="0">
                <a:solidFill>
                  <a:schemeClr val="bg1">
                    <a:lumMod val="85000"/>
                  </a:schemeClr>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Générales </a:t>
            </a:r>
            <a:r>
              <a:rPr lang="fr-FR" sz="2000" dirty="0">
                <a:solidFill>
                  <a:schemeClr val="bg1">
                    <a:lumMod val="85000"/>
                  </a:schemeClr>
                </a:solidFill>
              </a:rPr>
              <a:t>: à l’échelle de l’établissement employeur, mise en place de dispositifs et d’actions de sensibilisation, de dispositif de médiation ou de régulation, etc., visant à prévenir les manquements.</a:t>
            </a:r>
          </a:p>
          <a:p>
            <a:pPr lvl="1"/>
            <a:endParaRPr lang="fr-FR" sz="2000" dirty="0">
              <a:solidFill>
                <a:schemeClr val="bg1">
                  <a:lumMod val="85000"/>
                </a:schemeClr>
              </a:solidFill>
            </a:endParaRPr>
          </a:p>
          <a:p>
            <a:pPr algn="ctr"/>
            <a:r>
              <a:rPr lang="fr-FR" sz="2000" dirty="0"/>
              <a:t>			</a:t>
            </a:r>
            <a:endParaRPr lang="en-US" sz="2000" dirty="0"/>
          </a:p>
        </p:txBody>
      </p:sp>
    </p:spTree>
    <p:extLst>
      <p:ext uri="{BB962C8B-B14F-4D97-AF65-F5344CB8AC3E}">
        <p14:creationId xmlns:p14="http://schemas.microsoft.com/office/powerpoint/2010/main" val="1808584364"/>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32AF7-B991-CD3F-D10C-ED6FF7883DD5}"/>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9A0D0BE1-0E99-4A4C-80E3-230C7018C305}"/>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0BD72014-F901-DF51-004F-D8D10CF8633C}"/>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373C8022-86B4-A980-D183-7F9CE9C0A572}"/>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BA88822F-6287-E377-DFE3-97335D729749}"/>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Quelles mesures en cas de manquement avéré ? </a:t>
            </a:r>
          </a:p>
        </p:txBody>
      </p:sp>
      <p:sp>
        <p:nvSpPr>
          <p:cNvPr id="2" name="Espace réservé du numéro de diapositive 10">
            <a:extLst>
              <a:ext uri="{FF2B5EF4-FFF2-40B4-BE49-F238E27FC236}">
                <a16:creationId xmlns:a16="http://schemas.microsoft.com/office/drawing/2014/main" id="{7BE53EAD-0FE8-39A2-476D-72B98B4FCF22}"/>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EDAF9359-B68D-7335-E866-B9E9ED4546AF}"/>
              </a:ext>
            </a:extLst>
          </p:cNvPr>
          <p:cNvSpPr txBox="1"/>
          <p:nvPr/>
        </p:nvSpPr>
        <p:spPr>
          <a:xfrm>
            <a:off x="271540" y="152593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Scientifiques</a:t>
            </a:r>
            <a:r>
              <a:rPr lang="fr-FR" sz="2000" dirty="0">
                <a:solidFill>
                  <a:srgbClr val="009BAC"/>
                </a:solidFill>
              </a:rPr>
              <a:t> </a:t>
            </a:r>
            <a:r>
              <a:rPr lang="fr-FR" sz="2000" dirty="0"/>
              <a:t>: </a:t>
            </a:r>
            <a:r>
              <a:rPr lang="fr-FR" sz="2000"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Disciplinaires</a:t>
            </a:r>
            <a:r>
              <a:rPr lang="fr-FR" sz="2000" dirty="0">
                <a:solidFill>
                  <a:srgbClr val="009BAC"/>
                </a:solidFill>
              </a:rPr>
              <a:t> </a:t>
            </a:r>
            <a:r>
              <a:rPr lang="fr-FR" sz="2000" dirty="0"/>
              <a:t>: </a:t>
            </a:r>
            <a:r>
              <a:rPr lang="fr-FR" sz="20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D’accompagnement</a:t>
            </a:r>
            <a:r>
              <a:rPr lang="fr-FR" sz="2000" dirty="0">
                <a:solidFill>
                  <a:schemeClr val="bg1">
                    <a:lumMod val="85000"/>
                  </a:schemeClr>
                </a:solidFill>
              </a:rPr>
              <a:t> : 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Financières</a:t>
            </a:r>
            <a:r>
              <a:rPr lang="fr-FR" sz="2000" dirty="0">
                <a:solidFill>
                  <a:schemeClr val="bg1">
                    <a:lumMod val="85000"/>
                  </a:schemeClr>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Judiciaires</a:t>
            </a:r>
            <a:r>
              <a:rPr lang="fr-FR" sz="2000" dirty="0">
                <a:solidFill>
                  <a:schemeClr val="bg1">
                    <a:lumMod val="85000"/>
                  </a:schemeClr>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Générales </a:t>
            </a:r>
            <a:r>
              <a:rPr lang="fr-FR" sz="2000" dirty="0">
                <a:solidFill>
                  <a:schemeClr val="bg1">
                    <a:lumMod val="85000"/>
                  </a:schemeClr>
                </a:solidFill>
              </a:rPr>
              <a:t>: à l’échelle de l’établissement employeur, mise en place de dispositifs et d’actions de sensibilisation, de dispositif de médiation ou de régulation, etc., visant à prévenir les manquements.</a:t>
            </a:r>
          </a:p>
          <a:p>
            <a:pPr lvl="1"/>
            <a:endParaRPr lang="fr-FR" sz="2000" dirty="0">
              <a:solidFill>
                <a:schemeClr val="bg1">
                  <a:lumMod val="85000"/>
                </a:schemeClr>
              </a:solidFill>
            </a:endParaRPr>
          </a:p>
          <a:p>
            <a:pPr algn="ctr"/>
            <a:r>
              <a:rPr lang="fr-FR" sz="2000" dirty="0">
                <a:solidFill>
                  <a:schemeClr val="bg1">
                    <a:lumMod val="85000"/>
                  </a:schemeClr>
                </a:solidFill>
              </a:rPr>
              <a:t>			</a:t>
            </a:r>
            <a:endParaRPr lang="en-US" sz="2000" dirty="0">
              <a:solidFill>
                <a:schemeClr val="bg1">
                  <a:lumMod val="85000"/>
                </a:schemeClr>
              </a:solidFill>
            </a:endParaRPr>
          </a:p>
        </p:txBody>
      </p:sp>
    </p:spTree>
    <p:extLst>
      <p:ext uri="{BB962C8B-B14F-4D97-AF65-F5344CB8AC3E}">
        <p14:creationId xmlns:p14="http://schemas.microsoft.com/office/powerpoint/2010/main" val="204414943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B7C4A-E33B-8ABE-BE6F-EB5BB954DE7B}"/>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9C55B338-EC4F-5CD5-32EF-8B906C34B869}"/>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5C16750E-7966-E867-D516-24956C3B9B12}"/>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F2915912-6C91-1DFF-A2FD-40A062160D67}"/>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D6B695D9-B1FC-EFC9-73FF-A7C97D6A1A34}"/>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Quelles mesures en cas de manquement avéré ? </a:t>
            </a:r>
          </a:p>
        </p:txBody>
      </p:sp>
      <p:sp>
        <p:nvSpPr>
          <p:cNvPr id="2" name="Espace réservé du numéro de diapositive 10">
            <a:extLst>
              <a:ext uri="{FF2B5EF4-FFF2-40B4-BE49-F238E27FC236}">
                <a16:creationId xmlns:a16="http://schemas.microsoft.com/office/drawing/2014/main" id="{CB671C91-D5C3-A005-0211-1BE86CCF7632}"/>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BC981117-FD64-08E1-8AF4-07ADB072CCE1}"/>
              </a:ext>
            </a:extLst>
          </p:cNvPr>
          <p:cNvSpPr txBox="1"/>
          <p:nvPr/>
        </p:nvSpPr>
        <p:spPr>
          <a:xfrm>
            <a:off x="271540" y="152593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Scientifiques</a:t>
            </a:r>
            <a:r>
              <a:rPr lang="fr-FR" sz="2000" dirty="0">
                <a:solidFill>
                  <a:srgbClr val="009BAC"/>
                </a:solidFill>
              </a:rPr>
              <a:t> </a:t>
            </a:r>
            <a:r>
              <a:rPr lang="fr-FR" sz="2000" dirty="0"/>
              <a:t>: </a:t>
            </a:r>
            <a:r>
              <a:rPr lang="fr-FR" sz="2000"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Disciplinaires</a:t>
            </a:r>
            <a:r>
              <a:rPr lang="fr-FR" sz="2000" dirty="0">
                <a:solidFill>
                  <a:srgbClr val="009BAC"/>
                </a:solidFill>
              </a:rPr>
              <a:t> </a:t>
            </a:r>
            <a:r>
              <a:rPr lang="fr-FR" sz="2000" dirty="0"/>
              <a:t>: </a:t>
            </a:r>
            <a:r>
              <a:rPr lang="fr-FR" sz="20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D’accompagnement</a:t>
            </a:r>
            <a:r>
              <a:rPr lang="fr-FR" sz="2000" dirty="0">
                <a:solidFill>
                  <a:srgbClr val="009BAC"/>
                </a:solidFill>
              </a:rPr>
              <a:t> </a:t>
            </a:r>
            <a:r>
              <a:rPr lang="fr-FR" sz="2000" dirty="0"/>
              <a:t>: </a:t>
            </a:r>
            <a:r>
              <a:rPr lang="fr-FR" sz="2000" dirty="0">
                <a:solidFill>
                  <a:srgbClr val="474747"/>
                </a:solidFill>
              </a:rPr>
              <a:t>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Financières</a:t>
            </a:r>
            <a:r>
              <a:rPr lang="fr-FR" sz="2000" dirty="0">
                <a:solidFill>
                  <a:schemeClr val="bg1">
                    <a:lumMod val="85000"/>
                  </a:schemeClr>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Judiciaires</a:t>
            </a:r>
            <a:r>
              <a:rPr lang="fr-FR" sz="2000" dirty="0">
                <a:solidFill>
                  <a:schemeClr val="bg1">
                    <a:lumMod val="85000"/>
                  </a:schemeClr>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Générales </a:t>
            </a:r>
            <a:r>
              <a:rPr lang="fr-FR" sz="2000" dirty="0">
                <a:solidFill>
                  <a:schemeClr val="bg1">
                    <a:lumMod val="85000"/>
                  </a:schemeClr>
                </a:solidFill>
              </a:rPr>
              <a:t>: à l’échelle de l’établissement employeur, mise en place de dispositifs et d’actions de sensibilisation, de dispositif de médiation ou de régulation, etc., visant à prévenir les manquements.</a:t>
            </a:r>
          </a:p>
          <a:p>
            <a:pPr lvl="1"/>
            <a:endParaRPr lang="fr-FR" sz="2000" dirty="0">
              <a:solidFill>
                <a:srgbClr val="474747"/>
              </a:solidFill>
            </a:endParaRPr>
          </a:p>
          <a:p>
            <a:pPr algn="ctr"/>
            <a:r>
              <a:rPr lang="fr-FR" sz="2000" dirty="0"/>
              <a:t>			</a:t>
            </a:r>
            <a:endParaRPr lang="en-US" sz="2000" dirty="0"/>
          </a:p>
        </p:txBody>
      </p:sp>
    </p:spTree>
    <p:extLst>
      <p:ext uri="{BB962C8B-B14F-4D97-AF65-F5344CB8AC3E}">
        <p14:creationId xmlns:p14="http://schemas.microsoft.com/office/powerpoint/2010/main" val="422598697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7013F-4F06-F557-A799-6850926F98E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14B7CE38-9A9E-3A3D-1D39-C56FF21B9E14}"/>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BF98CE3D-38E0-11D9-A191-B48189B615C5}"/>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CEB830F4-C26E-684C-C82F-FBF3DCDDDAE6}"/>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E0127D76-466D-2D22-AA9D-6B406839F4F4}"/>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Quelles mesures en cas de manquement avéré ? </a:t>
            </a:r>
          </a:p>
        </p:txBody>
      </p:sp>
      <p:sp>
        <p:nvSpPr>
          <p:cNvPr id="2" name="Espace réservé du numéro de diapositive 10">
            <a:extLst>
              <a:ext uri="{FF2B5EF4-FFF2-40B4-BE49-F238E27FC236}">
                <a16:creationId xmlns:a16="http://schemas.microsoft.com/office/drawing/2014/main" id="{CFD8F86A-50EC-F773-6F24-D7C1E90A6376}"/>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EF65C5A3-175E-D56D-F072-2CE7398F8B82}"/>
              </a:ext>
            </a:extLst>
          </p:cNvPr>
          <p:cNvSpPr txBox="1"/>
          <p:nvPr/>
        </p:nvSpPr>
        <p:spPr>
          <a:xfrm>
            <a:off x="271540" y="152593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Scientifiques</a:t>
            </a:r>
            <a:r>
              <a:rPr lang="fr-FR" sz="2000" dirty="0">
                <a:solidFill>
                  <a:srgbClr val="009BAC"/>
                </a:solidFill>
              </a:rPr>
              <a:t> </a:t>
            </a:r>
            <a:r>
              <a:rPr lang="fr-FR" sz="2000" dirty="0"/>
              <a:t>: </a:t>
            </a:r>
            <a:r>
              <a:rPr lang="fr-FR" sz="2000"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Disciplinaires</a:t>
            </a:r>
            <a:r>
              <a:rPr lang="fr-FR" sz="2000" dirty="0">
                <a:solidFill>
                  <a:srgbClr val="009BAC"/>
                </a:solidFill>
              </a:rPr>
              <a:t> </a:t>
            </a:r>
            <a:r>
              <a:rPr lang="fr-FR" sz="2000" dirty="0"/>
              <a:t>: </a:t>
            </a:r>
            <a:r>
              <a:rPr lang="fr-FR" sz="20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D’accompagnement</a:t>
            </a:r>
            <a:r>
              <a:rPr lang="fr-FR" sz="2000" dirty="0">
                <a:solidFill>
                  <a:srgbClr val="009BAC"/>
                </a:solidFill>
              </a:rPr>
              <a:t> </a:t>
            </a:r>
            <a:r>
              <a:rPr lang="fr-FR" sz="2000" dirty="0"/>
              <a:t>: </a:t>
            </a:r>
            <a:r>
              <a:rPr lang="fr-FR" sz="2000" dirty="0">
                <a:solidFill>
                  <a:srgbClr val="474747"/>
                </a:solidFill>
              </a:rPr>
              <a:t>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Financières</a:t>
            </a:r>
            <a:r>
              <a:rPr lang="fr-FR" sz="2000" dirty="0">
                <a:solidFill>
                  <a:srgbClr val="474747"/>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Judiciaires</a:t>
            </a:r>
            <a:r>
              <a:rPr lang="fr-FR" sz="2000" dirty="0">
                <a:solidFill>
                  <a:schemeClr val="bg1">
                    <a:lumMod val="85000"/>
                  </a:schemeClr>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2000" dirty="0">
              <a:solidFill>
                <a:schemeClr val="bg1">
                  <a:lumMod val="85000"/>
                </a:schemeClr>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Générales </a:t>
            </a:r>
            <a:r>
              <a:rPr lang="fr-FR" sz="2000" dirty="0">
                <a:solidFill>
                  <a:schemeClr val="bg1">
                    <a:lumMod val="85000"/>
                  </a:schemeClr>
                </a:solidFill>
              </a:rPr>
              <a:t>: à l’échelle de l’établissement employeur, mise en place de dispositifs et d’actions de sensibilisation, de dispositif de médiation ou de régulation, etc., visant à prévenir les manquements.</a:t>
            </a:r>
          </a:p>
          <a:p>
            <a:pPr lvl="1"/>
            <a:endParaRPr lang="fr-FR" sz="2000" dirty="0">
              <a:solidFill>
                <a:srgbClr val="474747"/>
              </a:solidFill>
            </a:endParaRPr>
          </a:p>
          <a:p>
            <a:pPr algn="ctr"/>
            <a:r>
              <a:rPr lang="fr-FR" sz="2000" dirty="0"/>
              <a:t>			</a:t>
            </a:r>
            <a:endParaRPr lang="en-US" sz="2000" dirty="0"/>
          </a:p>
        </p:txBody>
      </p:sp>
    </p:spTree>
    <p:extLst>
      <p:ext uri="{BB962C8B-B14F-4D97-AF65-F5344CB8AC3E}">
        <p14:creationId xmlns:p14="http://schemas.microsoft.com/office/powerpoint/2010/main" val="229087489"/>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505A4-FC6F-BC66-C0AE-B0E67758D1B7}"/>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69E35723-95E9-AD5F-802B-3C4A8966782E}"/>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F5738E78-4F99-C9C1-D80A-AC4026FAFB41}"/>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9A58595A-2D20-F8C0-D31C-58BA75E8498B}"/>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1EEEDFD6-7B19-9AF5-0DB8-1E2B9FA4ADF5}"/>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Quelles mesures en cas de manquement avéré ? </a:t>
            </a:r>
          </a:p>
        </p:txBody>
      </p:sp>
      <p:sp>
        <p:nvSpPr>
          <p:cNvPr id="2" name="Espace réservé du numéro de diapositive 10">
            <a:extLst>
              <a:ext uri="{FF2B5EF4-FFF2-40B4-BE49-F238E27FC236}">
                <a16:creationId xmlns:a16="http://schemas.microsoft.com/office/drawing/2014/main" id="{CB94599B-5A94-4267-F229-A667645D7A72}"/>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4DCEE72C-C97D-DEE3-B22C-6E59C0E35ECF}"/>
              </a:ext>
            </a:extLst>
          </p:cNvPr>
          <p:cNvSpPr txBox="1"/>
          <p:nvPr/>
        </p:nvSpPr>
        <p:spPr>
          <a:xfrm>
            <a:off x="271540" y="152593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Scientifiques</a:t>
            </a:r>
            <a:r>
              <a:rPr lang="fr-FR" sz="2000" dirty="0">
                <a:solidFill>
                  <a:srgbClr val="009BAC"/>
                </a:solidFill>
              </a:rPr>
              <a:t> </a:t>
            </a:r>
            <a:r>
              <a:rPr lang="fr-FR" sz="2000" dirty="0"/>
              <a:t>: </a:t>
            </a:r>
            <a:r>
              <a:rPr lang="fr-FR" sz="2000"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Disciplinaires</a:t>
            </a:r>
            <a:r>
              <a:rPr lang="fr-FR" sz="2000" dirty="0">
                <a:solidFill>
                  <a:srgbClr val="009BAC"/>
                </a:solidFill>
              </a:rPr>
              <a:t> </a:t>
            </a:r>
            <a:r>
              <a:rPr lang="fr-FR" sz="2000" dirty="0"/>
              <a:t>: </a:t>
            </a:r>
            <a:r>
              <a:rPr lang="fr-FR" sz="20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D’accompagnement</a:t>
            </a:r>
            <a:r>
              <a:rPr lang="fr-FR" sz="2000" dirty="0">
                <a:solidFill>
                  <a:srgbClr val="009BAC"/>
                </a:solidFill>
              </a:rPr>
              <a:t> </a:t>
            </a:r>
            <a:r>
              <a:rPr lang="fr-FR" sz="2000" dirty="0"/>
              <a:t>: </a:t>
            </a:r>
            <a:r>
              <a:rPr lang="fr-FR" sz="2000" dirty="0">
                <a:solidFill>
                  <a:srgbClr val="474747"/>
                </a:solidFill>
              </a:rPr>
              <a:t>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Financières</a:t>
            </a:r>
            <a:r>
              <a:rPr lang="fr-FR" sz="2000" dirty="0">
                <a:solidFill>
                  <a:srgbClr val="474747"/>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Judiciaires</a:t>
            </a:r>
            <a:r>
              <a:rPr lang="fr-FR" sz="2000" dirty="0">
                <a:solidFill>
                  <a:srgbClr val="474747"/>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chemeClr val="bg1">
                    <a:lumMod val="85000"/>
                  </a:schemeClr>
                </a:solidFill>
              </a:rPr>
              <a:t>Générales </a:t>
            </a:r>
            <a:r>
              <a:rPr lang="fr-FR" sz="2000" dirty="0">
                <a:solidFill>
                  <a:schemeClr val="bg1">
                    <a:lumMod val="85000"/>
                  </a:schemeClr>
                </a:solidFill>
              </a:rPr>
              <a:t>: à l’échelle de l’établissement employeur, mise en place de dispositifs et d’actions de sensibilisation, de dispositif de médiation ou de régulation, etc., visant à prévenir les manquements.</a:t>
            </a:r>
          </a:p>
          <a:p>
            <a:pPr lvl="1"/>
            <a:endParaRPr lang="fr-FR" sz="2000" dirty="0">
              <a:solidFill>
                <a:schemeClr val="bg1">
                  <a:lumMod val="85000"/>
                </a:schemeClr>
              </a:solidFill>
            </a:endParaRPr>
          </a:p>
          <a:p>
            <a:pPr algn="ctr"/>
            <a:r>
              <a:rPr lang="fr-FR" sz="2000" dirty="0">
                <a:solidFill>
                  <a:schemeClr val="bg1">
                    <a:lumMod val="85000"/>
                  </a:schemeClr>
                </a:solidFill>
              </a:rPr>
              <a:t>			</a:t>
            </a:r>
            <a:endParaRPr lang="en-US" sz="2000" dirty="0">
              <a:solidFill>
                <a:schemeClr val="bg1">
                  <a:lumMod val="85000"/>
                </a:schemeClr>
              </a:solidFill>
            </a:endParaRPr>
          </a:p>
        </p:txBody>
      </p:sp>
    </p:spTree>
    <p:extLst>
      <p:ext uri="{BB962C8B-B14F-4D97-AF65-F5344CB8AC3E}">
        <p14:creationId xmlns:p14="http://schemas.microsoft.com/office/powerpoint/2010/main" val="1936133647"/>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3D4F-9E77-CDD6-E740-22F5002AE4B6}"/>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5E8078AB-5C3F-0CEC-3729-19279935B96F}"/>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CF78AEEB-E3A7-E4C0-C434-7AF62BE243B9}"/>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8E98AAD9-69D9-DB17-EEEA-DB504659BCB5}"/>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2409C99F-1200-5D91-394A-0456543E30C6}"/>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Quelles mesures en cas de manquement avéré ? </a:t>
            </a:r>
          </a:p>
        </p:txBody>
      </p:sp>
      <p:sp>
        <p:nvSpPr>
          <p:cNvPr id="2" name="Espace réservé du numéro de diapositive 10">
            <a:extLst>
              <a:ext uri="{FF2B5EF4-FFF2-40B4-BE49-F238E27FC236}">
                <a16:creationId xmlns:a16="http://schemas.microsoft.com/office/drawing/2014/main" id="{13834D8A-47E8-D363-927C-6791DD749C22}"/>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4DECC424-679D-4CAF-5C9D-0215FA0A687C}"/>
              </a:ext>
            </a:extLst>
          </p:cNvPr>
          <p:cNvSpPr txBox="1"/>
          <p:nvPr/>
        </p:nvSpPr>
        <p:spPr>
          <a:xfrm>
            <a:off x="271540" y="1525934"/>
            <a:ext cx="10594728" cy="7786747"/>
          </a:xfrm>
          <a:prstGeom prst="rect">
            <a:avLst/>
          </a:prstGeom>
          <a:noFill/>
        </p:spPr>
        <p:txBody>
          <a:bodyPr wrap="square" rtlCol="0">
            <a:spAutoFit/>
          </a:bodyPr>
          <a:lstStyle/>
          <a:p>
            <a:pPr marL="457200" lvl="1" indent="0" algn="just">
              <a:buClr>
                <a:srgbClr val="0099A9"/>
              </a:buClr>
              <a:buSzPct val="160000"/>
            </a:pPr>
            <a:r>
              <a:rPr lang="fr-FR" sz="2400" b="1" dirty="0">
                <a:solidFill>
                  <a:srgbClr val="009BAC"/>
                </a:solidFill>
              </a:rPr>
              <a:t>Différents types de mesures possibles </a:t>
            </a:r>
          </a:p>
          <a:p>
            <a:pPr marL="457200" lvl="1" indent="0" algn="just">
              <a:buClr>
                <a:srgbClr val="0099A9"/>
              </a:buClr>
              <a:buSzPct val="160000"/>
            </a:pPr>
            <a:endParaRPr lang="fr-FR" b="1" dirty="0">
              <a:solidFill>
                <a:srgbClr val="009BAC"/>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Scientifiques</a:t>
            </a:r>
            <a:r>
              <a:rPr lang="fr-FR" sz="2000" dirty="0">
                <a:solidFill>
                  <a:srgbClr val="009BAC"/>
                </a:solidFill>
              </a:rPr>
              <a:t> </a:t>
            </a:r>
            <a:r>
              <a:rPr lang="fr-FR" sz="2000" dirty="0"/>
              <a:t>: </a:t>
            </a:r>
            <a:r>
              <a:rPr lang="fr-FR" sz="2000"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Disciplinaires</a:t>
            </a:r>
            <a:r>
              <a:rPr lang="fr-FR" sz="2000" dirty="0">
                <a:solidFill>
                  <a:srgbClr val="009BAC"/>
                </a:solidFill>
              </a:rPr>
              <a:t> </a:t>
            </a:r>
            <a:r>
              <a:rPr lang="fr-FR" sz="2000" dirty="0"/>
              <a:t>: </a:t>
            </a:r>
            <a:r>
              <a:rPr lang="fr-FR" sz="20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D’accompagnement</a:t>
            </a:r>
            <a:r>
              <a:rPr lang="fr-FR" sz="2000" dirty="0">
                <a:solidFill>
                  <a:srgbClr val="009BAC"/>
                </a:solidFill>
              </a:rPr>
              <a:t> </a:t>
            </a:r>
            <a:r>
              <a:rPr lang="fr-FR" sz="2000" dirty="0"/>
              <a:t>: </a:t>
            </a:r>
            <a:r>
              <a:rPr lang="fr-FR" sz="2000" dirty="0">
                <a:solidFill>
                  <a:srgbClr val="474747"/>
                </a:solidFill>
              </a:rPr>
              <a:t>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Financières</a:t>
            </a:r>
            <a:r>
              <a:rPr lang="fr-FR" sz="2000" dirty="0">
                <a:solidFill>
                  <a:srgbClr val="474747"/>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Judiciaires</a:t>
            </a:r>
            <a:r>
              <a:rPr lang="fr-FR" sz="2000" dirty="0">
                <a:solidFill>
                  <a:srgbClr val="474747"/>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2000" dirty="0">
              <a:solidFill>
                <a:srgbClr val="474747"/>
              </a:solidFill>
            </a:endParaRPr>
          </a:p>
          <a:p>
            <a:pPr marL="800100" lvl="1" indent="-342900" algn="just">
              <a:buClr>
                <a:srgbClr val="0099A9"/>
              </a:buClr>
              <a:buSzPct val="160000"/>
              <a:buFont typeface="Arial" panose="020B0604020202020204" pitchFamily="34" charset="0"/>
              <a:buChar char="•"/>
            </a:pPr>
            <a:r>
              <a:rPr lang="fr-FR" sz="2000" b="1" dirty="0">
                <a:solidFill>
                  <a:srgbClr val="D8232A"/>
                </a:solidFill>
              </a:rPr>
              <a:t>Générales</a:t>
            </a:r>
            <a:r>
              <a:rPr lang="fr-FR" sz="2000" b="1" dirty="0">
                <a:solidFill>
                  <a:srgbClr val="009BAC"/>
                </a:solidFill>
              </a:rPr>
              <a:t> </a:t>
            </a:r>
            <a:r>
              <a:rPr lang="fr-FR" sz="2000" dirty="0"/>
              <a:t>: </a:t>
            </a:r>
            <a:r>
              <a:rPr lang="fr-FR" sz="2000" dirty="0">
                <a:solidFill>
                  <a:srgbClr val="474747"/>
                </a:solidFill>
              </a:rPr>
              <a:t>à l’échelle de l’établissement employeur, mise en place de dispositifs et d’actions de sensibilisation, de dispositif de médiation ou de régulation, etc., visant à prévenir les manquements.</a:t>
            </a:r>
          </a:p>
          <a:p>
            <a:pPr lvl="1"/>
            <a:endParaRPr lang="fr-FR" sz="2000" dirty="0">
              <a:solidFill>
                <a:srgbClr val="474747"/>
              </a:solidFill>
            </a:endParaRPr>
          </a:p>
          <a:p>
            <a:pPr algn="ctr"/>
            <a:r>
              <a:rPr lang="fr-FR" sz="2000" dirty="0"/>
              <a:t>			</a:t>
            </a:r>
            <a:endParaRPr lang="en-US" sz="2000" dirty="0"/>
          </a:p>
        </p:txBody>
      </p:sp>
    </p:spTree>
    <p:extLst>
      <p:ext uri="{BB962C8B-B14F-4D97-AF65-F5344CB8AC3E}">
        <p14:creationId xmlns:p14="http://schemas.microsoft.com/office/powerpoint/2010/main" val="1152509350"/>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FC8E5-8B22-E404-70B9-5B6CB5D43B90}"/>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F5192E67-BC55-FA66-7D11-A1A23A99E547}"/>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884E5632-B030-FD52-AF52-AF0DD333E525}"/>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1F8E2B46-8ED0-0523-3143-8D4118067AF5}"/>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055CA0FA-869A-16B4-0120-04AFD7D26995}"/>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Autres missions du RIS de l’UPN : prévention</a:t>
            </a:r>
          </a:p>
        </p:txBody>
      </p:sp>
      <p:sp>
        <p:nvSpPr>
          <p:cNvPr id="2" name="Espace réservé du numéro de diapositive 10">
            <a:extLst>
              <a:ext uri="{FF2B5EF4-FFF2-40B4-BE49-F238E27FC236}">
                <a16:creationId xmlns:a16="http://schemas.microsoft.com/office/drawing/2014/main" id="{37EE0FCF-0CF4-2EDA-01AC-3F4F66A399FE}"/>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F732FA81-5ACF-A3CC-B1FD-0D3E5F4A8DD8}"/>
              </a:ext>
            </a:extLst>
          </p:cNvPr>
          <p:cNvSpPr txBox="1"/>
          <p:nvPr/>
        </p:nvSpPr>
        <p:spPr>
          <a:xfrm>
            <a:off x="271540" y="1525934"/>
            <a:ext cx="12236762" cy="5755422"/>
          </a:xfrm>
          <a:prstGeom prst="rect">
            <a:avLst/>
          </a:prstGeom>
          <a:noFill/>
        </p:spPr>
        <p:txBody>
          <a:bodyPr wrap="square" rtlCol="0">
            <a:spAutoFit/>
          </a:bodyPr>
          <a:lstStyle/>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chemeClr val="bg1">
                    <a:lumMod val="85000"/>
                  </a:schemeClr>
                </a:solidFill>
                <a:cs typeface="Museo Sans 500"/>
              </a:rPr>
              <a:t>Travail de veille sur les questions liées à l’IS </a:t>
            </a:r>
            <a:r>
              <a:rPr lang="fr-FR" sz="2000" dirty="0">
                <a:solidFill>
                  <a:schemeClr val="bg1">
                    <a:lumMod val="85000"/>
                  </a:schemeClr>
                </a:solidFill>
                <a:cs typeface="Museo Sans 500"/>
              </a:rPr>
              <a:t>(notamment sur les questions en lien avec l’IA)</a:t>
            </a:r>
            <a:endParaRPr lang="fr-FR" sz="2000" b="1"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chemeClr val="bg1">
                    <a:lumMod val="85000"/>
                  </a:schemeClr>
                </a:solidFill>
                <a:cs typeface="Museo Sans 500"/>
              </a:rPr>
              <a:t>Formation, information et sensibilisation à l’IS </a:t>
            </a:r>
            <a:r>
              <a:rPr lang="fr-FR" sz="2000" dirty="0">
                <a:solidFill>
                  <a:schemeClr val="bg1">
                    <a:lumMod val="85000"/>
                  </a:schemeClr>
                </a:solidFill>
                <a:cs typeface="Museo Sans 500"/>
              </a:rPr>
              <a:t>au sein des différentes communautés de recherche de l’UPN (écoles doctorales, laboratoires etc.) concernant :  </a:t>
            </a:r>
          </a:p>
          <a:p>
            <a:pPr marL="1714500" lvl="3" indent="-342900">
              <a:buClr>
                <a:srgbClr val="474747"/>
              </a:buClr>
              <a:buSzPct val="100000"/>
              <a:buFont typeface="Arial" panose="020B0604020202020204" pitchFamily="34" charset="0"/>
              <a:buChar char="•"/>
            </a:pPr>
            <a:r>
              <a:rPr lang="fr-FR" sz="2000" dirty="0">
                <a:solidFill>
                  <a:schemeClr val="bg1">
                    <a:lumMod val="85000"/>
                  </a:schemeClr>
                </a:solidFill>
                <a:cs typeface="Museo Sans 500"/>
              </a:rPr>
              <a:t>de publication, de reconnaissance des contributions ;</a:t>
            </a:r>
          </a:p>
          <a:p>
            <a:pPr marL="1714500" lvl="3" indent="-342900">
              <a:buClr>
                <a:srgbClr val="474747"/>
              </a:buClr>
              <a:buSzPct val="100000"/>
              <a:buFont typeface="Arial" panose="020B0604020202020204" pitchFamily="34" charset="0"/>
              <a:buChar char="•"/>
            </a:pPr>
            <a:r>
              <a:rPr lang="fr-FR" sz="2000" dirty="0">
                <a:solidFill>
                  <a:schemeClr val="bg1">
                    <a:lumMod val="85000"/>
                  </a:schemeClr>
                </a:solidFill>
                <a:cs typeface="Museo Sans 500"/>
              </a:rPr>
              <a:t>de gestion des données ;</a:t>
            </a:r>
          </a:p>
          <a:p>
            <a:pPr marL="1714500" lvl="3" indent="-342900">
              <a:buClr>
                <a:srgbClr val="474747"/>
              </a:buClr>
              <a:buSzPct val="100000"/>
              <a:buFont typeface="Arial" panose="020B0604020202020204" pitchFamily="34" charset="0"/>
              <a:buChar char="•"/>
            </a:pPr>
            <a:r>
              <a:rPr lang="fr-FR" sz="2000" dirty="0">
                <a:solidFill>
                  <a:schemeClr val="bg1">
                    <a:lumMod val="85000"/>
                  </a:schemeClr>
                </a:solidFill>
                <a:cs typeface="Museo Sans 500"/>
              </a:rPr>
              <a:t>d’encadrement d’équipe ou de doctorants ;</a:t>
            </a:r>
          </a:p>
          <a:p>
            <a:pPr marL="1714500" lvl="3" indent="-342900">
              <a:buClr>
                <a:srgbClr val="474747"/>
              </a:buClr>
              <a:buSzPct val="100000"/>
              <a:buFont typeface="Arial" panose="020B0604020202020204" pitchFamily="34" charset="0"/>
              <a:buChar char="•"/>
            </a:pPr>
            <a:r>
              <a:rPr lang="fr-FR" sz="2000" dirty="0">
                <a:solidFill>
                  <a:schemeClr val="bg1">
                    <a:lumMod val="85000"/>
                  </a:schemeClr>
                </a:solidFill>
                <a:cs typeface="Museo Sans 500"/>
              </a:rPr>
              <a:t>etc.</a:t>
            </a:r>
          </a:p>
          <a:p>
            <a:pPr marL="1714500" lvl="3" indent="-342900">
              <a:buClr>
                <a:srgbClr val="0099A9"/>
              </a:buClr>
              <a:buSzPct val="160000"/>
              <a:buFont typeface="Calibri" panose="020F0502020204030204" pitchFamily="34" charset="0"/>
              <a:buChar char="›"/>
            </a:pPr>
            <a:endParaRPr lang="fr-FR" sz="400"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endParaRPr lang="fr-FR" sz="2000"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endParaRPr lang="fr-FR" sz="2000" dirty="0">
              <a:solidFill>
                <a:schemeClr val="bg1">
                  <a:lumMod val="85000"/>
                </a:schemeClr>
              </a:solidFill>
              <a:cs typeface="Museo Sans 500"/>
            </a:endParaRPr>
          </a:p>
          <a:p>
            <a:pPr marL="800100" lvl="1" indent="-342900">
              <a:buClr>
                <a:srgbClr val="0099A9"/>
              </a:buClr>
              <a:buSzPct val="160000"/>
              <a:buFont typeface="Calibri" panose="020F0502020204030204" pitchFamily="34" charset="0"/>
              <a:buChar char="›"/>
            </a:pPr>
            <a:endParaRPr lang="fr-FR" sz="400"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chemeClr val="bg1">
                    <a:lumMod val="85000"/>
                  </a:schemeClr>
                </a:solidFill>
                <a:cs typeface="Museo Sans 500"/>
              </a:rPr>
              <a:t>Identification des besoins des communautés de recherche et des ressources à disposition </a:t>
            </a:r>
            <a:r>
              <a:rPr lang="fr-FR" sz="2000" dirty="0">
                <a:solidFill>
                  <a:schemeClr val="bg1">
                    <a:lumMod val="85000"/>
                  </a:schemeClr>
                </a:solidFill>
                <a:cs typeface="Museo Sans 500"/>
              </a:rPr>
              <a:t>(en partenariat avec les autres acteurs d’UPN):  logiciel anti-plagiat, liste d’outils pour repérer les articles rétractés, liens vers des ressources et lignes directrices externes etc. </a:t>
            </a:r>
          </a:p>
          <a:p>
            <a:pPr lvl="1"/>
            <a:endParaRPr lang="fr-FR" sz="2000" dirty="0">
              <a:solidFill>
                <a:srgbClr val="474747"/>
              </a:solidFill>
            </a:endParaRPr>
          </a:p>
          <a:p>
            <a:pPr algn="ctr"/>
            <a:r>
              <a:rPr lang="fr-FR" sz="2000" dirty="0"/>
              <a:t>			</a:t>
            </a:r>
            <a:endParaRPr lang="en-US" sz="2000" dirty="0"/>
          </a:p>
        </p:txBody>
      </p:sp>
    </p:spTree>
    <p:extLst>
      <p:ext uri="{BB962C8B-B14F-4D97-AF65-F5344CB8AC3E}">
        <p14:creationId xmlns:p14="http://schemas.microsoft.com/office/powerpoint/2010/main" val="34186708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7CCF3-D2B9-90CD-AD90-93B30E4882DA}"/>
            </a:ext>
          </a:extLst>
        </p:cNvPr>
        <p:cNvGrpSpPr/>
        <p:nvPr/>
      </p:nvGrpSpPr>
      <p:grpSpPr>
        <a:xfrm>
          <a:off x="0" y="0"/>
          <a:ext cx="0" cy="0"/>
          <a:chOff x="0" y="0"/>
          <a:chExt cx="0" cy="0"/>
        </a:xfrm>
      </p:grpSpPr>
      <p:sp>
        <p:nvSpPr>
          <p:cNvPr id="60" name="ZoneTexte 59">
            <a:extLst>
              <a:ext uri="{FF2B5EF4-FFF2-40B4-BE49-F238E27FC236}">
                <a16:creationId xmlns:a16="http://schemas.microsoft.com/office/drawing/2014/main" id="{E723EB56-883A-CAE0-47C4-0FFF3A9932E4}"/>
              </a:ext>
            </a:extLst>
          </p:cNvPr>
          <p:cNvSpPr txBox="1"/>
          <p:nvPr/>
        </p:nvSpPr>
        <p:spPr>
          <a:xfrm>
            <a:off x="1091769" y="1465215"/>
            <a:ext cx="3124217" cy="7722328"/>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18" dirty="0">
              <a:solidFill>
                <a:srgbClr val="009BAC"/>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lang="fr-FR" sz="2584" b="1" spc="-18" dirty="0">
                <a:solidFill>
                  <a:schemeClr val="bg1">
                    <a:lumMod val="50000"/>
                  </a:schemeClr>
                </a:solidFill>
                <a:latin typeface="Arial" panose="020B0604020202020204" pitchFamily="34" charset="0"/>
                <a:ea typeface="+mn-ea"/>
                <a:cs typeface="Arial" panose="020B0604020202020204" pitchFamily="34" charset="0"/>
              </a:rPr>
              <a:t>Éthique</a:t>
            </a:r>
            <a:r>
              <a:rPr lang="fr-FR" sz="2584" b="1" spc="-95" dirty="0">
                <a:solidFill>
                  <a:schemeClr val="bg1">
                    <a:lumMod val="50000"/>
                  </a:schemeClr>
                </a:solidFill>
                <a:latin typeface="Arial" panose="020B0604020202020204" pitchFamily="34" charset="0"/>
                <a:ea typeface="+mn-ea"/>
                <a:cs typeface="Arial" panose="020B0604020202020204" pitchFamily="34" charset="0"/>
              </a:rPr>
              <a:t> </a:t>
            </a:r>
            <a:r>
              <a:rPr lang="fr-FR" sz="2584" b="1" spc="-23" dirty="0">
                <a:solidFill>
                  <a:schemeClr val="bg1">
                    <a:lumMod val="50000"/>
                  </a:schemeClr>
                </a:solidFill>
                <a:latin typeface="Arial" panose="020B0604020202020204" pitchFamily="34" charset="0"/>
                <a:ea typeface="+mn-ea"/>
                <a:cs typeface="Arial" panose="020B0604020202020204" pitchFamily="34" charset="0"/>
              </a:rPr>
              <a:t>de </a:t>
            </a:r>
            <a:r>
              <a:rPr lang="fr-FR" sz="2584" b="1" dirty="0">
                <a:solidFill>
                  <a:schemeClr val="bg1">
                    <a:lumMod val="50000"/>
                  </a:schemeClr>
                </a:solidFill>
                <a:latin typeface="Arial" panose="020B0604020202020204" pitchFamily="34" charset="0"/>
                <a:ea typeface="+mn-ea"/>
                <a:cs typeface="Arial" panose="020B0604020202020204" pitchFamily="34" charset="0"/>
              </a:rPr>
              <a:t>la</a:t>
            </a:r>
            <a:r>
              <a:rPr lang="fr-FR" sz="2584" b="1" spc="-77" dirty="0">
                <a:solidFill>
                  <a:schemeClr val="bg1">
                    <a:lumMod val="50000"/>
                  </a:schemeClr>
                </a:solidFill>
                <a:latin typeface="Arial" panose="020B0604020202020204" pitchFamily="34" charset="0"/>
                <a:ea typeface="+mn-ea"/>
                <a:cs typeface="Arial" panose="020B0604020202020204" pitchFamily="34" charset="0"/>
              </a:rPr>
              <a:t> </a:t>
            </a:r>
            <a:r>
              <a:rPr lang="fr-FR" sz="2584" b="1" spc="-9" dirty="0">
                <a:solidFill>
                  <a:schemeClr val="bg1">
                    <a:lumMod val="50000"/>
                  </a:schemeClr>
                </a:solidFill>
                <a:latin typeface="Arial" panose="020B0604020202020204" pitchFamily="34" charset="0"/>
                <a:ea typeface="+mn-ea"/>
                <a:cs typeface="Arial" panose="020B0604020202020204" pitchFamily="34" charset="0"/>
              </a:rPr>
              <a:t>recherche</a:t>
            </a:r>
            <a:endParaRPr kumimoji="0" lang="fr-FR" sz="2584" b="1" i="0" u="none" strike="noStrike" kern="1200" cap="none" spc="-9"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9" dirty="0">
              <a:solidFill>
                <a:srgbClr val="E50051"/>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r>
              <a:rPr kumimoji="0" lang="fr-FR" sz="2584" b="1" i="0" u="none" strike="noStrike" kern="1200" cap="none" spc="-27"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Déontologie</a:t>
            </a: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kumimoji="0" lang="fr-FR" sz="258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Intégrité scientifique</a:t>
            </a:r>
            <a:endParaRPr kumimoji="0" lang="fr-FR" sz="2584"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385" name="Shape 164">
            <a:extLst>
              <a:ext uri="{FF2B5EF4-FFF2-40B4-BE49-F238E27FC236}">
                <a16:creationId xmlns:a16="http://schemas.microsoft.com/office/drawing/2014/main" id="{A4D8F324-B491-16D6-DCF9-3923E9348519}"/>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EB2CA56B-BAF9-443C-5579-02E3166BC255}"/>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8" name="Espace réservé du numéro de diapositive 10">
            <a:extLst>
              <a:ext uri="{FF2B5EF4-FFF2-40B4-BE49-F238E27FC236}">
                <a16:creationId xmlns:a16="http://schemas.microsoft.com/office/drawing/2014/main" id="{6DC6B781-980B-5E7A-84FB-9712DA3E6E26}"/>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5" name="object 10">
            <a:extLst>
              <a:ext uri="{FF2B5EF4-FFF2-40B4-BE49-F238E27FC236}">
                <a16:creationId xmlns:a16="http://schemas.microsoft.com/office/drawing/2014/main" id="{EE67C189-4B74-2B04-10DF-C387E5D146A5}"/>
              </a:ext>
            </a:extLst>
          </p:cNvPr>
          <p:cNvSpPr/>
          <p:nvPr/>
        </p:nvSpPr>
        <p:spPr>
          <a:xfrm>
            <a:off x="9451350" y="2328227"/>
            <a:ext cx="45719" cy="369166"/>
          </a:xfrm>
          <a:custGeom>
            <a:avLst/>
            <a:gdLst/>
            <a:ahLst/>
            <a:cxnLst/>
            <a:rect l="l" t="t" r="r" b="b"/>
            <a:pathLst>
              <a:path h="385444">
                <a:moveTo>
                  <a:pt x="0" y="0"/>
                </a:moveTo>
                <a:lnTo>
                  <a:pt x="0" y="385203"/>
                </a:lnTo>
              </a:path>
            </a:pathLst>
          </a:custGeom>
          <a:ln w="9042">
            <a:solidFill>
              <a:srgbClr val="FFFFFF"/>
            </a:solidFill>
          </a:ln>
        </p:spPr>
        <p:txBody>
          <a:bodyPr wrap="square" lIns="0" tIns="0" rIns="0" bIns="0" rtlCol="0"/>
          <a:lstStyle/>
          <a:p>
            <a:endParaRPr sz="1632" dirty="0"/>
          </a:p>
        </p:txBody>
      </p:sp>
      <p:sp>
        <p:nvSpPr>
          <p:cNvPr id="6" name="object 11">
            <a:extLst>
              <a:ext uri="{FF2B5EF4-FFF2-40B4-BE49-F238E27FC236}">
                <a16:creationId xmlns:a16="http://schemas.microsoft.com/office/drawing/2014/main" id="{2834A4F8-3C19-C4BB-8FD9-1DA708E2FC19}"/>
              </a:ext>
            </a:extLst>
          </p:cNvPr>
          <p:cNvSpPr/>
          <p:nvPr/>
        </p:nvSpPr>
        <p:spPr>
          <a:xfrm>
            <a:off x="9009925" y="3070589"/>
            <a:ext cx="0" cy="210750"/>
          </a:xfrm>
          <a:custGeom>
            <a:avLst/>
            <a:gdLst/>
            <a:ahLst/>
            <a:cxnLst/>
            <a:rect l="l" t="t" r="r" b="b"/>
            <a:pathLst>
              <a:path h="232410">
                <a:moveTo>
                  <a:pt x="0" y="0"/>
                </a:moveTo>
                <a:lnTo>
                  <a:pt x="0" y="232067"/>
                </a:lnTo>
              </a:path>
            </a:pathLst>
          </a:custGeom>
          <a:ln w="9042">
            <a:solidFill>
              <a:srgbClr val="FFFFFF"/>
            </a:solidFill>
          </a:ln>
        </p:spPr>
        <p:txBody>
          <a:bodyPr wrap="square" lIns="0" tIns="0" rIns="0" bIns="0" rtlCol="0"/>
          <a:lstStyle/>
          <a:p>
            <a:endParaRPr sz="1632" dirty="0"/>
          </a:p>
        </p:txBody>
      </p:sp>
      <p:sp>
        <p:nvSpPr>
          <p:cNvPr id="7" name="object 12">
            <a:extLst>
              <a:ext uri="{FF2B5EF4-FFF2-40B4-BE49-F238E27FC236}">
                <a16:creationId xmlns:a16="http://schemas.microsoft.com/office/drawing/2014/main" id="{396935E3-1F1A-8E52-89D7-44E74EE02D8C}"/>
              </a:ext>
            </a:extLst>
          </p:cNvPr>
          <p:cNvSpPr/>
          <p:nvPr/>
        </p:nvSpPr>
        <p:spPr>
          <a:xfrm>
            <a:off x="9009240" y="3391055"/>
            <a:ext cx="57487" cy="1027667"/>
          </a:xfrm>
          <a:custGeom>
            <a:avLst/>
            <a:gdLst/>
            <a:ahLst/>
            <a:cxnLst/>
            <a:rect l="l" t="t" r="r" b="b"/>
            <a:pathLst>
              <a:path h="914400">
                <a:moveTo>
                  <a:pt x="0" y="0"/>
                </a:moveTo>
                <a:lnTo>
                  <a:pt x="0" y="914400"/>
                </a:lnTo>
              </a:path>
            </a:pathLst>
          </a:custGeom>
          <a:ln w="9042">
            <a:solidFill>
              <a:srgbClr val="FFFFFF"/>
            </a:solidFill>
          </a:ln>
        </p:spPr>
        <p:txBody>
          <a:bodyPr wrap="square" lIns="0" tIns="0" rIns="0" bIns="0" rtlCol="0"/>
          <a:lstStyle/>
          <a:p>
            <a:endParaRPr sz="1632" dirty="0"/>
          </a:p>
        </p:txBody>
      </p:sp>
      <p:sp>
        <p:nvSpPr>
          <p:cNvPr id="11" name="object 21">
            <a:extLst>
              <a:ext uri="{FF2B5EF4-FFF2-40B4-BE49-F238E27FC236}">
                <a16:creationId xmlns:a16="http://schemas.microsoft.com/office/drawing/2014/main" id="{69E0B8D6-466F-F279-DD8B-098C7B79C7FE}"/>
              </a:ext>
            </a:extLst>
          </p:cNvPr>
          <p:cNvSpPr/>
          <p:nvPr/>
        </p:nvSpPr>
        <p:spPr>
          <a:xfrm>
            <a:off x="2869075" y="6320337"/>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12" name="object 22">
            <a:extLst>
              <a:ext uri="{FF2B5EF4-FFF2-40B4-BE49-F238E27FC236}">
                <a16:creationId xmlns:a16="http://schemas.microsoft.com/office/drawing/2014/main" id="{864A9A40-3E7B-3EBE-C9BB-E66ECF1FC464}"/>
              </a:ext>
            </a:extLst>
          </p:cNvPr>
          <p:cNvSpPr/>
          <p:nvPr/>
        </p:nvSpPr>
        <p:spPr>
          <a:xfrm>
            <a:off x="2875965" y="6758155"/>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sp>
        <p:nvSpPr>
          <p:cNvPr id="44" name="Titre 25">
            <a:extLst>
              <a:ext uri="{FF2B5EF4-FFF2-40B4-BE49-F238E27FC236}">
                <a16:creationId xmlns:a16="http://schemas.microsoft.com/office/drawing/2014/main" id="{BA195CCE-0E0A-11DD-F0B1-DE5E5BA211FA}"/>
              </a:ext>
            </a:extLst>
          </p:cNvPr>
          <p:cNvSpPr>
            <a:spLocks noGrp="1"/>
          </p:cNvSpPr>
          <p:nvPr>
            <p:ph type="title"/>
          </p:nvPr>
        </p:nvSpPr>
        <p:spPr>
          <a:xfrm>
            <a:off x="681183" y="1277219"/>
            <a:ext cx="0" cy="0"/>
          </a:xfrm>
        </p:spPr>
        <p:txBody>
          <a:bodyPr/>
          <a:lstStyle/>
          <a:p>
            <a:r>
              <a:rPr lang="fr-FR" dirty="0"/>
              <a:t> </a:t>
            </a:r>
          </a:p>
        </p:txBody>
      </p:sp>
      <p:sp>
        <p:nvSpPr>
          <p:cNvPr id="16392" name="ZoneTexte 16391">
            <a:extLst>
              <a:ext uri="{FF2B5EF4-FFF2-40B4-BE49-F238E27FC236}">
                <a16:creationId xmlns:a16="http://schemas.microsoft.com/office/drawing/2014/main" id="{1D03E51A-ABD5-5674-C6F5-1C1FCAE9C3F6}"/>
              </a:ext>
            </a:extLst>
          </p:cNvPr>
          <p:cNvSpPr txBox="1"/>
          <p:nvPr/>
        </p:nvSpPr>
        <p:spPr>
          <a:xfrm>
            <a:off x="-4374408" y="7764205"/>
            <a:ext cx="2620268" cy="181462"/>
          </a:xfrm>
          <a:prstGeom prst="rect">
            <a:avLst/>
          </a:prstGeom>
          <a:noFill/>
        </p:spPr>
        <p:txBody>
          <a:bodyPr wrap="square" lIns="0" rIns="216000" rtlCol="0">
            <a:noAutofit/>
          </a:bodyPr>
          <a:lstStyle/>
          <a:p>
            <a:pPr marL="11516" marR="4607">
              <a:spcBef>
                <a:spcPts val="91"/>
              </a:spcBef>
            </a:pPr>
            <a:endParaRPr lang="fr-FR" sz="1000" dirty="0">
              <a:solidFill>
                <a:srgbClr val="FFFFFF"/>
              </a:solidFill>
              <a:cs typeface="Museo Sans 500"/>
            </a:endParaRPr>
          </a:p>
        </p:txBody>
      </p:sp>
      <p:sp>
        <p:nvSpPr>
          <p:cNvPr id="16394" name="ZoneTexte 16393">
            <a:extLst>
              <a:ext uri="{FF2B5EF4-FFF2-40B4-BE49-F238E27FC236}">
                <a16:creationId xmlns:a16="http://schemas.microsoft.com/office/drawing/2014/main" id="{534499A9-C86C-E67F-A97E-E6AB3C446738}"/>
              </a:ext>
            </a:extLst>
          </p:cNvPr>
          <p:cNvSpPr txBox="1"/>
          <p:nvPr/>
        </p:nvSpPr>
        <p:spPr>
          <a:xfrm>
            <a:off x="4396724" y="1385090"/>
            <a:ext cx="3714751" cy="2062103"/>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spc="-27" dirty="0">
                <a:solidFill>
                  <a:schemeClr val="bg1">
                    <a:lumMod val="50000"/>
                  </a:schemeClr>
                </a:solidFill>
                <a:latin typeface="Arial" panose="020B0604020202020204" pitchFamily="34" charset="0"/>
                <a:cs typeface="Arial" panose="020B0604020202020204" pitchFamily="34" charset="0"/>
              </a:rPr>
              <a:t>Réflexion collégiale:</a:t>
            </a:r>
          </a:p>
          <a:p>
            <a:pPr marL="285750" indent="-285750">
              <a:buFontTx/>
              <a:buChar char="-"/>
            </a:pPr>
            <a:r>
              <a:rPr lang="fr-FR" sz="1600" spc="-27" dirty="0">
                <a:solidFill>
                  <a:schemeClr val="bg1">
                    <a:lumMod val="50000"/>
                  </a:schemeClr>
                </a:solidFill>
                <a:latin typeface="Arial" panose="020B0604020202020204" pitchFamily="34" charset="0"/>
                <a:cs typeface="Arial" panose="020B0604020202020204" pitchFamily="34" charset="0"/>
              </a:rPr>
              <a:t>Questions soulevées par les</a:t>
            </a:r>
            <a:r>
              <a:rPr lang="fr-FR" sz="160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déve</a:t>
            </a:r>
            <a:r>
              <a:rPr lang="fr-FR" sz="1600" dirty="0">
                <a:solidFill>
                  <a:schemeClr val="bg1">
                    <a:lumMod val="50000"/>
                  </a:schemeClr>
                </a:solidFill>
                <a:latin typeface="Arial" panose="020B0604020202020204" pitchFamily="34" charset="0"/>
                <a:cs typeface="Arial" panose="020B0604020202020204" pitchFamily="34" charset="0"/>
              </a:rPr>
              <a:t>loppements scientifiques</a:t>
            </a:r>
            <a:r>
              <a:rPr lang="fr-FR" sz="1600" spc="-18" dirty="0">
                <a:solidFill>
                  <a:schemeClr val="bg1">
                    <a:lumMod val="50000"/>
                  </a:schemeClr>
                </a:solidFill>
                <a:latin typeface="Arial" panose="020B0604020202020204" pitchFamily="34" charset="0"/>
                <a:cs typeface="Arial" panose="020B0604020202020204" pitchFamily="34" charset="0"/>
              </a:rPr>
              <a:t> </a:t>
            </a:r>
          </a:p>
          <a:p>
            <a:pPr marL="285750" indent="-285750">
              <a:buFontTx/>
              <a:buChar char="-"/>
            </a:pPr>
            <a:endParaRPr lang="fr-FR" sz="1600" spc="-18" dirty="0">
              <a:solidFill>
                <a:schemeClr val="bg1">
                  <a:lumMod val="50000"/>
                </a:schemeClr>
              </a:solidFill>
              <a:latin typeface="Arial" panose="020B0604020202020204" pitchFamily="34" charset="0"/>
              <a:cs typeface="Arial" panose="020B0604020202020204" pitchFamily="34" charset="0"/>
            </a:endParaRPr>
          </a:p>
          <a:p>
            <a:pPr marL="285750" indent="-285750">
              <a:buFontTx/>
              <a:buChar char="-"/>
            </a:pPr>
            <a:r>
              <a:rPr lang="fr-FR" sz="1600" spc="-23" dirty="0">
                <a:solidFill>
                  <a:schemeClr val="bg1">
                    <a:lumMod val="50000"/>
                  </a:schemeClr>
                </a:solidFill>
                <a:latin typeface="Arial" panose="020B0604020202020204" pitchFamily="34" charset="0"/>
                <a:cs typeface="Arial" panose="020B0604020202020204" pitchFamily="34" charset="0"/>
              </a:rPr>
              <a:t>Questions </a:t>
            </a:r>
            <a:r>
              <a:rPr lang="fr-FR" sz="1600" dirty="0">
                <a:solidFill>
                  <a:schemeClr val="bg1">
                    <a:lumMod val="50000"/>
                  </a:schemeClr>
                </a:solidFill>
                <a:latin typeface="Arial" panose="020B0604020202020204" pitchFamily="34" charset="0"/>
                <a:cs typeface="Arial" panose="020B0604020202020204" pitchFamily="34" charset="0"/>
              </a:rPr>
              <a:t>opérationnelles de</a:t>
            </a:r>
            <a:r>
              <a:rPr lang="fr-FR" sz="1600" spc="-32"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conformité des</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protocoles</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de</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recherche</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au </a:t>
            </a:r>
            <a:r>
              <a:rPr lang="fr-FR" sz="1600" spc="-9" dirty="0">
                <a:solidFill>
                  <a:schemeClr val="bg1">
                    <a:lumMod val="50000"/>
                  </a:schemeClr>
                </a:solidFill>
                <a:latin typeface="Arial" panose="020B0604020202020204" pitchFamily="34" charset="0"/>
                <a:cs typeface="Arial" panose="020B0604020202020204" pitchFamily="34" charset="0"/>
              </a:rPr>
              <a:t>droit </a:t>
            </a:r>
            <a:r>
              <a:rPr lang="fr-FR" sz="1600" dirty="0">
                <a:solidFill>
                  <a:schemeClr val="bg1">
                    <a:lumMod val="50000"/>
                  </a:schemeClr>
                </a:solidFill>
                <a:latin typeface="Arial" panose="020B0604020202020204" pitchFamily="34" charset="0"/>
                <a:cs typeface="Arial" panose="020B0604020202020204" pitchFamily="34" charset="0"/>
              </a:rPr>
              <a:t>et</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aux recommandations</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dirty="0">
                <a:solidFill>
                  <a:schemeClr val="bg1">
                    <a:lumMod val="50000"/>
                  </a:schemeClr>
                </a:solidFill>
                <a:latin typeface="Arial" panose="020B0604020202020204" pitchFamily="34" charset="0"/>
                <a:cs typeface="Arial" panose="020B0604020202020204" pitchFamily="34" charset="0"/>
              </a:rPr>
              <a:t>éthiques</a:t>
            </a:r>
            <a:endParaRPr lang="fr-FR" sz="1600" spc="-9" dirty="0">
              <a:solidFill>
                <a:schemeClr val="bg1">
                  <a:lumMod val="50000"/>
                </a:schemeClr>
              </a:solidFill>
              <a:latin typeface="Arial" panose="020B0604020202020204" pitchFamily="34" charset="0"/>
              <a:cs typeface="Arial" panose="020B0604020202020204" pitchFamily="34" charset="0"/>
            </a:endParaRPr>
          </a:p>
        </p:txBody>
      </p:sp>
      <p:sp>
        <p:nvSpPr>
          <p:cNvPr id="16400" name="ZoneTexte 16399">
            <a:extLst>
              <a:ext uri="{FF2B5EF4-FFF2-40B4-BE49-F238E27FC236}">
                <a16:creationId xmlns:a16="http://schemas.microsoft.com/office/drawing/2014/main" id="{A970E2B0-1BBF-1A6C-2E54-2C7F949C2D39}"/>
              </a:ext>
            </a:extLst>
          </p:cNvPr>
          <p:cNvSpPr txBox="1"/>
          <p:nvPr/>
        </p:nvSpPr>
        <p:spPr>
          <a:xfrm>
            <a:off x="1149108"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3 notions</a:t>
            </a:r>
          </a:p>
          <a:p>
            <a:pPr marL="11516" marR="4607" algn="ctr">
              <a:spcBef>
                <a:spcPts val="91"/>
              </a:spcBef>
            </a:pPr>
            <a:endParaRPr lang="fr-FR" sz="1800" b="1" dirty="0">
              <a:solidFill>
                <a:srgbClr val="FFFFFF"/>
              </a:solidFill>
            </a:endParaRPr>
          </a:p>
        </p:txBody>
      </p:sp>
      <p:sp>
        <p:nvSpPr>
          <p:cNvPr id="16401" name="ZoneTexte 16400">
            <a:extLst>
              <a:ext uri="{FF2B5EF4-FFF2-40B4-BE49-F238E27FC236}">
                <a16:creationId xmlns:a16="http://schemas.microsoft.com/office/drawing/2014/main" id="{0ADF8A46-3A73-AE0D-1611-44C8DE25EE7F}"/>
              </a:ext>
            </a:extLst>
          </p:cNvPr>
          <p:cNvSpPr txBox="1"/>
          <p:nvPr/>
        </p:nvSpPr>
        <p:spPr>
          <a:xfrm>
            <a:off x="5009923"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Définie comme</a:t>
            </a:r>
          </a:p>
          <a:p>
            <a:pPr marL="11516" marR="4607" algn="ctr">
              <a:spcBef>
                <a:spcPts val="91"/>
              </a:spcBef>
            </a:pPr>
            <a:endParaRPr lang="fr-FR" sz="1800" b="1" dirty="0">
              <a:solidFill>
                <a:srgbClr val="FFFFFF"/>
              </a:solidFill>
            </a:endParaRPr>
          </a:p>
        </p:txBody>
      </p:sp>
      <p:sp>
        <p:nvSpPr>
          <p:cNvPr id="16402" name="ZoneTexte 16401">
            <a:extLst>
              <a:ext uri="{FF2B5EF4-FFF2-40B4-BE49-F238E27FC236}">
                <a16:creationId xmlns:a16="http://schemas.microsoft.com/office/drawing/2014/main" id="{568FF85A-CEB1-1AF6-E60F-45573371E1D3}"/>
              </a:ext>
            </a:extLst>
          </p:cNvPr>
          <p:cNvSpPr txBox="1"/>
          <p:nvPr/>
        </p:nvSpPr>
        <p:spPr>
          <a:xfrm>
            <a:off x="8870738" y="234959"/>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cs typeface="Museo Sans 900"/>
            </a:endParaRPr>
          </a:p>
          <a:p>
            <a:pPr marL="11516" marR="4607" algn="ctr">
              <a:spcBef>
                <a:spcPts val="91"/>
              </a:spcBef>
            </a:pPr>
            <a:r>
              <a:rPr lang="fr-FR" sz="1800" b="1" dirty="0">
                <a:solidFill>
                  <a:srgbClr val="FFFFFF"/>
                </a:solidFill>
                <a:cs typeface="Museo Sans 900"/>
              </a:rPr>
              <a:t>À</a:t>
            </a:r>
            <a:r>
              <a:rPr lang="fr-FR" sz="1800" b="1" spc="36" dirty="0">
                <a:solidFill>
                  <a:srgbClr val="FFFFFF"/>
                </a:solidFill>
                <a:cs typeface="Museo Sans 900"/>
              </a:rPr>
              <a:t> </a:t>
            </a:r>
            <a:r>
              <a:rPr lang="fr-FR" sz="1800" b="1" dirty="0">
                <a:solidFill>
                  <a:srgbClr val="FFFFFF"/>
                </a:solidFill>
                <a:cs typeface="Museo Sans 900"/>
              </a:rPr>
              <a:t>qui</a:t>
            </a:r>
            <a:r>
              <a:rPr lang="fr-FR" sz="1800" b="1" spc="36" dirty="0">
                <a:solidFill>
                  <a:srgbClr val="FFFFFF"/>
                </a:solidFill>
                <a:cs typeface="Museo Sans 900"/>
              </a:rPr>
              <a:t> </a:t>
            </a:r>
            <a:r>
              <a:rPr lang="fr-FR" sz="1800" b="1" spc="-9" dirty="0">
                <a:solidFill>
                  <a:srgbClr val="FFFFFF"/>
                </a:solidFill>
                <a:cs typeface="Museo Sans 900"/>
              </a:rPr>
              <a:t>m’adresser?</a:t>
            </a:r>
          </a:p>
          <a:p>
            <a:pPr marL="11516" marR="4607" algn="ctr">
              <a:spcBef>
                <a:spcPts val="91"/>
              </a:spcBef>
            </a:pPr>
            <a:endParaRPr lang="fr-FR" sz="1800" b="1" dirty="0">
              <a:solidFill>
                <a:srgbClr val="FFFFFF"/>
              </a:solidFill>
            </a:endParaRPr>
          </a:p>
        </p:txBody>
      </p:sp>
      <p:sp>
        <p:nvSpPr>
          <p:cNvPr id="16404" name="ZoneTexte 16403">
            <a:extLst>
              <a:ext uri="{FF2B5EF4-FFF2-40B4-BE49-F238E27FC236}">
                <a16:creationId xmlns:a16="http://schemas.microsoft.com/office/drawing/2014/main" id="{DCEA5FC7-D14D-600A-BF5B-3EAEF864165A}"/>
              </a:ext>
            </a:extLst>
          </p:cNvPr>
          <p:cNvSpPr txBox="1"/>
          <p:nvPr/>
        </p:nvSpPr>
        <p:spPr>
          <a:xfrm>
            <a:off x="8497839" y="1385090"/>
            <a:ext cx="4072736" cy="2800767"/>
          </a:xfrm>
          <a:prstGeom prst="rect">
            <a:avLst/>
          </a:prstGeom>
          <a:solidFill>
            <a:schemeClr val="bg1">
              <a:lumMod val="50000"/>
            </a:schemeClr>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600" b="1" u="sng" spc="-27" dirty="0">
                <a:solidFill>
                  <a:schemeClr val="bg1"/>
                </a:solidFill>
                <a:latin typeface="Arial" panose="020B0604020202020204" pitchFamily="34" charset="0"/>
                <a:cs typeface="Arial" panose="020B0604020202020204" pitchFamily="34" charset="0"/>
              </a:rPr>
              <a:t>Comités d’éthique</a:t>
            </a:r>
            <a:endParaRPr lang="fr-FR" sz="1600" b="1" u="sng"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MISSION  =  examiner la conformité d’un protocole de recherche.</a:t>
            </a:r>
          </a:p>
          <a:p>
            <a:endParaRPr lang="fr-FR" sz="1600"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Plusieurs types: </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 Protection des Personnes (</a:t>
            </a:r>
            <a:r>
              <a:rPr lang="fr-FR" sz="1600" spc="-9" dirty="0" err="1">
                <a:solidFill>
                  <a:schemeClr val="bg1"/>
                </a:solidFill>
                <a:latin typeface="Arial" panose="020B0604020202020204" pitchFamily="34" charset="0"/>
                <a:cs typeface="Arial" panose="020B0604020202020204" pitchFamily="34" charset="0"/>
              </a:rPr>
              <a:t>CPPs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d’éthique de la recherche (</a:t>
            </a:r>
            <a:r>
              <a:rPr lang="fr-FR" sz="1600" spc="-9" dirty="0" err="1">
                <a:solidFill>
                  <a:schemeClr val="bg1"/>
                </a:solidFill>
                <a:latin typeface="Arial" panose="020B0604020202020204" pitchFamily="34" charset="0"/>
                <a:cs typeface="Arial" panose="020B0604020202020204" pitchFamily="34" charset="0"/>
              </a:rPr>
              <a:t>CERs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d’Ethique en Expérimentation Animale (</a:t>
            </a:r>
            <a:r>
              <a:rPr lang="fr-FR" sz="1600" spc="-9" dirty="0" err="1">
                <a:solidFill>
                  <a:schemeClr val="bg1"/>
                </a:solidFill>
                <a:latin typeface="Arial" panose="020B0604020202020204" pitchFamily="34" charset="0"/>
                <a:cs typeface="Arial" panose="020B0604020202020204" pitchFamily="34" charset="0"/>
              </a:rPr>
              <a:t>CEEAs</a:t>
            </a:r>
            <a:r>
              <a:rPr lang="fr-FR" sz="1600" spc="-9"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4964721"/>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BC2D2-A7B2-29ED-8959-282E282E2E3D}"/>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83298ACF-DC53-0373-7FD6-47173EA935FC}"/>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0DB63E1E-4347-A425-995F-6B176858777C}"/>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A573248C-0E9B-7AEE-D663-DF3BAA41B13C}"/>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C270E4F2-07DC-9A81-E8B4-2BDB41F0FC04}"/>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Autres missions du RIS de l’UPN : prévention</a:t>
            </a:r>
          </a:p>
        </p:txBody>
      </p:sp>
      <p:sp>
        <p:nvSpPr>
          <p:cNvPr id="2" name="Espace réservé du numéro de diapositive 10">
            <a:extLst>
              <a:ext uri="{FF2B5EF4-FFF2-40B4-BE49-F238E27FC236}">
                <a16:creationId xmlns:a16="http://schemas.microsoft.com/office/drawing/2014/main" id="{9F9CFF25-0BA5-61C7-ED2C-C76B262E8777}"/>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E85B0F72-9BD3-E86A-2D03-ED93678B3825}"/>
              </a:ext>
            </a:extLst>
          </p:cNvPr>
          <p:cNvSpPr txBox="1"/>
          <p:nvPr/>
        </p:nvSpPr>
        <p:spPr>
          <a:xfrm>
            <a:off x="271540" y="1525934"/>
            <a:ext cx="12236762" cy="5755422"/>
          </a:xfrm>
          <a:prstGeom prst="rect">
            <a:avLst/>
          </a:prstGeom>
          <a:noFill/>
        </p:spPr>
        <p:txBody>
          <a:bodyPr wrap="square" rtlCol="0">
            <a:spAutoFit/>
          </a:bodyPr>
          <a:lstStyle/>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rgbClr val="474747"/>
                </a:solidFill>
                <a:cs typeface="Museo Sans 500"/>
              </a:rPr>
              <a:t>Travail de veille sur les questions liées à l’IS </a:t>
            </a:r>
            <a:r>
              <a:rPr lang="fr-FR" sz="2000" dirty="0">
                <a:solidFill>
                  <a:srgbClr val="474747"/>
                </a:solidFill>
                <a:cs typeface="Museo Sans 500"/>
              </a:rPr>
              <a:t>(notamment sur les questions en lien avec l’IA)</a:t>
            </a: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chemeClr val="bg1">
                    <a:lumMod val="85000"/>
                  </a:schemeClr>
                </a:solidFill>
                <a:cs typeface="Museo Sans 500"/>
              </a:rPr>
              <a:t>Formation, information et sensibilisation à l’IS </a:t>
            </a:r>
            <a:r>
              <a:rPr lang="fr-FR" sz="2000" dirty="0">
                <a:solidFill>
                  <a:schemeClr val="bg1">
                    <a:lumMod val="85000"/>
                  </a:schemeClr>
                </a:solidFill>
                <a:cs typeface="Museo Sans 500"/>
              </a:rPr>
              <a:t>au sein des différentes communautés de recherche de l’UPN (écoles doctorales, laboratoires etc.) concernant :  </a:t>
            </a:r>
          </a:p>
          <a:p>
            <a:pPr marL="1714500" lvl="3" indent="-342900">
              <a:buClr>
                <a:srgbClr val="474747"/>
              </a:buClr>
              <a:buSzPct val="100000"/>
              <a:buFont typeface="Arial" panose="020B0604020202020204" pitchFamily="34" charset="0"/>
              <a:buChar char="•"/>
            </a:pPr>
            <a:r>
              <a:rPr lang="fr-FR" sz="2000" dirty="0">
                <a:solidFill>
                  <a:schemeClr val="bg1">
                    <a:lumMod val="85000"/>
                  </a:schemeClr>
                </a:solidFill>
                <a:cs typeface="Museo Sans 500"/>
              </a:rPr>
              <a:t>de publication, de reconnaissance des contributions ;</a:t>
            </a:r>
          </a:p>
          <a:p>
            <a:pPr marL="1714500" lvl="3" indent="-342900">
              <a:buClr>
                <a:srgbClr val="474747"/>
              </a:buClr>
              <a:buSzPct val="100000"/>
              <a:buFont typeface="Arial" panose="020B0604020202020204" pitchFamily="34" charset="0"/>
              <a:buChar char="•"/>
            </a:pPr>
            <a:r>
              <a:rPr lang="fr-FR" sz="2000" dirty="0">
                <a:solidFill>
                  <a:schemeClr val="bg1">
                    <a:lumMod val="85000"/>
                  </a:schemeClr>
                </a:solidFill>
                <a:cs typeface="Museo Sans 500"/>
              </a:rPr>
              <a:t>de gestion des données ;</a:t>
            </a:r>
          </a:p>
          <a:p>
            <a:pPr marL="1714500" lvl="3" indent="-342900">
              <a:buClr>
                <a:srgbClr val="474747"/>
              </a:buClr>
              <a:buSzPct val="100000"/>
              <a:buFont typeface="Arial" panose="020B0604020202020204" pitchFamily="34" charset="0"/>
              <a:buChar char="•"/>
            </a:pPr>
            <a:r>
              <a:rPr lang="fr-FR" sz="2000" dirty="0">
                <a:solidFill>
                  <a:schemeClr val="bg1">
                    <a:lumMod val="85000"/>
                  </a:schemeClr>
                </a:solidFill>
                <a:cs typeface="Museo Sans 500"/>
              </a:rPr>
              <a:t>d’encadrement d’équipe ou de doctorants ;</a:t>
            </a:r>
          </a:p>
          <a:p>
            <a:pPr marL="1714500" lvl="3" indent="-342900">
              <a:buClr>
                <a:srgbClr val="474747"/>
              </a:buClr>
              <a:buSzPct val="100000"/>
              <a:buFont typeface="Arial" panose="020B0604020202020204" pitchFamily="34" charset="0"/>
              <a:buChar char="•"/>
            </a:pPr>
            <a:r>
              <a:rPr lang="fr-FR" sz="2000" dirty="0">
                <a:solidFill>
                  <a:schemeClr val="bg1">
                    <a:lumMod val="85000"/>
                  </a:schemeClr>
                </a:solidFill>
                <a:cs typeface="Museo Sans 500"/>
              </a:rPr>
              <a:t>etc.</a:t>
            </a:r>
          </a:p>
          <a:p>
            <a:pPr marL="1714500" lvl="3" indent="-342900">
              <a:buClr>
                <a:srgbClr val="0099A9"/>
              </a:buClr>
              <a:buSzPct val="160000"/>
              <a:buFont typeface="Calibri" panose="020F0502020204030204" pitchFamily="34" charset="0"/>
              <a:buChar char="›"/>
            </a:pPr>
            <a:endParaRPr lang="fr-FR" sz="400"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endParaRPr lang="fr-FR" sz="2000"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endParaRPr lang="fr-FR" sz="2000" dirty="0">
              <a:solidFill>
                <a:schemeClr val="bg1">
                  <a:lumMod val="85000"/>
                </a:schemeClr>
              </a:solidFill>
              <a:cs typeface="Museo Sans 500"/>
            </a:endParaRPr>
          </a:p>
          <a:p>
            <a:pPr marL="800100" lvl="1" indent="-342900">
              <a:buClr>
                <a:srgbClr val="0099A9"/>
              </a:buClr>
              <a:buSzPct val="160000"/>
              <a:buFont typeface="Calibri" panose="020F0502020204030204" pitchFamily="34" charset="0"/>
              <a:buChar char="›"/>
            </a:pPr>
            <a:endParaRPr lang="fr-FR" sz="400" dirty="0">
              <a:solidFill>
                <a:schemeClr val="bg1">
                  <a:lumMod val="85000"/>
                </a:schemeClr>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chemeClr val="bg1">
                    <a:lumMod val="85000"/>
                  </a:schemeClr>
                </a:solidFill>
                <a:cs typeface="Museo Sans 500"/>
              </a:rPr>
              <a:t>Identification des besoins des communautés de recherche et des ressources à disposition </a:t>
            </a:r>
            <a:r>
              <a:rPr lang="fr-FR" sz="2000" dirty="0">
                <a:solidFill>
                  <a:schemeClr val="bg1">
                    <a:lumMod val="85000"/>
                  </a:schemeClr>
                </a:solidFill>
                <a:cs typeface="Museo Sans 500"/>
              </a:rPr>
              <a:t>(en partenariat avec les autres acteurs d’UPN):  logiciel anti-plagiat, liste d’outils pour repérer les articles rétractés, liens vers des ressources et lignes directrices externes etc. </a:t>
            </a:r>
          </a:p>
          <a:p>
            <a:pPr lvl="1"/>
            <a:endParaRPr lang="fr-FR" sz="2000" dirty="0">
              <a:solidFill>
                <a:srgbClr val="474747"/>
              </a:solidFill>
            </a:endParaRPr>
          </a:p>
          <a:p>
            <a:pPr algn="ctr"/>
            <a:r>
              <a:rPr lang="fr-FR" sz="2000" dirty="0"/>
              <a:t>			</a:t>
            </a:r>
            <a:endParaRPr lang="en-US" sz="2000" dirty="0"/>
          </a:p>
        </p:txBody>
      </p:sp>
    </p:spTree>
    <p:extLst>
      <p:ext uri="{BB962C8B-B14F-4D97-AF65-F5344CB8AC3E}">
        <p14:creationId xmlns:p14="http://schemas.microsoft.com/office/powerpoint/2010/main" val="50008404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2EF4-D210-3C64-D44C-ADCC6B019EB1}"/>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003CFD44-F16E-D7EE-C211-9D24EBA1234D}"/>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EA61A841-FDFB-612C-3705-463B54B96BF4}"/>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07BC70CE-D891-6981-43C6-FE1C5E2B9CA2}"/>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60F2B160-C2A5-F68A-0299-496B01553C92}"/>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Autres missions du RIS de l’UPN : prévention</a:t>
            </a:r>
          </a:p>
        </p:txBody>
      </p:sp>
      <p:sp>
        <p:nvSpPr>
          <p:cNvPr id="2" name="Espace réservé du numéro de diapositive 10">
            <a:extLst>
              <a:ext uri="{FF2B5EF4-FFF2-40B4-BE49-F238E27FC236}">
                <a16:creationId xmlns:a16="http://schemas.microsoft.com/office/drawing/2014/main" id="{76187874-AC9E-5A8D-6B71-2AACF9EA4960}"/>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3F019B99-808E-83D8-DFDA-FB11AC8996D2}"/>
              </a:ext>
            </a:extLst>
          </p:cNvPr>
          <p:cNvSpPr txBox="1"/>
          <p:nvPr/>
        </p:nvSpPr>
        <p:spPr>
          <a:xfrm>
            <a:off x="271540" y="1525934"/>
            <a:ext cx="12236762" cy="5755422"/>
          </a:xfrm>
          <a:prstGeom prst="rect">
            <a:avLst/>
          </a:prstGeom>
          <a:noFill/>
        </p:spPr>
        <p:txBody>
          <a:bodyPr wrap="square" rtlCol="0">
            <a:spAutoFit/>
          </a:bodyPr>
          <a:lstStyle/>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rgbClr val="474747"/>
                </a:solidFill>
                <a:cs typeface="Museo Sans 500"/>
              </a:rPr>
              <a:t>Travail de veille sur les questions liées à l’IS </a:t>
            </a:r>
            <a:r>
              <a:rPr lang="fr-FR" sz="2000" dirty="0">
                <a:solidFill>
                  <a:srgbClr val="474747"/>
                </a:solidFill>
                <a:cs typeface="Museo Sans 500"/>
              </a:rPr>
              <a:t>(notamment sur les questions en lien avec l’IA)</a:t>
            </a: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rgbClr val="474747"/>
                </a:solidFill>
                <a:cs typeface="Museo Sans 500"/>
              </a:rPr>
              <a:t>Formation, information et sensibilisation à l’IS </a:t>
            </a:r>
            <a:r>
              <a:rPr lang="fr-FR" sz="2000" dirty="0">
                <a:solidFill>
                  <a:srgbClr val="474747"/>
                </a:solidFill>
                <a:cs typeface="Museo Sans 500"/>
              </a:rPr>
              <a:t>au sein des différentes communautés de recherche de l’UPN (écoles doctorales, laboratoires etc.) concernant :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publication, de reconnaissance des contributions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gestion des données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d’encadrement d’équipe ou de doctorants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etc.</a:t>
            </a:r>
          </a:p>
          <a:p>
            <a:pPr marL="1714500" lvl="3"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dirty="0">
              <a:solidFill>
                <a:srgbClr val="474747"/>
              </a:solidFill>
              <a:cs typeface="Museo Sans 500"/>
            </a:endParaRPr>
          </a:p>
          <a:p>
            <a:pPr marL="800100" lvl="1"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chemeClr val="bg1">
                    <a:lumMod val="85000"/>
                  </a:schemeClr>
                </a:solidFill>
                <a:cs typeface="Museo Sans 500"/>
              </a:rPr>
              <a:t>Identification des besoins des communautés de recherche et des ressources à disposition </a:t>
            </a:r>
            <a:r>
              <a:rPr lang="fr-FR" sz="2000" dirty="0">
                <a:solidFill>
                  <a:schemeClr val="bg1">
                    <a:lumMod val="85000"/>
                  </a:schemeClr>
                </a:solidFill>
                <a:cs typeface="Museo Sans 500"/>
              </a:rPr>
              <a:t>(en partenariat avec les autres acteurs d’UPN):  logiciel anti-plagiat, liste d’outils pour repérer les articles rétractés, liens vers des ressources et lignes directrices externes etc. </a:t>
            </a:r>
          </a:p>
          <a:p>
            <a:pPr lvl="1"/>
            <a:endParaRPr lang="fr-FR" sz="2000" dirty="0">
              <a:solidFill>
                <a:schemeClr val="bg1">
                  <a:lumMod val="85000"/>
                </a:schemeClr>
              </a:solidFill>
            </a:endParaRPr>
          </a:p>
          <a:p>
            <a:pPr algn="ctr"/>
            <a:r>
              <a:rPr lang="fr-FR" sz="2000" dirty="0">
                <a:solidFill>
                  <a:schemeClr val="bg1">
                    <a:lumMod val="85000"/>
                  </a:schemeClr>
                </a:solidFill>
              </a:rPr>
              <a:t>			</a:t>
            </a:r>
            <a:endParaRPr lang="en-US" sz="2000" dirty="0">
              <a:solidFill>
                <a:schemeClr val="bg1">
                  <a:lumMod val="85000"/>
                </a:schemeClr>
              </a:solidFill>
            </a:endParaRPr>
          </a:p>
        </p:txBody>
      </p:sp>
    </p:spTree>
    <p:extLst>
      <p:ext uri="{BB962C8B-B14F-4D97-AF65-F5344CB8AC3E}">
        <p14:creationId xmlns:p14="http://schemas.microsoft.com/office/powerpoint/2010/main" val="4069353867"/>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A2D3-55DE-AFF3-8326-37558EF0814F}"/>
            </a:ext>
          </a:extLst>
        </p:cNvPr>
        <p:cNvGrpSpPr/>
        <p:nvPr/>
      </p:nvGrpSpPr>
      <p:grpSpPr>
        <a:xfrm>
          <a:off x="0" y="0"/>
          <a:ext cx="0" cy="0"/>
          <a:chOff x="0" y="0"/>
          <a:chExt cx="0" cy="0"/>
        </a:xfrm>
      </p:grpSpPr>
      <p:sp>
        <p:nvSpPr>
          <p:cNvPr id="177" name="Shape 177">
            <a:extLst>
              <a:ext uri="{FF2B5EF4-FFF2-40B4-BE49-F238E27FC236}">
                <a16:creationId xmlns:a16="http://schemas.microsoft.com/office/drawing/2014/main" id="{927C30E1-5BDF-98A9-1704-11669638CF81}"/>
              </a:ext>
            </a:extLst>
          </p:cNvPr>
          <p:cNvSpPr/>
          <p:nvPr/>
        </p:nvSpPr>
        <p:spPr>
          <a:xfrm>
            <a:off x="-11691938" y="-4763"/>
            <a:ext cx="13088938" cy="981075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miter lim="400000"/>
          </a:ln>
          <a:effectLst>
            <a:outerShdw blurRad="381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400">
                <a:solidFill>
                  <a:srgbClr val="FFFFFF"/>
                </a:solidFill>
              </a:defRPr>
            </a:pPr>
            <a:endParaRPr sz="2400" kern="0">
              <a:solidFill>
                <a:srgbClr val="FFFFFF"/>
              </a:solidFill>
              <a:latin typeface="+mn-lt"/>
              <a:ea typeface="+mn-ea"/>
              <a:cs typeface="+mn-cs"/>
            </a:endParaRPr>
          </a:p>
        </p:txBody>
      </p:sp>
      <p:sp>
        <p:nvSpPr>
          <p:cNvPr id="17410" name="Shape 178">
            <a:extLst>
              <a:ext uri="{FF2B5EF4-FFF2-40B4-BE49-F238E27FC236}">
                <a16:creationId xmlns:a16="http://schemas.microsoft.com/office/drawing/2014/main" id="{DF9170DF-4A43-AB89-FE46-2E69614C2070}"/>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a:p>
        </p:txBody>
      </p:sp>
      <p:pic>
        <p:nvPicPr>
          <p:cNvPr id="17411" name="pasted-image.pdf">
            <a:extLst>
              <a:ext uri="{FF2B5EF4-FFF2-40B4-BE49-F238E27FC236}">
                <a16:creationId xmlns:a16="http://schemas.microsoft.com/office/drawing/2014/main" id="{976612A9-1BBE-C7E3-134E-294B1A78FFD2}"/>
              </a:ext>
            </a:extLst>
          </p:cNvPr>
          <p:cNvPicPr>
            <a:picLocks noChangeAspect="1"/>
          </p:cNvPicPr>
          <p:nvPr/>
        </p:nvPicPr>
        <p:blipFill>
          <a:blip r:embed="rId2"/>
          <a:srcRect/>
          <a:stretch>
            <a:fillRect/>
          </a:stretch>
        </p:blipFill>
        <p:spPr bwMode="auto">
          <a:xfrm>
            <a:off x="900113" y="8550275"/>
            <a:ext cx="1951037" cy="415925"/>
          </a:xfrm>
          <a:prstGeom prst="rect">
            <a:avLst/>
          </a:prstGeom>
          <a:noFill/>
          <a:ln w="12700">
            <a:noFill/>
            <a:miter lim="400000"/>
            <a:headEnd/>
            <a:tailEnd/>
          </a:ln>
        </p:spPr>
      </p:pic>
      <p:sp>
        <p:nvSpPr>
          <p:cNvPr id="17412" name="Shape 180">
            <a:extLst>
              <a:ext uri="{FF2B5EF4-FFF2-40B4-BE49-F238E27FC236}">
                <a16:creationId xmlns:a16="http://schemas.microsoft.com/office/drawing/2014/main" id="{ED88356C-30C4-A882-38B8-D0BFF7098EEE}"/>
              </a:ext>
            </a:extLst>
          </p:cNvPr>
          <p:cNvSpPr>
            <a:spLocks noChangeArrowheads="1"/>
          </p:cNvSpPr>
          <p:nvPr/>
        </p:nvSpPr>
        <p:spPr bwMode="auto">
          <a:xfrm>
            <a:off x="736600" y="776288"/>
            <a:ext cx="11633200" cy="692497"/>
          </a:xfrm>
          <a:prstGeom prst="rect">
            <a:avLst/>
          </a:prstGeom>
          <a:noFill/>
          <a:ln w="12700">
            <a:noFill/>
            <a:miter lim="400000"/>
            <a:headEnd/>
            <a:tailEnd/>
          </a:ln>
        </p:spPr>
        <p:txBody>
          <a:bodyPr wrap="square" lIns="38100" tIns="38100" rIns="38100" bIns="38100">
            <a:spAutoFit/>
          </a:bodyPr>
          <a:lstStyle/>
          <a:p>
            <a:pPr algn="ctr" hangingPunct="0"/>
            <a:r>
              <a:rPr lang="fr-FR" sz="4000" dirty="0">
                <a:solidFill>
                  <a:srgbClr val="D8232A"/>
                </a:solidFill>
                <a:sym typeface="Averta"/>
              </a:rPr>
              <a:t>Autres missions du RIS de l’UPN : prévention</a:t>
            </a:r>
          </a:p>
        </p:txBody>
      </p:sp>
      <p:sp>
        <p:nvSpPr>
          <p:cNvPr id="2" name="Espace réservé du numéro de diapositive 10">
            <a:extLst>
              <a:ext uri="{FF2B5EF4-FFF2-40B4-BE49-F238E27FC236}">
                <a16:creationId xmlns:a16="http://schemas.microsoft.com/office/drawing/2014/main" id="{89C8E8B5-F612-0373-E26B-1AE5148ED5E9}"/>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4" name="ZoneTexte 3">
            <a:extLst>
              <a:ext uri="{FF2B5EF4-FFF2-40B4-BE49-F238E27FC236}">
                <a16:creationId xmlns:a16="http://schemas.microsoft.com/office/drawing/2014/main" id="{642AD6CC-4CFD-9E8F-D81C-84866DD7E693}"/>
              </a:ext>
            </a:extLst>
          </p:cNvPr>
          <p:cNvSpPr txBox="1"/>
          <p:nvPr/>
        </p:nvSpPr>
        <p:spPr>
          <a:xfrm>
            <a:off x="271540" y="1525934"/>
            <a:ext cx="12236762" cy="5755422"/>
          </a:xfrm>
          <a:prstGeom prst="rect">
            <a:avLst/>
          </a:prstGeom>
          <a:noFill/>
        </p:spPr>
        <p:txBody>
          <a:bodyPr wrap="square" rtlCol="0">
            <a:spAutoFit/>
          </a:bodyPr>
          <a:lstStyle/>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rgbClr val="474747"/>
                </a:solidFill>
                <a:cs typeface="Museo Sans 500"/>
              </a:rPr>
              <a:t>Travail de veille sur les questions liées à l’IS </a:t>
            </a:r>
            <a:r>
              <a:rPr lang="fr-FR" sz="2000" dirty="0">
                <a:solidFill>
                  <a:srgbClr val="474747"/>
                </a:solidFill>
                <a:cs typeface="Museo Sans 500"/>
              </a:rPr>
              <a:t>(notamment sur les questions en lien avec l’IA)</a:t>
            </a: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b="1"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rgbClr val="474747"/>
                </a:solidFill>
                <a:cs typeface="Museo Sans 500"/>
              </a:rPr>
              <a:t>Formation, information et sensibilisation à l’IS </a:t>
            </a:r>
            <a:r>
              <a:rPr lang="fr-FR" sz="2000" dirty="0">
                <a:solidFill>
                  <a:srgbClr val="474747"/>
                </a:solidFill>
                <a:cs typeface="Museo Sans 500"/>
              </a:rPr>
              <a:t>au sein des différentes communautés de recherche de l’UPN (écoles doctorales, laboratoires etc.) concernant :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publication, de reconnaissance des contributions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gestion des données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d’encadrement d’équipe ou de doctorants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etc.</a:t>
            </a:r>
          </a:p>
          <a:p>
            <a:pPr marL="1714500" lvl="3"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dirty="0">
              <a:solidFill>
                <a:srgbClr val="474747"/>
              </a:solidFill>
              <a:cs typeface="Museo Sans 500"/>
            </a:endParaRPr>
          </a:p>
          <a:p>
            <a:pPr marL="800100" lvl="1" indent="-342900">
              <a:buClr>
                <a:srgbClr val="0099A9"/>
              </a:buClr>
              <a:buSzPct val="160000"/>
              <a:buFont typeface="Arial" panose="020B0604020202020204" pitchFamily="34" charset="0"/>
              <a:buChar char="•"/>
            </a:pPr>
            <a:endParaRPr lang="fr-FR" sz="2000" dirty="0">
              <a:solidFill>
                <a:srgbClr val="474747"/>
              </a:solidFill>
              <a:cs typeface="Museo Sans 500"/>
            </a:endParaRPr>
          </a:p>
          <a:p>
            <a:pPr marL="800100" lvl="1"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Arial" panose="020B0604020202020204" pitchFamily="34" charset="0"/>
              <a:buChar char="•"/>
            </a:pPr>
            <a:r>
              <a:rPr lang="fr-FR" sz="2000" b="1" dirty="0">
                <a:solidFill>
                  <a:srgbClr val="474747"/>
                </a:solidFill>
                <a:cs typeface="Museo Sans 500"/>
              </a:rPr>
              <a:t>Identification des besoins des communautés de recherche et des ressources à disposition </a:t>
            </a:r>
            <a:r>
              <a:rPr lang="fr-FR" sz="2000" dirty="0">
                <a:solidFill>
                  <a:srgbClr val="474747"/>
                </a:solidFill>
                <a:cs typeface="Museo Sans 500"/>
              </a:rPr>
              <a:t>(en partenariat avec les autres acteurs d’UPN):  logiciel anti-plagiat, liste d’outils pour repérer les articles rétractés, liens vers des ressources et lignes directrices externes etc. </a:t>
            </a:r>
          </a:p>
          <a:p>
            <a:pPr lvl="1"/>
            <a:endParaRPr lang="fr-FR" sz="2000" dirty="0">
              <a:solidFill>
                <a:srgbClr val="474747"/>
              </a:solidFill>
            </a:endParaRPr>
          </a:p>
          <a:p>
            <a:pPr algn="ctr"/>
            <a:r>
              <a:rPr lang="fr-FR" sz="2000" dirty="0"/>
              <a:t>			</a:t>
            </a:r>
            <a:endParaRPr lang="en-US" sz="2000" dirty="0"/>
          </a:p>
        </p:txBody>
      </p:sp>
    </p:spTree>
    <p:extLst>
      <p:ext uri="{BB962C8B-B14F-4D97-AF65-F5344CB8AC3E}">
        <p14:creationId xmlns:p14="http://schemas.microsoft.com/office/powerpoint/2010/main" val="25623316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D5152-BECB-6A5D-279C-FD05C4651A98}"/>
            </a:ext>
          </a:extLst>
        </p:cNvPr>
        <p:cNvGrpSpPr/>
        <p:nvPr/>
      </p:nvGrpSpPr>
      <p:grpSpPr>
        <a:xfrm>
          <a:off x="0" y="0"/>
          <a:ext cx="0" cy="0"/>
          <a:chOff x="0" y="0"/>
          <a:chExt cx="0" cy="0"/>
        </a:xfrm>
      </p:grpSpPr>
      <p:sp>
        <p:nvSpPr>
          <p:cNvPr id="60" name="ZoneTexte 59">
            <a:extLst>
              <a:ext uri="{FF2B5EF4-FFF2-40B4-BE49-F238E27FC236}">
                <a16:creationId xmlns:a16="http://schemas.microsoft.com/office/drawing/2014/main" id="{FD928896-ADFC-FC4C-51A6-A1A40711A0B9}"/>
              </a:ext>
            </a:extLst>
          </p:cNvPr>
          <p:cNvSpPr txBox="1"/>
          <p:nvPr/>
        </p:nvSpPr>
        <p:spPr>
          <a:xfrm>
            <a:off x="1091769" y="1465215"/>
            <a:ext cx="3124217" cy="7722328"/>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18" dirty="0">
              <a:solidFill>
                <a:srgbClr val="009BAC"/>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lang="fr-FR" sz="2584" b="1" spc="-18" dirty="0">
                <a:solidFill>
                  <a:schemeClr val="bg1">
                    <a:lumMod val="50000"/>
                  </a:schemeClr>
                </a:solidFill>
                <a:latin typeface="Arial" panose="020B0604020202020204" pitchFamily="34" charset="0"/>
                <a:ea typeface="+mn-ea"/>
                <a:cs typeface="Arial" panose="020B0604020202020204" pitchFamily="34" charset="0"/>
              </a:rPr>
              <a:t>Éthique</a:t>
            </a:r>
            <a:r>
              <a:rPr lang="fr-FR" sz="2584" b="1" spc="-95" dirty="0">
                <a:solidFill>
                  <a:schemeClr val="bg1">
                    <a:lumMod val="50000"/>
                  </a:schemeClr>
                </a:solidFill>
                <a:latin typeface="Arial" panose="020B0604020202020204" pitchFamily="34" charset="0"/>
                <a:ea typeface="+mn-ea"/>
                <a:cs typeface="Arial" panose="020B0604020202020204" pitchFamily="34" charset="0"/>
              </a:rPr>
              <a:t> </a:t>
            </a:r>
            <a:r>
              <a:rPr lang="fr-FR" sz="2584" b="1" spc="-23" dirty="0">
                <a:solidFill>
                  <a:schemeClr val="bg1">
                    <a:lumMod val="50000"/>
                  </a:schemeClr>
                </a:solidFill>
                <a:latin typeface="Arial" panose="020B0604020202020204" pitchFamily="34" charset="0"/>
                <a:ea typeface="+mn-ea"/>
                <a:cs typeface="Arial" panose="020B0604020202020204" pitchFamily="34" charset="0"/>
              </a:rPr>
              <a:t>de </a:t>
            </a:r>
            <a:r>
              <a:rPr lang="fr-FR" sz="2584" b="1" dirty="0">
                <a:solidFill>
                  <a:schemeClr val="bg1">
                    <a:lumMod val="50000"/>
                  </a:schemeClr>
                </a:solidFill>
                <a:latin typeface="Arial" panose="020B0604020202020204" pitchFamily="34" charset="0"/>
                <a:ea typeface="+mn-ea"/>
                <a:cs typeface="Arial" panose="020B0604020202020204" pitchFamily="34" charset="0"/>
              </a:rPr>
              <a:t>la</a:t>
            </a:r>
            <a:r>
              <a:rPr lang="fr-FR" sz="2584" b="1" spc="-77" dirty="0">
                <a:solidFill>
                  <a:schemeClr val="bg1">
                    <a:lumMod val="50000"/>
                  </a:schemeClr>
                </a:solidFill>
                <a:latin typeface="Arial" panose="020B0604020202020204" pitchFamily="34" charset="0"/>
                <a:ea typeface="+mn-ea"/>
                <a:cs typeface="Arial" panose="020B0604020202020204" pitchFamily="34" charset="0"/>
              </a:rPr>
              <a:t> </a:t>
            </a:r>
            <a:r>
              <a:rPr lang="fr-FR" sz="2584" b="1" spc="-9" dirty="0">
                <a:solidFill>
                  <a:schemeClr val="bg1">
                    <a:lumMod val="50000"/>
                  </a:schemeClr>
                </a:solidFill>
                <a:latin typeface="Arial" panose="020B0604020202020204" pitchFamily="34" charset="0"/>
                <a:ea typeface="+mn-ea"/>
                <a:cs typeface="Arial" panose="020B0604020202020204" pitchFamily="34" charset="0"/>
              </a:rPr>
              <a:t>recherche</a:t>
            </a:r>
            <a:endParaRPr kumimoji="0" lang="fr-FR" sz="2584" b="1" i="0" u="none" strike="noStrike" kern="1200" cap="none" spc="-9"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lang="fr-FR" sz="2584" b="1" spc="-9" dirty="0">
              <a:solidFill>
                <a:srgbClr val="E50051"/>
              </a:solidFill>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endParaRPr kumimoji="0" lang="fr-FR" sz="2584" b="1" i="0" u="none" strike="noStrike" kern="1200" cap="none" spc="-9" normalizeH="0" baseline="0" noProof="0" dirty="0">
              <a:ln>
                <a:noFill/>
              </a:ln>
              <a:solidFill>
                <a:srgbClr val="E50051"/>
              </a:solidFill>
              <a:effectLst/>
              <a:uLnTx/>
              <a:uFillTx/>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r>
              <a:rPr kumimoji="0" lang="fr-FR" sz="2584" b="1" i="0" u="none" strike="noStrike" kern="1200" cap="none" spc="-27"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Déontologie</a:t>
            </a: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lang="fr-FR" sz="2584" b="1" spc="-27" dirty="0">
              <a:solidFill>
                <a:srgbClr val="28367B"/>
              </a:solidFill>
              <a:latin typeface="Arial" panose="020B0604020202020204" pitchFamily="34" charset="0"/>
              <a:ea typeface="+mn-ea"/>
              <a:cs typeface="Arial" panose="020B0604020202020204" pitchFamily="34" charset="0"/>
            </a:endParaRPr>
          </a:p>
          <a:p>
            <a:pPr marL="11516" marR="984649" defTabSz="914400" fontAlgn="auto">
              <a:lnSpc>
                <a:spcPct val="100699"/>
              </a:lnSpc>
              <a:spcBef>
                <a:spcPts val="694"/>
              </a:spcBef>
              <a:spcAft>
                <a:spcPts val="0"/>
              </a:spcAft>
              <a:defRPr/>
            </a:pPr>
            <a:endParaRPr kumimoji="0" lang="fr-FR" sz="258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Intégrité scientifique</a:t>
            </a:r>
            <a:endParaRPr kumimoji="0" lang="fr-FR" sz="2584"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6385" name="Shape 164">
            <a:extLst>
              <a:ext uri="{FF2B5EF4-FFF2-40B4-BE49-F238E27FC236}">
                <a16:creationId xmlns:a16="http://schemas.microsoft.com/office/drawing/2014/main" id="{04D0A8F7-D76D-16BA-8208-0DA348C79AE1}"/>
              </a:ext>
            </a:extLst>
          </p:cNvPr>
          <p:cNvSpPr>
            <a:spLocks/>
          </p:cNvSpPr>
          <p:nvPr/>
        </p:nvSpPr>
        <p:spPr bwMode="auto">
          <a:xfrm>
            <a:off x="-11691938" y="-4763"/>
            <a:ext cx="13088938" cy="9810751"/>
          </a:xfrm>
          <a:custGeom>
            <a:avLst/>
            <a:gdLst>
              <a:gd name="T0" fmla="*/ 6544898 w 21600"/>
              <a:gd name="T1" fmla="*/ 4905781 h 21600"/>
              <a:gd name="T2" fmla="*/ 6544898 w 21600"/>
              <a:gd name="T3" fmla="*/ 4905781 h 21600"/>
              <a:gd name="T4" fmla="*/ 6544898 w 21600"/>
              <a:gd name="T5" fmla="*/ 4905781 h 21600"/>
              <a:gd name="T6" fmla="*/ 6544898 w 21600"/>
              <a:gd name="T7" fmla="*/ 490578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8" y="21600"/>
                </a:moveTo>
                <a:lnTo>
                  <a:pt x="21600" y="21600"/>
                </a:lnTo>
                <a:lnTo>
                  <a:pt x="3854" y="0"/>
                </a:lnTo>
                <a:lnTo>
                  <a:pt x="0" y="0"/>
                </a:lnTo>
                <a:lnTo>
                  <a:pt x="38" y="21600"/>
                </a:lnTo>
                <a:close/>
              </a:path>
            </a:pathLst>
          </a:custGeom>
          <a:solidFill>
            <a:srgbClr val="D8232A"/>
          </a:solidFill>
          <a:ln w="12700">
            <a:noFill/>
            <a:miter lim="400000"/>
            <a:headEnd/>
            <a:tailEnd/>
          </a:ln>
        </p:spPr>
        <p:txBody>
          <a:bodyPr lIns="50800" tIns="50800" rIns="50800" bIns="50800" anchor="ctr"/>
          <a:lstStyle/>
          <a:p>
            <a:endParaRPr lang="fr-FR"/>
          </a:p>
        </p:txBody>
      </p:sp>
      <p:sp>
        <p:nvSpPr>
          <p:cNvPr id="16386" name="Shape 165">
            <a:extLst>
              <a:ext uri="{FF2B5EF4-FFF2-40B4-BE49-F238E27FC236}">
                <a16:creationId xmlns:a16="http://schemas.microsoft.com/office/drawing/2014/main" id="{E04A2798-FAE4-3AC3-87A3-061A18324981}"/>
              </a:ext>
            </a:extLst>
          </p:cNvPr>
          <p:cNvSpPr>
            <a:spLocks/>
          </p:cNvSpPr>
          <p:nvPr/>
        </p:nvSpPr>
        <p:spPr bwMode="auto">
          <a:xfrm>
            <a:off x="2762250" y="7326313"/>
            <a:ext cx="13944600" cy="5299075"/>
          </a:xfrm>
          <a:custGeom>
            <a:avLst/>
            <a:gdLst>
              <a:gd name="T0" fmla="*/ 6972029 w 21600"/>
              <a:gd name="T1" fmla="*/ 2649329 h 21600"/>
              <a:gd name="T2" fmla="*/ 6972029 w 21600"/>
              <a:gd name="T3" fmla="*/ 2649329 h 21600"/>
              <a:gd name="T4" fmla="*/ 6972029 w 21600"/>
              <a:gd name="T5" fmla="*/ 2649329 h 21600"/>
              <a:gd name="T6" fmla="*/ 6972029 w 21600"/>
              <a:gd name="T7" fmla="*/ 26493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570" y="0"/>
                </a:moveTo>
                <a:lnTo>
                  <a:pt x="70" y="16099"/>
                </a:lnTo>
                <a:lnTo>
                  <a:pt x="0" y="21600"/>
                </a:lnTo>
                <a:lnTo>
                  <a:pt x="21600" y="21600"/>
                </a:lnTo>
                <a:lnTo>
                  <a:pt x="21570" y="0"/>
                </a:lnTo>
                <a:close/>
              </a:path>
            </a:pathLst>
          </a:custGeom>
          <a:solidFill>
            <a:srgbClr val="DCDEE0"/>
          </a:solidFill>
          <a:ln w="12700">
            <a:noFill/>
            <a:miter lim="400000"/>
            <a:headEnd/>
            <a:tailEnd/>
          </a:ln>
        </p:spPr>
        <p:txBody>
          <a:bodyPr lIns="50800" tIns="50800" rIns="50800" bIns="50800" anchor="ctr"/>
          <a:lstStyle/>
          <a:p>
            <a:endParaRPr lang="fr-FR" dirty="0"/>
          </a:p>
        </p:txBody>
      </p:sp>
      <p:sp>
        <p:nvSpPr>
          <p:cNvPr id="38" name="Espace réservé du numéro de diapositive 10">
            <a:extLst>
              <a:ext uri="{FF2B5EF4-FFF2-40B4-BE49-F238E27FC236}">
                <a16:creationId xmlns:a16="http://schemas.microsoft.com/office/drawing/2014/main" id="{544CFED5-0F9A-E0AD-01DE-E5EA3CBF4B1A}"/>
              </a:ext>
            </a:extLst>
          </p:cNvPr>
          <p:cNvSpPr txBox="1">
            <a:spLocks/>
          </p:cNvSpPr>
          <p:nvPr/>
        </p:nvSpPr>
        <p:spPr>
          <a:xfrm>
            <a:off x="10792256" y="8989901"/>
            <a:ext cx="210085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rgbClr val="C00000"/>
                </a:solidFill>
              </a:rPr>
              <a:t>Basé sur le kit de l’OFIS</a:t>
            </a:r>
          </a:p>
        </p:txBody>
      </p:sp>
      <p:sp>
        <p:nvSpPr>
          <p:cNvPr id="5" name="object 10">
            <a:extLst>
              <a:ext uri="{FF2B5EF4-FFF2-40B4-BE49-F238E27FC236}">
                <a16:creationId xmlns:a16="http://schemas.microsoft.com/office/drawing/2014/main" id="{ACC385CF-3596-686B-B9A8-2356B2D701D0}"/>
              </a:ext>
            </a:extLst>
          </p:cNvPr>
          <p:cNvSpPr/>
          <p:nvPr/>
        </p:nvSpPr>
        <p:spPr>
          <a:xfrm>
            <a:off x="9451350" y="2328227"/>
            <a:ext cx="45719" cy="369166"/>
          </a:xfrm>
          <a:custGeom>
            <a:avLst/>
            <a:gdLst/>
            <a:ahLst/>
            <a:cxnLst/>
            <a:rect l="l" t="t" r="r" b="b"/>
            <a:pathLst>
              <a:path h="385444">
                <a:moveTo>
                  <a:pt x="0" y="0"/>
                </a:moveTo>
                <a:lnTo>
                  <a:pt x="0" y="385203"/>
                </a:lnTo>
              </a:path>
            </a:pathLst>
          </a:custGeom>
          <a:ln w="9042">
            <a:solidFill>
              <a:srgbClr val="FFFFFF"/>
            </a:solidFill>
          </a:ln>
        </p:spPr>
        <p:txBody>
          <a:bodyPr wrap="square" lIns="0" tIns="0" rIns="0" bIns="0" rtlCol="0"/>
          <a:lstStyle/>
          <a:p>
            <a:endParaRPr sz="1632" dirty="0"/>
          </a:p>
        </p:txBody>
      </p:sp>
      <p:sp>
        <p:nvSpPr>
          <p:cNvPr id="6" name="object 11">
            <a:extLst>
              <a:ext uri="{FF2B5EF4-FFF2-40B4-BE49-F238E27FC236}">
                <a16:creationId xmlns:a16="http://schemas.microsoft.com/office/drawing/2014/main" id="{192DE135-8055-3868-2961-7DCD8AE697D7}"/>
              </a:ext>
            </a:extLst>
          </p:cNvPr>
          <p:cNvSpPr/>
          <p:nvPr/>
        </p:nvSpPr>
        <p:spPr>
          <a:xfrm>
            <a:off x="9009925" y="3070589"/>
            <a:ext cx="0" cy="210750"/>
          </a:xfrm>
          <a:custGeom>
            <a:avLst/>
            <a:gdLst/>
            <a:ahLst/>
            <a:cxnLst/>
            <a:rect l="l" t="t" r="r" b="b"/>
            <a:pathLst>
              <a:path h="232410">
                <a:moveTo>
                  <a:pt x="0" y="0"/>
                </a:moveTo>
                <a:lnTo>
                  <a:pt x="0" y="232067"/>
                </a:lnTo>
              </a:path>
            </a:pathLst>
          </a:custGeom>
          <a:ln w="9042">
            <a:solidFill>
              <a:srgbClr val="FFFFFF"/>
            </a:solidFill>
          </a:ln>
        </p:spPr>
        <p:txBody>
          <a:bodyPr wrap="square" lIns="0" tIns="0" rIns="0" bIns="0" rtlCol="0"/>
          <a:lstStyle/>
          <a:p>
            <a:endParaRPr sz="1632" dirty="0"/>
          </a:p>
        </p:txBody>
      </p:sp>
      <p:sp>
        <p:nvSpPr>
          <p:cNvPr id="7" name="object 12">
            <a:extLst>
              <a:ext uri="{FF2B5EF4-FFF2-40B4-BE49-F238E27FC236}">
                <a16:creationId xmlns:a16="http://schemas.microsoft.com/office/drawing/2014/main" id="{D22DB53C-9867-C746-B258-D1B2A3C053F8}"/>
              </a:ext>
            </a:extLst>
          </p:cNvPr>
          <p:cNvSpPr/>
          <p:nvPr/>
        </p:nvSpPr>
        <p:spPr>
          <a:xfrm>
            <a:off x="9009240" y="3391055"/>
            <a:ext cx="57487" cy="1027667"/>
          </a:xfrm>
          <a:custGeom>
            <a:avLst/>
            <a:gdLst/>
            <a:ahLst/>
            <a:cxnLst/>
            <a:rect l="l" t="t" r="r" b="b"/>
            <a:pathLst>
              <a:path h="914400">
                <a:moveTo>
                  <a:pt x="0" y="0"/>
                </a:moveTo>
                <a:lnTo>
                  <a:pt x="0" y="914400"/>
                </a:lnTo>
              </a:path>
            </a:pathLst>
          </a:custGeom>
          <a:ln w="9042">
            <a:solidFill>
              <a:srgbClr val="FFFFFF"/>
            </a:solidFill>
          </a:ln>
        </p:spPr>
        <p:txBody>
          <a:bodyPr wrap="square" lIns="0" tIns="0" rIns="0" bIns="0" rtlCol="0"/>
          <a:lstStyle/>
          <a:p>
            <a:endParaRPr sz="1632" dirty="0"/>
          </a:p>
        </p:txBody>
      </p:sp>
      <p:sp>
        <p:nvSpPr>
          <p:cNvPr id="11" name="object 21">
            <a:extLst>
              <a:ext uri="{FF2B5EF4-FFF2-40B4-BE49-F238E27FC236}">
                <a16:creationId xmlns:a16="http://schemas.microsoft.com/office/drawing/2014/main" id="{B0FFB0FF-4A40-653D-6863-93912A26F1FA}"/>
              </a:ext>
            </a:extLst>
          </p:cNvPr>
          <p:cNvSpPr/>
          <p:nvPr/>
        </p:nvSpPr>
        <p:spPr>
          <a:xfrm>
            <a:off x="2869075" y="6320337"/>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12" name="object 22">
            <a:extLst>
              <a:ext uri="{FF2B5EF4-FFF2-40B4-BE49-F238E27FC236}">
                <a16:creationId xmlns:a16="http://schemas.microsoft.com/office/drawing/2014/main" id="{0E68928A-9450-88A5-074E-F1FB0213AAE9}"/>
              </a:ext>
            </a:extLst>
          </p:cNvPr>
          <p:cNvSpPr/>
          <p:nvPr/>
        </p:nvSpPr>
        <p:spPr>
          <a:xfrm>
            <a:off x="2875965" y="6758155"/>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sp>
        <p:nvSpPr>
          <p:cNvPr id="44" name="Titre 25">
            <a:extLst>
              <a:ext uri="{FF2B5EF4-FFF2-40B4-BE49-F238E27FC236}">
                <a16:creationId xmlns:a16="http://schemas.microsoft.com/office/drawing/2014/main" id="{B3E4510E-F7A1-1ADB-8056-B1A94FB99955}"/>
              </a:ext>
            </a:extLst>
          </p:cNvPr>
          <p:cNvSpPr>
            <a:spLocks noGrp="1"/>
          </p:cNvSpPr>
          <p:nvPr>
            <p:ph type="title"/>
          </p:nvPr>
        </p:nvSpPr>
        <p:spPr>
          <a:xfrm>
            <a:off x="681183" y="1277219"/>
            <a:ext cx="0" cy="0"/>
          </a:xfrm>
        </p:spPr>
        <p:txBody>
          <a:bodyPr/>
          <a:lstStyle/>
          <a:p>
            <a:r>
              <a:rPr lang="fr-FR" dirty="0"/>
              <a:t> </a:t>
            </a:r>
          </a:p>
        </p:txBody>
      </p:sp>
      <p:sp>
        <p:nvSpPr>
          <p:cNvPr id="16392" name="ZoneTexte 16391">
            <a:extLst>
              <a:ext uri="{FF2B5EF4-FFF2-40B4-BE49-F238E27FC236}">
                <a16:creationId xmlns:a16="http://schemas.microsoft.com/office/drawing/2014/main" id="{630958BC-15C8-5EE0-F8EC-56987789FB53}"/>
              </a:ext>
            </a:extLst>
          </p:cNvPr>
          <p:cNvSpPr txBox="1"/>
          <p:nvPr/>
        </p:nvSpPr>
        <p:spPr>
          <a:xfrm>
            <a:off x="-4374408" y="7764205"/>
            <a:ext cx="2620268" cy="181462"/>
          </a:xfrm>
          <a:prstGeom prst="rect">
            <a:avLst/>
          </a:prstGeom>
          <a:noFill/>
        </p:spPr>
        <p:txBody>
          <a:bodyPr wrap="square" lIns="0" rIns="216000" rtlCol="0">
            <a:noAutofit/>
          </a:bodyPr>
          <a:lstStyle/>
          <a:p>
            <a:pPr marL="11516" marR="4607">
              <a:spcBef>
                <a:spcPts val="91"/>
              </a:spcBef>
            </a:pPr>
            <a:endParaRPr lang="fr-FR" sz="1000" dirty="0">
              <a:solidFill>
                <a:srgbClr val="FFFFFF"/>
              </a:solidFill>
              <a:cs typeface="Museo Sans 500"/>
            </a:endParaRPr>
          </a:p>
        </p:txBody>
      </p:sp>
      <p:sp>
        <p:nvSpPr>
          <p:cNvPr id="16394" name="ZoneTexte 16393">
            <a:extLst>
              <a:ext uri="{FF2B5EF4-FFF2-40B4-BE49-F238E27FC236}">
                <a16:creationId xmlns:a16="http://schemas.microsoft.com/office/drawing/2014/main" id="{7E8BAA06-1FA8-3800-0AB2-02B1962097DC}"/>
              </a:ext>
            </a:extLst>
          </p:cNvPr>
          <p:cNvSpPr txBox="1"/>
          <p:nvPr/>
        </p:nvSpPr>
        <p:spPr>
          <a:xfrm>
            <a:off x="4396724" y="1385090"/>
            <a:ext cx="3714751" cy="2062103"/>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spc="-27" dirty="0">
                <a:solidFill>
                  <a:schemeClr val="bg1">
                    <a:lumMod val="50000"/>
                  </a:schemeClr>
                </a:solidFill>
                <a:latin typeface="Arial" panose="020B0604020202020204" pitchFamily="34" charset="0"/>
                <a:cs typeface="Arial" panose="020B0604020202020204" pitchFamily="34" charset="0"/>
              </a:rPr>
              <a:t>Réflexion collégiale:</a:t>
            </a:r>
          </a:p>
          <a:p>
            <a:pPr marL="285750" indent="-285750">
              <a:buFontTx/>
              <a:buChar char="-"/>
            </a:pPr>
            <a:r>
              <a:rPr lang="fr-FR" sz="1600" spc="-27" dirty="0">
                <a:solidFill>
                  <a:schemeClr val="bg1">
                    <a:lumMod val="50000"/>
                  </a:schemeClr>
                </a:solidFill>
                <a:latin typeface="Arial" panose="020B0604020202020204" pitchFamily="34" charset="0"/>
                <a:cs typeface="Arial" panose="020B0604020202020204" pitchFamily="34" charset="0"/>
              </a:rPr>
              <a:t>Questions soulevées par les</a:t>
            </a:r>
            <a:r>
              <a:rPr lang="fr-FR" sz="160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déve</a:t>
            </a:r>
            <a:r>
              <a:rPr lang="fr-FR" sz="1600" dirty="0">
                <a:solidFill>
                  <a:schemeClr val="bg1">
                    <a:lumMod val="50000"/>
                  </a:schemeClr>
                </a:solidFill>
                <a:latin typeface="Arial" panose="020B0604020202020204" pitchFamily="34" charset="0"/>
                <a:cs typeface="Arial" panose="020B0604020202020204" pitchFamily="34" charset="0"/>
              </a:rPr>
              <a:t>loppements scientifiques</a:t>
            </a:r>
            <a:r>
              <a:rPr lang="fr-FR" sz="1600" spc="-18" dirty="0">
                <a:solidFill>
                  <a:schemeClr val="bg1">
                    <a:lumMod val="50000"/>
                  </a:schemeClr>
                </a:solidFill>
                <a:latin typeface="Arial" panose="020B0604020202020204" pitchFamily="34" charset="0"/>
                <a:cs typeface="Arial" panose="020B0604020202020204" pitchFamily="34" charset="0"/>
              </a:rPr>
              <a:t> </a:t>
            </a:r>
          </a:p>
          <a:p>
            <a:pPr marL="285750" indent="-285750">
              <a:buFontTx/>
              <a:buChar char="-"/>
            </a:pPr>
            <a:endParaRPr lang="fr-FR" sz="1600" spc="-18" dirty="0">
              <a:solidFill>
                <a:schemeClr val="bg1">
                  <a:lumMod val="50000"/>
                </a:schemeClr>
              </a:solidFill>
              <a:latin typeface="Arial" panose="020B0604020202020204" pitchFamily="34" charset="0"/>
              <a:cs typeface="Arial" panose="020B0604020202020204" pitchFamily="34" charset="0"/>
            </a:endParaRPr>
          </a:p>
          <a:p>
            <a:pPr marL="285750" indent="-285750">
              <a:buFontTx/>
              <a:buChar char="-"/>
            </a:pPr>
            <a:r>
              <a:rPr lang="fr-FR" sz="1600" spc="-23" dirty="0">
                <a:solidFill>
                  <a:schemeClr val="bg1">
                    <a:lumMod val="50000"/>
                  </a:schemeClr>
                </a:solidFill>
                <a:latin typeface="Arial" panose="020B0604020202020204" pitchFamily="34" charset="0"/>
                <a:cs typeface="Arial" panose="020B0604020202020204" pitchFamily="34" charset="0"/>
              </a:rPr>
              <a:t>Questions </a:t>
            </a:r>
            <a:r>
              <a:rPr lang="fr-FR" sz="1600" dirty="0">
                <a:solidFill>
                  <a:schemeClr val="bg1">
                    <a:lumMod val="50000"/>
                  </a:schemeClr>
                </a:solidFill>
                <a:latin typeface="Arial" panose="020B0604020202020204" pitchFamily="34" charset="0"/>
                <a:cs typeface="Arial" panose="020B0604020202020204" pitchFamily="34" charset="0"/>
              </a:rPr>
              <a:t>opérationnelles de</a:t>
            </a:r>
            <a:r>
              <a:rPr lang="fr-FR" sz="1600" spc="-32"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conformité des</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protocoles</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de</a:t>
            </a:r>
            <a:r>
              <a:rPr lang="fr-FR" sz="1600" spc="-50"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recherche</a:t>
            </a:r>
            <a:r>
              <a:rPr lang="fr-FR" sz="1600" spc="-45" dirty="0">
                <a:solidFill>
                  <a:schemeClr val="bg1">
                    <a:lumMod val="50000"/>
                  </a:schemeClr>
                </a:solidFill>
                <a:latin typeface="Arial" panose="020B0604020202020204" pitchFamily="34" charset="0"/>
                <a:cs typeface="Arial" panose="020B0604020202020204" pitchFamily="34" charset="0"/>
              </a:rPr>
              <a:t> </a:t>
            </a:r>
            <a:r>
              <a:rPr lang="fr-FR" sz="1600" spc="-18" dirty="0">
                <a:solidFill>
                  <a:schemeClr val="bg1">
                    <a:lumMod val="50000"/>
                  </a:schemeClr>
                </a:solidFill>
                <a:latin typeface="Arial" panose="020B0604020202020204" pitchFamily="34" charset="0"/>
                <a:cs typeface="Arial" panose="020B0604020202020204" pitchFamily="34" charset="0"/>
              </a:rPr>
              <a:t>au </a:t>
            </a:r>
            <a:r>
              <a:rPr lang="fr-FR" sz="1600" spc="-9" dirty="0">
                <a:solidFill>
                  <a:schemeClr val="bg1">
                    <a:lumMod val="50000"/>
                  </a:schemeClr>
                </a:solidFill>
                <a:latin typeface="Arial" panose="020B0604020202020204" pitchFamily="34" charset="0"/>
                <a:cs typeface="Arial" panose="020B0604020202020204" pitchFamily="34" charset="0"/>
              </a:rPr>
              <a:t>droit </a:t>
            </a:r>
            <a:r>
              <a:rPr lang="fr-FR" sz="1600" dirty="0">
                <a:solidFill>
                  <a:schemeClr val="bg1">
                    <a:lumMod val="50000"/>
                  </a:schemeClr>
                </a:solidFill>
                <a:latin typeface="Arial" panose="020B0604020202020204" pitchFamily="34" charset="0"/>
                <a:cs typeface="Arial" panose="020B0604020202020204" pitchFamily="34" charset="0"/>
              </a:rPr>
              <a:t>et</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spc="-9" dirty="0">
                <a:solidFill>
                  <a:schemeClr val="bg1">
                    <a:lumMod val="50000"/>
                  </a:schemeClr>
                </a:solidFill>
                <a:latin typeface="Arial" panose="020B0604020202020204" pitchFamily="34" charset="0"/>
                <a:cs typeface="Arial" panose="020B0604020202020204" pitchFamily="34" charset="0"/>
              </a:rPr>
              <a:t>aux recommandations</a:t>
            </a:r>
            <a:r>
              <a:rPr lang="fr-FR" sz="1600" spc="-27" dirty="0">
                <a:solidFill>
                  <a:schemeClr val="bg1">
                    <a:lumMod val="50000"/>
                  </a:schemeClr>
                </a:solidFill>
                <a:latin typeface="Arial" panose="020B0604020202020204" pitchFamily="34" charset="0"/>
                <a:cs typeface="Arial" panose="020B0604020202020204" pitchFamily="34" charset="0"/>
              </a:rPr>
              <a:t> </a:t>
            </a:r>
            <a:r>
              <a:rPr lang="fr-FR" sz="1600" dirty="0">
                <a:solidFill>
                  <a:schemeClr val="bg1">
                    <a:lumMod val="50000"/>
                  </a:schemeClr>
                </a:solidFill>
                <a:latin typeface="Arial" panose="020B0604020202020204" pitchFamily="34" charset="0"/>
                <a:cs typeface="Arial" panose="020B0604020202020204" pitchFamily="34" charset="0"/>
              </a:rPr>
              <a:t>éthiques</a:t>
            </a:r>
            <a:endParaRPr lang="fr-FR" sz="1600" spc="-9" dirty="0">
              <a:solidFill>
                <a:schemeClr val="bg1">
                  <a:lumMod val="50000"/>
                </a:schemeClr>
              </a:solidFill>
              <a:latin typeface="Arial" panose="020B0604020202020204" pitchFamily="34" charset="0"/>
              <a:cs typeface="Arial" panose="020B0604020202020204" pitchFamily="34" charset="0"/>
            </a:endParaRPr>
          </a:p>
        </p:txBody>
      </p:sp>
      <p:sp>
        <p:nvSpPr>
          <p:cNvPr id="16396" name="ZoneTexte 16395">
            <a:extLst>
              <a:ext uri="{FF2B5EF4-FFF2-40B4-BE49-F238E27FC236}">
                <a16:creationId xmlns:a16="http://schemas.microsoft.com/office/drawing/2014/main" id="{5FF70F61-031A-6821-0D5B-965E12F4A29C}"/>
              </a:ext>
            </a:extLst>
          </p:cNvPr>
          <p:cNvSpPr txBox="1"/>
          <p:nvPr/>
        </p:nvSpPr>
        <p:spPr>
          <a:xfrm>
            <a:off x="4350618" y="4567048"/>
            <a:ext cx="3714751" cy="1323439"/>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600" b="1" dirty="0">
                <a:solidFill>
                  <a:srgbClr val="28367B"/>
                </a:solidFill>
                <a:latin typeface="Arial" panose="020B0604020202020204" pitchFamily="34" charset="0"/>
                <a:cs typeface="Arial" panose="020B0604020202020204" pitchFamily="34" charset="0"/>
              </a:rPr>
              <a:t>Ensemble</a:t>
            </a:r>
            <a:r>
              <a:rPr lang="fr-FR" sz="1600" b="1" spc="73"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d’obligations</a:t>
            </a:r>
            <a:r>
              <a:rPr lang="fr-FR" sz="1600" b="1" spc="-23"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propres</a:t>
            </a:r>
            <a:r>
              <a:rPr lang="fr-FR" sz="1600" b="1" spc="-23" dirty="0">
                <a:solidFill>
                  <a:srgbClr val="28367B"/>
                </a:solidFill>
                <a:latin typeface="Arial" panose="020B0604020202020204" pitchFamily="34" charset="0"/>
                <a:cs typeface="Arial" panose="020B0604020202020204" pitchFamily="34" charset="0"/>
              </a:rPr>
              <a:t> </a:t>
            </a:r>
            <a:r>
              <a:rPr lang="fr-FR" sz="1600" b="1" dirty="0">
                <a:solidFill>
                  <a:srgbClr val="28367B"/>
                </a:solidFill>
                <a:latin typeface="Arial" panose="020B0604020202020204" pitchFamily="34" charset="0"/>
                <a:cs typeface="Arial" panose="020B0604020202020204" pitchFamily="34" charset="0"/>
              </a:rPr>
              <a:t>à</a:t>
            </a:r>
            <a:r>
              <a:rPr lang="fr-FR" sz="1600" b="1" spc="-18" dirty="0">
                <a:solidFill>
                  <a:srgbClr val="28367B"/>
                </a:solidFill>
                <a:latin typeface="Arial" panose="020B0604020202020204" pitchFamily="34" charset="0"/>
                <a:cs typeface="Arial" panose="020B0604020202020204" pitchFamily="34" charset="0"/>
              </a:rPr>
              <a:t> </a:t>
            </a:r>
            <a:r>
              <a:rPr lang="fr-FR" sz="1600" b="1" spc="-9" dirty="0">
                <a:solidFill>
                  <a:srgbClr val="28367B"/>
                </a:solidFill>
                <a:latin typeface="Arial" panose="020B0604020202020204" pitchFamily="34" charset="0"/>
                <a:cs typeface="Arial" panose="020B0604020202020204" pitchFamily="34" charset="0"/>
              </a:rPr>
              <a:t>une </a:t>
            </a:r>
            <a:r>
              <a:rPr lang="fr-FR" sz="1600" b="1" dirty="0">
                <a:solidFill>
                  <a:srgbClr val="28367B"/>
                </a:solidFill>
                <a:latin typeface="Arial" panose="020B0604020202020204" pitchFamily="34" charset="0"/>
                <a:cs typeface="Arial" panose="020B0604020202020204" pitchFamily="34" charset="0"/>
              </a:rPr>
              <a:t>profession: </a:t>
            </a:r>
          </a:p>
          <a:p>
            <a:r>
              <a:rPr lang="fr-FR" sz="1600" dirty="0">
                <a:solidFill>
                  <a:srgbClr val="28367B"/>
                </a:solidFill>
                <a:latin typeface="Arial" panose="020B0604020202020204" pitchFamily="34" charset="0"/>
                <a:cs typeface="Arial" panose="020B0604020202020204" pitchFamily="34" charset="0"/>
              </a:rPr>
              <a:t>Par</a:t>
            </a:r>
            <a:r>
              <a:rPr lang="fr-FR" sz="1600" spc="-36" dirty="0">
                <a:solidFill>
                  <a:srgbClr val="28367B"/>
                </a:solidFill>
                <a:latin typeface="Arial" panose="020B0604020202020204" pitchFamily="34" charset="0"/>
                <a:cs typeface="Arial" panose="020B0604020202020204" pitchFamily="34" charset="0"/>
              </a:rPr>
              <a:t> </a:t>
            </a:r>
            <a:r>
              <a:rPr lang="fr-FR" sz="1600" spc="-9" dirty="0">
                <a:solidFill>
                  <a:srgbClr val="28367B"/>
                </a:solidFill>
                <a:latin typeface="Arial" panose="020B0604020202020204" pitchFamily="34" charset="0"/>
                <a:cs typeface="Arial" panose="020B0604020202020204" pitchFamily="34" charset="0"/>
              </a:rPr>
              <a:t>exemple, l’activité d’</a:t>
            </a:r>
            <a:r>
              <a:rPr lang="fr-FR" sz="1600" dirty="0">
                <a:solidFill>
                  <a:srgbClr val="28367B"/>
                </a:solidFill>
                <a:latin typeface="Arial" panose="020B0604020202020204" pitchFamily="34" charset="0"/>
                <a:cs typeface="Arial" panose="020B0604020202020204" pitchFamily="34" charset="0"/>
              </a:rPr>
              <a:t>un</a:t>
            </a:r>
            <a:r>
              <a:rPr lang="fr-FR" sz="1600" spc="-5"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agent</a:t>
            </a:r>
            <a:r>
              <a:rPr lang="fr-FR" sz="1600" spc="-5" dirty="0">
                <a:solidFill>
                  <a:srgbClr val="28367B"/>
                </a:solidFill>
                <a:latin typeface="Arial" panose="020B0604020202020204" pitchFamily="34" charset="0"/>
                <a:cs typeface="Arial" panose="020B0604020202020204" pitchFamily="34" charset="0"/>
              </a:rPr>
              <a:t> public </a:t>
            </a:r>
            <a:r>
              <a:rPr lang="fr-FR" sz="1600" dirty="0">
                <a:solidFill>
                  <a:srgbClr val="28367B"/>
                </a:solidFill>
                <a:latin typeface="Arial" panose="020B0604020202020204" pitchFamily="34" charset="0"/>
                <a:cs typeface="Arial" panose="020B0604020202020204" pitchFamily="34" charset="0"/>
              </a:rPr>
              <a:t>est encadrée par</a:t>
            </a:r>
            <a:r>
              <a:rPr lang="fr-FR" sz="1600" spc="-27"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le Code</a:t>
            </a:r>
            <a:r>
              <a:rPr lang="fr-FR" sz="1600" spc="-27" dirty="0">
                <a:solidFill>
                  <a:srgbClr val="28367B"/>
                </a:solidFill>
                <a:latin typeface="Arial" panose="020B0604020202020204" pitchFamily="34" charset="0"/>
                <a:cs typeface="Arial" panose="020B0604020202020204" pitchFamily="34" charset="0"/>
              </a:rPr>
              <a:t> </a:t>
            </a:r>
            <a:r>
              <a:rPr lang="fr-FR" sz="1600" spc="-9" dirty="0">
                <a:solidFill>
                  <a:srgbClr val="28367B"/>
                </a:solidFill>
                <a:latin typeface="Arial" panose="020B0604020202020204" pitchFamily="34" charset="0"/>
                <a:cs typeface="Arial" panose="020B0604020202020204" pitchFamily="34" charset="0"/>
              </a:rPr>
              <a:t>général </a:t>
            </a:r>
            <a:r>
              <a:rPr lang="fr-FR" sz="1600" dirty="0">
                <a:solidFill>
                  <a:srgbClr val="28367B"/>
                </a:solidFill>
                <a:latin typeface="Arial" panose="020B0604020202020204" pitchFamily="34" charset="0"/>
                <a:cs typeface="Arial" panose="020B0604020202020204" pitchFamily="34" charset="0"/>
              </a:rPr>
              <a:t>de</a:t>
            </a:r>
            <a:r>
              <a:rPr lang="fr-FR" sz="1600" spc="-14"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la</a:t>
            </a:r>
            <a:r>
              <a:rPr lang="fr-FR" sz="1600" spc="-14" dirty="0">
                <a:solidFill>
                  <a:srgbClr val="28367B"/>
                </a:solidFill>
                <a:latin typeface="Arial" panose="020B0604020202020204" pitchFamily="34" charset="0"/>
                <a:cs typeface="Arial" panose="020B0604020202020204" pitchFamily="34" charset="0"/>
              </a:rPr>
              <a:t> </a:t>
            </a:r>
            <a:r>
              <a:rPr lang="fr-FR" sz="1600" dirty="0">
                <a:solidFill>
                  <a:srgbClr val="28367B"/>
                </a:solidFill>
                <a:latin typeface="Arial" panose="020B0604020202020204" pitchFamily="34" charset="0"/>
                <a:cs typeface="Arial" panose="020B0604020202020204" pitchFamily="34" charset="0"/>
              </a:rPr>
              <a:t>fonction</a:t>
            </a:r>
            <a:r>
              <a:rPr lang="fr-FR" sz="1600" spc="-9" dirty="0">
                <a:solidFill>
                  <a:srgbClr val="28367B"/>
                </a:solidFill>
                <a:latin typeface="Arial" panose="020B0604020202020204" pitchFamily="34" charset="0"/>
                <a:cs typeface="Arial" panose="020B0604020202020204" pitchFamily="34" charset="0"/>
              </a:rPr>
              <a:t> publique.</a:t>
            </a:r>
          </a:p>
        </p:txBody>
      </p:sp>
      <p:sp>
        <p:nvSpPr>
          <p:cNvPr id="16400" name="ZoneTexte 16399">
            <a:extLst>
              <a:ext uri="{FF2B5EF4-FFF2-40B4-BE49-F238E27FC236}">
                <a16:creationId xmlns:a16="http://schemas.microsoft.com/office/drawing/2014/main" id="{6E47A2F0-3C26-A5B6-2040-B3A4D312A9A7}"/>
              </a:ext>
            </a:extLst>
          </p:cNvPr>
          <p:cNvSpPr txBox="1"/>
          <p:nvPr/>
        </p:nvSpPr>
        <p:spPr>
          <a:xfrm>
            <a:off x="1149108"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3 notions</a:t>
            </a:r>
          </a:p>
          <a:p>
            <a:pPr marL="11516" marR="4607" algn="ctr">
              <a:spcBef>
                <a:spcPts val="91"/>
              </a:spcBef>
            </a:pPr>
            <a:endParaRPr lang="fr-FR" sz="1800" b="1" dirty="0">
              <a:solidFill>
                <a:srgbClr val="FFFFFF"/>
              </a:solidFill>
            </a:endParaRPr>
          </a:p>
        </p:txBody>
      </p:sp>
      <p:sp>
        <p:nvSpPr>
          <p:cNvPr id="16401" name="ZoneTexte 16400">
            <a:extLst>
              <a:ext uri="{FF2B5EF4-FFF2-40B4-BE49-F238E27FC236}">
                <a16:creationId xmlns:a16="http://schemas.microsoft.com/office/drawing/2014/main" id="{D0440C48-5790-02BD-5934-CD9F0C925E51}"/>
              </a:ext>
            </a:extLst>
          </p:cNvPr>
          <p:cNvSpPr txBox="1"/>
          <p:nvPr/>
        </p:nvSpPr>
        <p:spPr>
          <a:xfrm>
            <a:off x="5009923" y="277818"/>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endParaRPr>
          </a:p>
          <a:p>
            <a:pPr marL="11516" marR="4607" algn="ctr">
              <a:spcBef>
                <a:spcPts val="91"/>
              </a:spcBef>
            </a:pPr>
            <a:r>
              <a:rPr lang="fr-FR" sz="1800" b="1" dirty="0">
                <a:solidFill>
                  <a:srgbClr val="FFFFFF"/>
                </a:solidFill>
              </a:rPr>
              <a:t>Définie comme</a:t>
            </a:r>
          </a:p>
          <a:p>
            <a:pPr marL="11516" marR="4607" algn="ctr">
              <a:spcBef>
                <a:spcPts val="91"/>
              </a:spcBef>
            </a:pPr>
            <a:endParaRPr lang="fr-FR" sz="1800" b="1" dirty="0">
              <a:solidFill>
                <a:srgbClr val="FFFFFF"/>
              </a:solidFill>
            </a:endParaRPr>
          </a:p>
        </p:txBody>
      </p:sp>
      <p:sp>
        <p:nvSpPr>
          <p:cNvPr id="16402" name="ZoneTexte 16401">
            <a:extLst>
              <a:ext uri="{FF2B5EF4-FFF2-40B4-BE49-F238E27FC236}">
                <a16:creationId xmlns:a16="http://schemas.microsoft.com/office/drawing/2014/main" id="{BCF58BE4-2195-BC89-CE48-03DB7D861E28}"/>
              </a:ext>
            </a:extLst>
          </p:cNvPr>
          <p:cNvSpPr txBox="1"/>
          <p:nvPr/>
        </p:nvSpPr>
        <p:spPr>
          <a:xfrm>
            <a:off x="8870738" y="234959"/>
            <a:ext cx="2405858" cy="948978"/>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516" marR="4607" algn="ctr">
              <a:spcBef>
                <a:spcPts val="91"/>
              </a:spcBef>
            </a:pPr>
            <a:endParaRPr lang="fr-FR" sz="1800" b="1" dirty="0">
              <a:solidFill>
                <a:srgbClr val="FFFFFF"/>
              </a:solidFill>
              <a:cs typeface="Museo Sans 900"/>
            </a:endParaRPr>
          </a:p>
          <a:p>
            <a:pPr marL="11516" marR="4607" algn="ctr">
              <a:spcBef>
                <a:spcPts val="91"/>
              </a:spcBef>
            </a:pPr>
            <a:r>
              <a:rPr lang="fr-FR" sz="1800" b="1" dirty="0">
                <a:solidFill>
                  <a:srgbClr val="FFFFFF"/>
                </a:solidFill>
                <a:cs typeface="Museo Sans 900"/>
              </a:rPr>
              <a:t>À</a:t>
            </a:r>
            <a:r>
              <a:rPr lang="fr-FR" sz="1800" b="1" spc="36" dirty="0">
                <a:solidFill>
                  <a:srgbClr val="FFFFFF"/>
                </a:solidFill>
                <a:cs typeface="Museo Sans 900"/>
              </a:rPr>
              <a:t> </a:t>
            </a:r>
            <a:r>
              <a:rPr lang="fr-FR" sz="1800" b="1" dirty="0">
                <a:solidFill>
                  <a:srgbClr val="FFFFFF"/>
                </a:solidFill>
                <a:cs typeface="Museo Sans 900"/>
              </a:rPr>
              <a:t>qui</a:t>
            </a:r>
            <a:r>
              <a:rPr lang="fr-FR" sz="1800" b="1" spc="36" dirty="0">
                <a:solidFill>
                  <a:srgbClr val="FFFFFF"/>
                </a:solidFill>
                <a:cs typeface="Museo Sans 900"/>
              </a:rPr>
              <a:t> </a:t>
            </a:r>
            <a:r>
              <a:rPr lang="fr-FR" sz="1800" b="1" spc="-9" dirty="0">
                <a:solidFill>
                  <a:srgbClr val="FFFFFF"/>
                </a:solidFill>
                <a:cs typeface="Museo Sans 900"/>
              </a:rPr>
              <a:t>m’adresser?</a:t>
            </a:r>
          </a:p>
          <a:p>
            <a:pPr marL="11516" marR="4607" algn="ctr">
              <a:spcBef>
                <a:spcPts val="91"/>
              </a:spcBef>
            </a:pPr>
            <a:endParaRPr lang="fr-FR" sz="1800" b="1" dirty="0">
              <a:solidFill>
                <a:srgbClr val="FFFFFF"/>
              </a:solidFill>
            </a:endParaRPr>
          </a:p>
        </p:txBody>
      </p:sp>
      <p:sp>
        <p:nvSpPr>
          <p:cNvPr id="16404" name="ZoneTexte 16403">
            <a:extLst>
              <a:ext uri="{FF2B5EF4-FFF2-40B4-BE49-F238E27FC236}">
                <a16:creationId xmlns:a16="http://schemas.microsoft.com/office/drawing/2014/main" id="{5C62FCAF-79DB-E773-0FB7-A13CC5ADB333}"/>
              </a:ext>
            </a:extLst>
          </p:cNvPr>
          <p:cNvSpPr txBox="1"/>
          <p:nvPr/>
        </p:nvSpPr>
        <p:spPr>
          <a:xfrm>
            <a:off x="8497839" y="1385090"/>
            <a:ext cx="4072736" cy="2800767"/>
          </a:xfrm>
          <a:prstGeom prst="rect">
            <a:avLst/>
          </a:prstGeom>
          <a:solidFill>
            <a:schemeClr val="bg1">
              <a:lumMod val="50000"/>
            </a:schemeClr>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600" b="1" u="sng" spc="-27" dirty="0">
                <a:solidFill>
                  <a:schemeClr val="bg1"/>
                </a:solidFill>
                <a:latin typeface="Arial" panose="020B0604020202020204" pitchFamily="34" charset="0"/>
                <a:cs typeface="Arial" panose="020B0604020202020204" pitchFamily="34" charset="0"/>
              </a:rPr>
              <a:t>Comités d’éthique</a:t>
            </a:r>
            <a:endParaRPr lang="fr-FR" sz="1600" b="1" u="sng"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MISSION  =  examiner la conformité d’un protocole de recherche.</a:t>
            </a:r>
          </a:p>
          <a:p>
            <a:endParaRPr lang="fr-FR" sz="1600" spc="-9" dirty="0">
              <a:solidFill>
                <a:schemeClr val="bg1"/>
              </a:solidFill>
              <a:latin typeface="Arial" panose="020B0604020202020204" pitchFamily="34" charset="0"/>
              <a:cs typeface="Arial" panose="020B0604020202020204" pitchFamily="34" charset="0"/>
            </a:endParaRPr>
          </a:p>
          <a:p>
            <a:r>
              <a:rPr lang="fr-FR" sz="1600" spc="-9" dirty="0">
                <a:solidFill>
                  <a:schemeClr val="bg1"/>
                </a:solidFill>
                <a:latin typeface="Arial" panose="020B0604020202020204" pitchFamily="34" charset="0"/>
                <a:cs typeface="Arial" panose="020B0604020202020204" pitchFamily="34" charset="0"/>
              </a:rPr>
              <a:t>Plusieurs types: </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 Protection des Personnes (</a:t>
            </a:r>
            <a:r>
              <a:rPr lang="fr-FR" sz="1600" spc="-9" dirty="0" err="1">
                <a:solidFill>
                  <a:schemeClr val="bg1"/>
                </a:solidFill>
                <a:latin typeface="Arial" panose="020B0604020202020204" pitchFamily="34" charset="0"/>
                <a:cs typeface="Arial" panose="020B0604020202020204" pitchFamily="34" charset="0"/>
              </a:rPr>
              <a:t>CPPs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d’éthique de la recherche (</a:t>
            </a:r>
            <a:r>
              <a:rPr lang="fr-FR" sz="1600" spc="-9" dirty="0" err="1">
                <a:solidFill>
                  <a:schemeClr val="bg1"/>
                </a:solidFill>
                <a:latin typeface="Arial" panose="020B0604020202020204" pitchFamily="34" charset="0"/>
                <a:cs typeface="Arial" panose="020B0604020202020204" pitchFamily="34" charset="0"/>
              </a:rPr>
              <a:t>CERs</a:t>
            </a:r>
            <a:r>
              <a:rPr lang="fr-FR" sz="1600" spc="-9" dirty="0">
                <a:solidFill>
                  <a:schemeClr val="bg1"/>
                </a:solidFill>
                <a:latin typeface="Arial" panose="020B0604020202020204" pitchFamily="34" charset="0"/>
                <a:cs typeface="Arial" panose="020B0604020202020204" pitchFamily="34" charset="0"/>
              </a:rPr>
              <a:t>)</a:t>
            </a:r>
          </a:p>
          <a:p>
            <a:pPr marL="285750" indent="-285750">
              <a:buFontTx/>
              <a:buChar char="-"/>
            </a:pPr>
            <a:r>
              <a:rPr lang="fr-FR" sz="1600" spc="-9" dirty="0">
                <a:solidFill>
                  <a:schemeClr val="bg1"/>
                </a:solidFill>
                <a:latin typeface="Arial" panose="020B0604020202020204" pitchFamily="34" charset="0"/>
                <a:cs typeface="Arial" panose="020B0604020202020204" pitchFamily="34" charset="0"/>
              </a:rPr>
              <a:t>Comités d’Ethique en Expérimentation Animale (</a:t>
            </a:r>
            <a:r>
              <a:rPr lang="fr-FR" sz="1600" spc="-9" dirty="0" err="1">
                <a:solidFill>
                  <a:schemeClr val="bg1"/>
                </a:solidFill>
                <a:latin typeface="Arial" panose="020B0604020202020204" pitchFamily="34" charset="0"/>
                <a:cs typeface="Arial" panose="020B0604020202020204" pitchFamily="34" charset="0"/>
              </a:rPr>
              <a:t>CEEAs</a:t>
            </a:r>
            <a:r>
              <a:rPr lang="fr-FR" sz="1600" spc="-9"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290430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4956</TotalTime>
  <Words>6968</Words>
  <Application>Microsoft Office PowerPoint</Application>
  <PresentationFormat>Personnalisé</PresentationFormat>
  <Paragraphs>953</Paragraphs>
  <Slides>82</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82</vt:i4>
      </vt:variant>
    </vt:vector>
  </HeadingPairs>
  <TitlesOfParts>
    <vt:vector size="95" baseType="lpstr">
      <vt:lpstr>Arial</vt:lpstr>
      <vt:lpstr>Averta</vt:lpstr>
      <vt:lpstr>Averta-Semibold</vt:lpstr>
      <vt:lpstr>Calibri</vt:lpstr>
      <vt:lpstr>Helvetica</vt:lpstr>
      <vt:lpstr>Helvetica Light</vt:lpstr>
      <vt:lpstr>Helvetica Neue</vt:lpstr>
      <vt:lpstr>Museo Sans 500</vt:lpstr>
      <vt:lpstr>Museo Sans 900</vt:lpstr>
      <vt:lpstr>SourceSansPro-Bold</vt:lpstr>
      <vt:lpstr>SourceSansPro-Regular</vt:lpstr>
      <vt:lpstr>Wingdings</vt:lpstr>
      <vt:lpstr>White</vt:lpstr>
      <vt:lpstr>Présentation PowerPoint</vt:lpstr>
      <vt:lpstr>Présentation PowerPoint</vt:lpstr>
      <vt:lpstr>Présentation PowerPoint</vt:lpstr>
      <vt:lpstr>Présentation PowerPoint</vt:lpstr>
      <vt:lpstr>Présentation PowerPoint</vt:lpstr>
      <vt:lpstr> </vt:lpstr>
      <vt:lpstr> </vt:lpstr>
      <vt:lpstr> </vt:lpstr>
      <vt:lpstr> </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Coutté</dc:creator>
  <cp:lastModifiedBy>Coutte Alexandre</cp:lastModifiedBy>
  <cp:revision>24</cp:revision>
  <cp:lastPrinted>2017-01-23T15:11:16Z</cp:lastPrinted>
  <dcterms:modified xsi:type="dcterms:W3CDTF">2025-11-04T12:34:00Z</dcterms:modified>
</cp:coreProperties>
</file>